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546" r:id="rId4"/>
    <p:sldId id="507" r:id="rId5"/>
    <p:sldId id="542" r:id="rId6"/>
    <p:sldId id="547" r:id="rId7"/>
    <p:sldId id="543" r:id="rId8"/>
    <p:sldId id="54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5510"/>
  </p:normalViewPr>
  <p:slideViewPr>
    <p:cSldViewPr snapToGrid="0">
      <p:cViewPr varScale="1">
        <p:scale>
          <a:sx n="150" d="100"/>
          <a:sy n="150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1/16/23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1/16/23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9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6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1/16/23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1/16/23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1/16/23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1/16/23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1/16/23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1/16/23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1/16/23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tdr/notes/AN-20-156/-/tree/master/comments/data_vs_mc_u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NTUA Top Tagger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Tag &amp; Probe methodology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3600" u="sng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BDT Input and Output in the SR</a:t>
                </a:r>
                <a:r>
                  <a:rPr lang="en-US" sz="1600" u="sng" baseline="-25000" dirty="0">
                    <a:latin typeface="+mj-lt"/>
                  </a:rPr>
                  <a:t>B </a:t>
                </a:r>
                <a:r>
                  <a:rPr lang="en-US" sz="1600" u="sng" dirty="0">
                    <a:latin typeface="+mj-lt"/>
                  </a:rPr>
                  <a:t>Region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SR</a:t>
                </a:r>
                <a:r>
                  <a:rPr lang="en-US" sz="1600" baseline="-25000" dirty="0">
                    <a:latin typeface="+mj-lt"/>
                  </a:rPr>
                  <a:t>B </a:t>
                </a:r>
                <a:r>
                  <a:rPr lang="en-US" sz="1600" dirty="0">
                    <a:latin typeface="+mj-lt"/>
                  </a:rPr>
                  <a:t>: Baseline selection + tight Mass Cut  (120,220) GeV, </a:t>
                </a:r>
                <a:r>
                  <a:rPr lang="en-US" sz="1600" b="1" dirty="0">
                    <a:latin typeface="+mj-lt"/>
                  </a:rPr>
                  <a:t>no </a:t>
                </a:r>
                <a:r>
                  <a:rPr lang="en-US" sz="1600" b="1" dirty="0" err="1">
                    <a:latin typeface="+mj-lt"/>
                  </a:rPr>
                  <a:t>TopTagger</a:t>
                </a:r>
                <a:r>
                  <a:rPr lang="en-US" sz="1600" b="1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Selection 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Leading + </a:t>
                </a:r>
                <a:r>
                  <a:rPr lang="en-US" sz="1600" dirty="0" err="1">
                    <a:latin typeface="+mj-lt"/>
                  </a:rPr>
                  <a:t>subleading</a:t>
                </a:r>
                <a:r>
                  <a:rPr lang="en-US" sz="1600" dirty="0">
                    <a:latin typeface="+mj-lt"/>
                  </a:rPr>
                  <a:t> in different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[400,600], [600,800], [800,1200]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</a:rPr>
                  <a:t>Find</a:t>
                </a:r>
                <a:r>
                  <a:rPr lang="en-US" sz="1600" dirty="0">
                    <a:latin typeface="+mj-lt"/>
                  </a:rPr>
                  <a:t> Data vs MC Input and Output for UL our Analysis </a:t>
                </a:r>
                <a:r>
                  <a:rPr lang="en-US" sz="1600" dirty="0">
                    <a:latin typeface="+mj-lt"/>
                    <a:hlinkClick r:id="rId3"/>
                  </a:rPr>
                  <a:t>here</a:t>
                </a:r>
                <a:endParaRPr lang="en-US" sz="1600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u="sng" dirty="0">
                  <a:latin typeface="+mj-lt"/>
                </a:endParaRP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u="sng" dirty="0">
                    <a:latin typeface="+mj-lt"/>
                  </a:rPr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Data is subtracted QCD and Subdominant </a:t>
                </a:r>
                <a:r>
                  <a:rPr lang="en-US" sz="1600" dirty="0" err="1">
                    <a:latin typeface="+mj-lt"/>
                  </a:rPr>
                  <a:t>bkgs</a:t>
                </a:r>
                <a:r>
                  <a:rPr lang="en-US" sz="1600" dirty="0">
                    <a:latin typeface="+mj-lt"/>
                  </a:rPr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1600" b="0" i="1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𝑃𝑟𝑜𝑏𝑒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Implemented Randomization (check random jet) to fill histogram to avoid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Divide the phase space into </a:t>
                </a:r>
                <a:r>
                  <a:rPr lang="en-US" sz="1600" dirty="0" err="1">
                    <a:latin typeface="+mj-lt"/>
                  </a:rPr>
                  <a:t>pT</a:t>
                </a:r>
                <a:r>
                  <a:rPr lang="en-US" sz="1600" dirty="0">
                    <a:latin typeface="+mj-lt"/>
                  </a:rPr>
                  <a:t> regions: [400-600]GeV, [600-800]GeV, [800-Inf]GeV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QCD estimation, we perform a fit in both regions (Tight &amp; Probe, Tight &amp; SR):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Shape of QCD is estimated from Data while inverting </a:t>
                </a:r>
                <a:r>
                  <a:rPr lang="en-US" sz="1600" dirty="0" err="1">
                    <a:latin typeface="+mj-lt"/>
                  </a:rPr>
                  <a:t>btagging</a:t>
                </a:r>
                <a:r>
                  <a:rPr lang="en-US" sz="1600" dirty="0">
                    <a:latin typeface="+mj-lt"/>
                  </a:rPr>
                  <a:t> requirement 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# QCD events in each region is calculated from fit using the 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</a:rPr>
                  <a:t> variable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To scale the ttbar 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 fit the </a:t>
                </a:r>
                <a:r>
                  <a:rPr lang="en-US" sz="1600" dirty="0">
                    <a:latin typeface="+mj-lt"/>
                  </a:rPr>
                  <a:t>Leading </a:t>
                </a:r>
                <a:r>
                  <a:rPr lang="en-US" sz="1600" dirty="0" err="1">
                    <a:latin typeface="+mj-lt"/>
                  </a:rPr>
                  <a:t>JetMassSoftDrop</a:t>
                </a:r>
                <a:r>
                  <a:rPr lang="en-US" sz="1600" dirty="0">
                    <a:latin typeface="+mj-lt"/>
                    <a:sym typeface="Wingdings" pitchFamily="2" charset="2"/>
                  </a:rPr>
                  <a:t> in each region and get the signal strength </a:t>
                </a:r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the evaluation of Signal distribution from data, we do the following:</a:t>
                </a:r>
              </a:p>
              <a:p>
                <a:pPr lvl="2">
                  <a:buClr>
                    <a:schemeClr val="accent1"/>
                  </a:buClr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2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𝑄𝐶𝐷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𝑆𝑢𝑏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" y="697155"/>
                <a:ext cx="11771786" cy="5546903"/>
              </a:xfrm>
              <a:prstGeom prst="rect">
                <a:avLst/>
              </a:prstGeom>
              <a:blipFill>
                <a:blip r:embed="rId4"/>
                <a:stretch>
                  <a:fillRect l="-216" t="-22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BB4B08B-A984-594C-89AA-5EDA885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j-lt"/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1/16/23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24545"/>
              </p:ext>
            </p:extLst>
          </p:nvPr>
        </p:nvGraphicFramePr>
        <p:xfrm>
          <a:off x="1348101" y="557850"/>
          <a:ext cx="4368118" cy="55804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3222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03610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4126"/>
              </p:ext>
            </p:extLst>
          </p:nvPr>
        </p:nvGraphicFramePr>
        <p:xfrm>
          <a:off x="6844365" y="557852"/>
          <a:ext cx="4368118" cy="545505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pT 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l-GR" sz="1600" dirty="0">
                          <a:latin typeface="+mj-lt"/>
                        </a:rPr>
                        <a:t>5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pT </a:t>
                      </a:r>
                      <a:r>
                        <a:rPr lang="en-US" sz="1600" dirty="0">
                          <a:latin typeface="+mj-lt"/>
                        </a:rPr>
                        <a:t>2</a:t>
                      </a:r>
                      <a:r>
                        <a:rPr lang="en-US" sz="1600" baseline="30000" dirty="0">
                          <a:latin typeface="+mj-lt"/>
                        </a:rPr>
                        <a:t>nd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  <a:r>
                        <a:rPr lang="en-GR" sz="1600" dirty="0">
                          <a:latin typeface="+mj-lt"/>
                        </a:rPr>
                        <a:t>leading 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4</a:t>
                      </a:r>
                      <a:r>
                        <a:rPr lang="en-US" sz="1600" dirty="0">
                          <a:latin typeface="+mj-lt"/>
                        </a:rPr>
                        <a:t>0</a:t>
                      </a:r>
                      <a:r>
                        <a:rPr lang="en-GR" sz="1600" dirty="0">
                          <a:latin typeface="+mj-lt"/>
                        </a:rPr>
                        <a:t>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>
                          <a:latin typeface="+mj-lt"/>
                        </a:rPr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T</a:t>
                      </a:r>
                      <a:r>
                        <a:rPr lang="en-GR" sz="1600" dirty="0">
                          <a:latin typeface="+mj-lt"/>
                        </a:rPr>
                        <a:t>op Tagger</a:t>
                      </a:r>
                    </a:p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&lt; </a:t>
                      </a:r>
                      <a:r>
                        <a:rPr lang="en-GR" sz="1600" dirty="0">
                          <a:solidFill>
                            <a:srgbClr val="FF0000"/>
                          </a:solidFill>
                          <a:latin typeface="+mj-lt"/>
                        </a:rPr>
                        <a:t>Medium</a:t>
                      </a:r>
                      <a:r>
                        <a:rPr lang="en-GR" sz="1600" dirty="0">
                          <a:latin typeface="+mj-lt"/>
                        </a:rPr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sz="1600" dirty="0">
                          <a:latin typeface="+mj-lt"/>
                        </a:rPr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627338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054E9"/>
                </a:solidFill>
              </a:rPr>
              <a:t>2016_preVFP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1/16/23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A91C5E-2EE2-D041-A606-B0C74EE8C5D2}"/>
              </a:ext>
            </a:extLst>
          </p:cNvPr>
          <p:cNvGrpSpPr/>
          <p:nvPr/>
        </p:nvGrpSpPr>
        <p:grpSpPr>
          <a:xfrm>
            <a:off x="140551" y="556310"/>
            <a:ext cx="6858000" cy="4811220"/>
            <a:chOff x="140551" y="278315"/>
            <a:chExt cx="6858000" cy="48112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CEB25-F107-7F40-BF9D-1C8631A04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65"/>
            <a:stretch/>
          </p:blipFill>
          <p:spPr>
            <a:xfrm rot="5400000">
              <a:off x="1317830" y="-898964"/>
              <a:ext cx="4503442" cy="6858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DFA9EE-F5A5-3940-9E83-6838000BC4F6}"/>
                </a:ext>
              </a:extLst>
            </p:cNvPr>
            <p:cNvGrpSpPr/>
            <p:nvPr/>
          </p:nvGrpSpPr>
          <p:grpSpPr>
            <a:xfrm>
              <a:off x="445301" y="4781757"/>
              <a:ext cx="5145747" cy="307778"/>
              <a:chOff x="445301" y="4781757"/>
              <a:chExt cx="5145747" cy="30777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8B606-EDF5-3B44-8A94-766A8E1FE97B}"/>
                  </a:ext>
                </a:extLst>
              </p:cNvPr>
              <p:cNvSpPr txBox="1"/>
              <p:nvPr/>
            </p:nvSpPr>
            <p:spPr>
              <a:xfrm>
                <a:off x="445301" y="4781758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[400,600]GeV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698263-1BCA-0B41-A94C-72DE5758CAAB}"/>
                  </a:ext>
                </a:extLst>
              </p:cNvPr>
              <p:cNvSpPr txBox="1"/>
              <p:nvPr/>
            </p:nvSpPr>
            <p:spPr>
              <a:xfrm>
                <a:off x="2160550" y="4781757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[600,800]GeV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8A89B-D18E-0348-AA8C-73E51BEEDB07}"/>
                  </a:ext>
                </a:extLst>
              </p:cNvPr>
              <p:cNvSpPr txBox="1"/>
              <p:nvPr/>
            </p:nvSpPr>
            <p:spPr>
              <a:xfrm>
                <a:off x="3875799" y="4781757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[800,Inf]GeV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CF0E9A-69CA-134F-87C8-2A2877AF88DE}"/>
              </a:ext>
            </a:extLst>
          </p:cNvPr>
          <p:cNvSpPr txBox="1"/>
          <p:nvPr/>
        </p:nvSpPr>
        <p:spPr>
          <a:xfrm>
            <a:off x="6564617" y="1368791"/>
            <a:ext cx="53944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0.757 ± 0.058</a:t>
            </a:r>
          </a:p>
          <a:p>
            <a:r>
              <a:rPr lang="en-GB" sz="1400" dirty="0">
                <a:latin typeface="+mj-lt"/>
              </a:rPr>
              <a:t>eff ttbar: 0.788 ± (stat) 0.009 ± (stat + systematic) 0.01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0.746 ± 0.075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0.792 ± (stat) 0.012 ± (stat + systematic) 0.014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0.76 ± 0.101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0.786 ± (stat) 0.014 ± (stat + systematic) 0.016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0.824 ± 0.197698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0.765 ± (stat) 0.037 ± (stat + systematic) 0.052</a:t>
            </a:r>
          </a:p>
        </p:txBody>
      </p:sp>
    </p:spTree>
    <p:extLst>
      <p:ext uri="{BB962C8B-B14F-4D97-AF65-F5344CB8AC3E}">
        <p14:creationId xmlns:p14="http://schemas.microsoft.com/office/powerpoint/2010/main" val="32333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2016_postVFP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E9483-DE4A-5B4C-904D-56FE1D0D9968}"/>
              </a:ext>
            </a:extLst>
          </p:cNvPr>
          <p:cNvSpPr txBox="1"/>
          <p:nvPr/>
        </p:nvSpPr>
        <p:spPr>
          <a:xfrm>
            <a:off x="6654023" y="1473828"/>
            <a:ext cx="545089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0.79 ± 0.052</a:t>
            </a:r>
          </a:p>
          <a:p>
            <a:r>
              <a:rPr lang="en-GB" sz="1400" dirty="0">
                <a:latin typeface="+mj-lt"/>
              </a:rPr>
              <a:t>eff ttbar: 0.781 ± (stat) 0.008 ± (stat + systematic) 0.009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0.77 ± 0.068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0.791 ± (stat) 0.011 ± (stat + systematic) 0.013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0.809 ± 0.085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0.772 ± (stat) 0.012 ± (stat + systematic) 0.013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0.861 ± 0.259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0.758 ± (stat) 0.034 ± (stat + systematic) 0.037</a:t>
            </a:r>
            <a:endParaRPr lang="en-GR" sz="140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492F08-E20D-244B-9B23-96B2CD1162C2}"/>
              </a:ext>
            </a:extLst>
          </p:cNvPr>
          <p:cNvGrpSpPr/>
          <p:nvPr/>
        </p:nvGrpSpPr>
        <p:grpSpPr>
          <a:xfrm>
            <a:off x="140551" y="618521"/>
            <a:ext cx="6858000" cy="4794835"/>
            <a:chOff x="140552" y="294700"/>
            <a:chExt cx="6858000" cy="47948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DD8F0-C3FC-6544-B578-22B0774C8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50"/>
            <a:stretch/>
          </p:blipFill>
          <p:spPr>
            <a:xfrm rot="5400000">
              <a:off x="1334763" y="-899511"/>
              <a:ext cx="4469577" cy="6858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B77BE6-2DE6-A444-8ABC-C66DF2CCED41}"/>
                </a:ext>
              </a:extLst>
            </p:cNvPr>
            <p:cNvGrpSpPr/>
            <p:nvPr/>
          </p:nvGrpSpPr>
          <p:grpSpPr>
            <a:xfrm>
              <a:off x="445301" y="4781757"/>
              <a:ext cx="5145747" cy="307778"/>
              <a:chOff x="445301" y="4781757"/>
              <a:chExt cx="5145747" cy="30777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121998-8889-2549-8465-0D99407673EA}"/>
                  </a:ext>
                </a:extLst>
              </p:cNvPr>
              <p:cNvSpPr txBox="1"/>
              <p:nvPr/>
            </p:nvSpPr>
            <p:spPr>
              <a:xfrm>
                <a:off x="445301" y="4781758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[400,600]GeV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C3DCAB-E02E-3948-B077-E43290A9B8B3}"/>
                  </a:ext>
                </a:extLst>
              </p:cNvPr>
              <p:cNvSpPr txBox="1"/>
              <p:nvPr/>
            </p:nvSpPr>
            <p:spPr>
              <a:xfrm>
                <a:off x="2160550" y="4781757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[600,800]GeV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CEF5A-6EB5-5447-AC0B-9510D4D67E22}"/>
                  </a:ext>
                </a:extLst>
              </p:cNvPr>
              <p:cNvSpPr txBox="1"/>
              <p:nvPr/>
            </p:nvSpPr>
            <p:spPr>
              <a:xfrm>
                <a:off x="3875799" y="4781757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[800,Inf]GeV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10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D2099-65B4-B942-A87C-7CE9D283CC7B}"/>
              </a:ext>
            </a:extLst>
          </p:cNvPr>
          <p:cNvSpPr txBox="1"/>
          <p:nvPr/>
        </p:nvSpPr>
        <p:spPr>
          <a:xfrm>
            <a:off x="6427995" y="1588026"/>
            <a:ext cx="548232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0.814 ± 0.033</a:t>
            </a:r>
          </a:p>
          <a:p>
            <a:r>
              <a:rPr lang="en-GB" sz="1400" dirty="0">
                <a:latin typeface="+mj-lt"/>
              </a:rPr>
              <a:t>eff ttbar: 0.859 ± (stat) 0.006 ± (stat + systematic) 0.007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0.81 ± 0.044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0.86 ± (stat) 0.008 ± (stat + systematic) 0.01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0.823 ± 0.051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0.859 ± (stat) 0.01 ± (stat + systematic) 0.011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0.793 ± 0.132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0.845 ± (stat) 0.029 ± (stat + systematic) 0.032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7B5240-B53A-E841-8526-D9CB22DF9E06}"/>
              </a:ext>
            </a:extLst>
          </p:cNvPr>
          <p:cNvGrpSpPr/>
          <p:nvPr/>
        </p:nvGrpSpPr>
        <p:grpSpPr>
          <a:xfrm>
            <a:off x="140551" y="556310"/>
            <a:ext cx="6858000" cy="4779388"/>
            <a:chOff x="140551" y="264840"/>
            <a:chExt cx="6858000" cy="47793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AD30038-E907-DA48-A5C7-37D04B4D1A37}"/>
                </a:ext>
              </a:extLst>
            </p:cNvPr>
            <p:cNvGrpSpPr/>
            <p:nvPr/>
          </p:nvGrpSpPr>
          <p:grpSpPr>
            <a:xfrm>
              <a:off x="239655" y="4736449"/>
              <a:ext cx="5293709" cy="307779"/>
              <a:chOff x="239655" y="4736449"/>
              <a:chExt cx="5293709" cy="30777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00C06C-9F10-2649-B24A-098D731DA5FB}"/>
                  </a:ext>
                </a:extLst>
              </p:cNvPr>
              <p:cNvSpPr txBox="1"/>
              <p:nvPr/>
            </p:nvSpPr>
            <p:spPr>
              <a:xfrm>
                <a:off x="239655" y="4736451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[400,600]GeV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DC7590-FE05-5B40-BD53-33099AB31425}"/>
                  </a:ext>
                </a:extLst>
              </p:cNvPr>
              <p:cNvSpPr txBox="1"/>
              <p:nvPr/>
            </p:nvSpPr>
            <p:spPr>
              <a:xfrm>
                <a:off x="2028885" y="4736449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[600,800]GeV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97159-9A12-2A47-9505-6DD64CA8837A}"/>
                  </a:ext>
                </a:extLst>
              </p:cNvPr>
              <p:cNvSpPr txBox="1"/>
              <p:nvPr/>
            </p:nvSpPr>
            <p:spPr>
              <a:xfrm>
                <a:off x="3818115" y="4736450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[800,Inf]GeV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94AB5A-1A17-AD47-ADCA-741FE2E70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09"/>
            <a:stretch/>
          </p:blipFill>
          <p:spPr>
            <a:xfrm rot="5400000">
              <a:off x="1333746" y="-928355"/>
              <a:ext cx="447160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09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7522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1/16/23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F8035-B7B4-9943-8657-18987E4DDB34}"/>
              </a:ext>
            </a:extLst>
          </p:cNvPr>
          <p:cNvSpPr txBox="1"/>
          <p:nvPr/>
        </p:nvSpPr>
        <p:spPr>
          <a:xfrm>
            <a:off x="6654195" y="1508316"/>
            <a:ext cx="545071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Efficiency--</a:t>
            </a:r>
          </a:p>
          <a:p>
            <a:r>
              <a:rPr lang="en-GB" sz="1400" dirty="0">
                <a:latin typeface="+mj-lt"/>
              </a:rPr>
              <a:t>eff data: 0.792 ± 0.03</a:t>
            </a:r>
          </a:p>
          <a:p>
            <a:r>
              <a:rPr lang="en-GB" sz="1400" dirty="0">
                <a:latin typeface="+mj-lt"/>
              </a:rPr>
              <a:t>eff ttbar: 0.815 ± (stat) 0.005 ± (stat + systematic) 0.006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Efficiency per Pt region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0.785 ± 0.043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[400-600]: 0.814 ± (stat) 0.007 ± (stat + systematic) 0.008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0.81 ± 0.044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[600-800]: 0.819 ± (stat) 0.008 ± (stat + systematic) 0.012</a:t>
            </a:r>
          </a:p>
          <a:p>
            <a:r>
              <a:rPr lang="en-GB" sz="1400" dirty="0">
                <a:latin typeface="+mj-lt"/>
              </a:rPr>
              <a:t>-----------</a:t>
            </a:r>
          </a:p>
          <a:p>
            <a:r>
              <a:rPr lang="en-GB" sz="1400" dirty="0">
                <a:latin typeface="+mj-lt"/>
              </a:rPr>
              <a:t>eff data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0.753 ± 0.11 </a:t>
            </a:r>
          </a:p>
          <a:p>
            <a:r>
              <a:rPr lang="en-GB" sz="1400" dirty="0">
                <a:latin typeface="+mj-lt"/>
              </a:rPr>
              <a:t>eff ttbar </a:t>
            </a:r>
            <a:r>
              <a:rPr lang="en-GB" sz="1400" dirty="0" err="1">
                <a:latin typeface="+mj-lt"/>
              </a:rPr>
              <a:t>pT</a:t>
            </a:r>
            <a:r>
              <a:rPr lang="en-GB" sz="1400" dirty="0">
                <a:latin typeface="+mj-lt"/>
              </a:rPr>
              <a:t>[800-Inf]: 0.802 ± (stat) 0.024 ± (stat + systematic) 0.029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FA63C-B241-A24E-A6C6-0617C3B9D631}"/>
              </a:ext>
            </a:extLst>
          </p:cNvPr>
          <p:cNvGrpSpPr/>
          <p:nvPr/>
        </p:nvGrpSpPr>
        <p:grpSpPr>
          <a:xfrm>
            <a:off x="87086" y="740742"/>
            <a:ext cx="6627585" cy="4906701"/>
            <a:chOff x="257185" y="319812"/>
            <a:chExt cx="6858000" cy="48428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7A2CF1-30B4-E94E-807D-E4B17DBAE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765"/>
            <a:stretch/>
          </p:blipFill>
          <p:spPr>
            <a:xfrm rot="5400000">
              <a:off x="1454257" y="-877260"/>
              <a:ext cx="4463855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AA8B74-D7BA-9D40-B2B4-DA4678ED5A9D}"/>
                </a:ext>
              </a:extLst>
            </p:cNvPr>
            <p:cNvGrpSpPr/>
            <p:nvPr/>
          </p:nvGrpSpPr>
          <p:grpSpPr>
            <a:xfrm>
              <a:off x="480811" y="4845833"/>
              <a:ext cx="5145747" cy="316873"/>
              <a:chOff x="480811" y="4845833"/>
              <a:chExt cx="5145747" cy="3168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21B4B8-C656-704A-B803-6CDAFA9FCAAD}"/>
                  </a:ext>
                </a:extLst>
              </p:cNvPr>
              <p:cNvSpPr txBox="1"/>
              <p:nvPr/>
            </p:nvSpPr>
            <p:spPr>
              <a:xfrm>
                <a:off x="480811" y="4845833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[400,600]GeV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188C44-C940-E74D-AFFD-39103215D596}"/>
                  </a:ext>
                </a:extLst>
              </p:cNvPr>
              <p:cNvSpPr txBox="1"/>
              <p:nvPr/>
            </p:nvSpPr>
            <p:spPr>
              <a:xfrm>
                <a:off x="2196060" y="4850381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[600,800]GeV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7F47BA-E74B-E04F-9775-5C98CB438657}"/>
                  </a:ext>
                </a:extLst>
              </p:cNvPr>
              <p:cNvSpPr txBox="1"/>
              <p:nvPr/>
            </p:nvSpPr>
            <p:spPr>
              <a:xfrm>
                <a:off x="3911309" y="4854929"/>
                <a:ext cx="171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400" dirty="0"/>
                  <a:t>pT [800,Inf]GeV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960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6304</TotalTime>
  <Words>946</Words>
  <Application>Microsoft Macintosh PowerPoint</Application>
  <PresentationFormat>Widescreen</PresentationFormat>
  <Paragraphs>155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Custom Design</vt:lpstr>
      <vt:lpstr> NTUA Top Tagger  Tag &amp; Probe methodology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George Bakas (IRES)</cp:lastModifiedBy>
  <cp:revision>1807</cp:revision>
  <dcterms:created xsi:type="dcterms:W3CDTF">2019-11-29T10:22:58Z</dcterms:created>
  <dcterms:modified xsi:type="dcterms:W3CDTF">2023-01-16T07:45:17Z</dcterms:modified>
</cp:coreProperties>
</file>