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500" r:id="rId4"/>
    <p:sldId id="507" r:id="rId5"/>
    <p:sldId id="502" r:id="rId6"/>
    <p:sldId id="508" r:id="rId7"/>
    <p:sldId id="506" r:id="rId8"/>
    <p:sldId id="509" r:id="rId9"/>
    <p:sldId id="510" r:id="rId10"/>
    <p:sldId id="511" r:id="rId11"/>
    <p:sldId id="513" r:id="rId12"/>
    <p:sldId id="514" r:id="rId13"/>
    <p:sldId id="51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5EADE-870B-3C4D-92F6-FE927CFCE2A1}" type="datetime1">
              <a:rPr lang="en-US" smtClean="0"/>
              <a:t>5/27/20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A8317-869C-EC49-8CB2-3286EE886873}" type="datetime1">
              <a:rPr lang="en-US" smtClean="0"/>
              <a:t>5/27/20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49D5E6A-E658-F947-B519-3BD764463DDB}" type="datetime1">
              <a:rPr lang="en-US" smtClean="0"/>
              <a:t>5/27/20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B7D5-59BD-A94A-8259-AFB77C1C6F6C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7042-83B4-2D44-B16D-692521656AEA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174-D222-ED47-AF35-85B52783FDE1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B3830-AA68-4343-953F-F849943EB849}" type="datetime1">
              <a:rPr lang="en-US" smtClean="0"/>
              <a:t>5/27/20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E4D-A637-F644-BCB7-BB01E9473082}" type="datetime1">
              <a:rPr lang="en-US" smtClean="0"/>
              <a:t>5/27/20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914C-F633-3B4D-8E7C-AF9878FBCAB2}" type="datetime1">
              <a:rPr lang="en-US" smtClean="0"/>
              <a:t>5/27/20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493E-6ECC-2D49-AA37-47715FC69928}" type="datetime1">
              <a:rPr lang="en-US" smtClean="0"/>
              <a:t>5/27/20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375D-BCDA-CD42-A7D1-F6C0DA2CE615}" type="datetime1">
              <a:rPr lang="en-US" smtClean="0"/>
              <a:t>5/27/20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6FF0-E883-3242-B340-EF59CDD02701}" type="datetime1">
              <a:rPr lang="en-US" smtClean="0"/>
              <a:t>5/27/20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1547-4678-7444-8B0B-D61236993AA6}" type="datetime1">
              <a:rPr lang="en-US" smtClean="0"/>
              <a:t>5/27/20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F04-D16D-9545-B9FE-2A2509161914}" type="datetime1">
              <a:rPr lang="en-US" smtClean="0"/>
              <a:t>5/27/20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A09-01A4-7D40-97AF-A677405590ED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30EDC-66BF-5B4F-9F6B-EF430B2635C2}" type="datetime1">
              <a:rPr lang="en-US" smtClean="0"/>
              <a:t>5/27/20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6D0C-61E5-A14E-AA64-932059ABBCA0}" type="datetime1">
              <a:rPr lang="en-US" smtClean="0"/>
              <a:t>5/27/20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93B2-94FA-8143-ACBD-1339E5A7C63D}" type="datetime1">
              <a:rPr lang="en-US" smtClean="0"/>
              <a:t>5/27/20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3A82-5004-DE46-9B8F-C8D1AE47BCDD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816B-101F-E649-A6DB-1B34F62305FD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9C3-E10A-4046-99D1-D14A01669CB5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F165-EA06-4348-9825-CC0EB7B994A5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BB5-C2A2-354E-94F1-11C8ABC84871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C13A68-213D-F04B-9D09-F80EB8CDDAAA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665-2448-6244-98A5-6DB781AF1920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5E229-76FC-AB46-B5B7-99D6369AD45B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4D11-6659-6A4A-919D-F211F249C3CD}" type="datetime1">
              <a:rPr lang="en-US" smtClean="0"/>
              <a:t>5/27/20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Week Report</a:t>
            </a:r>
            <a:br>
              <a:rPr lang="en-US" sz="4400" dirty="0"/>
            </a:br>
            <a:r>
              <a:rPr lang="en-US" sz="4400" dirty="0"/>
              <a:t>NTUA</a:t>
            </a:r>
            <a:br>
              <a:rPr lang="en-US" sz="4400" dirty="0"/>
            </a:br>
            <a:r>
              <a:rPr lang="en-US" sz="4400" dirty="0"/>
              <a:t>27/5/2020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75672" y="33090"/>
            <a:ext cx="444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038D4-AC3E-F94A-B459-621632E96862}"/>
              </a:ext>
            </a:extLst>
          </p:cNvPr>
          <p:cNvSpPr txBox="1"/>
          <p:nvPr/>
        </p:nvSpPr>
        <p:spPr>
          <a:xfrm>
            <a:off x="2057870" y="508257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 err="1">
                <a:solidFill>
                  <a:srgbClr val="FF0000"/>
                </a:solidFill>
              </a:rPr>
              <a:t>btag</a:t>
            </a:r>
            <a:endParaRPr lang="en-GR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4CF2A-E0B2-D24E-B808-00FD04A30B2A}"/>
              </a:ext>
            </a:extLst>
          </p:cNvPr>
          <p:cNvSpPr txBox="1"/>
          <p:nvPr/>
        </p:nvSpPr>
        <p:spPr>
          <a:xfrm>
            <a:off x="7686647" y="484980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 </a:t>
            </a:r>
            <a:r>
              <a:rPr lang="en-US" dirty="0" err="1">
                <a:solidFill>
                  <a:srgbClr val="00B050"/>
                </a:solidFill>
              </a:rPr>
              <a:t>btag</a:t>
            </a:r>
            <a:endParaRPr lang="en-GR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82764-4751-C647-862E-67B0501B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63246" y="440627"/>
            <a:ext cx="5080762" cy="597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ADA31D-AB71-F145-9BFA-07BF6AAF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4393" y="440627"/>
            <a:ext cx="5080762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4CF2A-E0B2-D24E-B808-00FD04A30B2A}"/>
              </a:ext>
            </a:extLst>
          </p:cNvPr>
          <p:cNvSpPr txBox="1"/>
          <p:nvPr/>
        </p:nvSpPr>
        <p:spPr>
          <a:xfrm>
            <a:off x="1097280" y="3244334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 </a:t>
            </a:r>
            <a:r>
              <a:rPr lang="en-US" dirty="0" err="1">
                <a:solidFill>
                  <a:srgbClr val="00B050"/>
                </a:solidFill>
              </a:rPr>
              <a:t>btag</a:t>
            </a:r>
            <a:endParaRPr lang="en-GR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D5E4D-37BB-7747-8DFA-EB4DC3E07AC8}"/>
              </a:ext>
            </a:extLst>
          </p:cNvPr>
          <p:cNvSpPr txBox="1"/>
          <p:nvPr/>
        </p:nvSpPr>
        <p:spPr>
          <a:xfrm>
            <a:off x="1097280" y="329381"/>
            <a:ext cx="221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Mass Fit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7CC5F-2CA2-E84D-9818-D0A02359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09849" y="-184666"/>
            <a:ext cx="5829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7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7" y="44540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Fit Results Comparison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have</a:t>
            </a:r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86510-C03B-5140-991C-75AC49DB9685}"/>
              </a:ext>
            </a:extLst>
          </p:cNvPr>
          <p:cNvSpPr txBox="1"/>
          <p:nvPr/>
        </p:nvSpPr>
        <p:spPr>
          <a:xfrm>
            <a:off x="1770794" y="788653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Simultaneous Fit</a:t>
            </a:r>
            <a:endParaRPr lang="en-GR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DC2A0-6BF8-F64D-A4BF-BB9C2C209C0B}"/>
              </a:ext>
            </a:extLst>
          </p:cNvPr>
          <p:cNvSpPr txBox="1"/>
          <p:nvPr/>
        </p:nvSpPr>
        <p:spPr>
          <a:xfrm>
            <a:off x="8160898" y="973319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Simple Mass fit in 2 </a:t>
            </a:r>
            <a:r>
              <a:rPr lang="en-US" dirty="0" err="1">
                <a:solidFill>
                  <a:srgbClr val="0070C0"/>
                </a:solidFill>
              </a:rPr>
              <a:t>btag</a:t>
            </a:r>
            <a:r>
              <a:rPr lang="en-US" dirty="0">
                <a:solidFill>
                  <a:srgbClr val="0070C0"/>
                </a:solidFill>
              </a:rPr>
              <a:t> region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F7954E-6CA8-C946-A8C5-78082141A1D5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5979163" y="44540"/>
            <a:ext cx="24329" cy="624196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C255212-FDAE-7F47-950A-B2B0EC9180AB}"/>
              </a:ext>
            </a:extLst>
          </p:cNvPr>
          <p:cNvSpPr/>
          <p:nvPr/>
        </p:nvSpPr>
        <p:spPr>
          <a:xfrm>
            <a:off x="6328459" y="2197893"/>
            <a:ext cx="5542229" cy="2462213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9.8512e-01 +/-  2.93e-02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9.9160e-01 +/-  1.93e-03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1.0816e+00 +/-  1.65e-02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3.4941e+02 +/-  2.74e+02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4.8304e+03 +/-  3.41e+02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7.1442e+03 +/-  1.97e+02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strength: r = 0.577978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F7B31-A419-C941-B2F0-884D50E62F0F}"/>
              </a:ext>
            </a:extLst>
          </p:cNvPr>
          <p:cNvSpPr/>
          <p:nvPr/>
        </p:nvSpPr>
        <p:spPr>
          <a:xfrm>
            <a:off x="178700" y="1608282"/>
            <a:ext cx="5637980" cy="4185761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btagEff_0    9.9999e-01 +/-  4.17e-01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btagEff_2    6.8809e-01 +/-  6.93e-02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9.8763e-01 +/-  2.85e-02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9.9163e-01 +/-  1.93e-03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8.0939e-01 +/-  1.70e+00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1.2657e+03 +/-  2.10e+02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3.4281e+02 +/-  6.81e+01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7.0489e+04 +/-  2.78e+02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4.8265e+03 +/-  1.87e+02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1.5111e+04 +/-  2.93e+03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N0_observed = 1.04483e-06, N2_observed = 7154.63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expected: 13174.4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observed: 7154.63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0.54307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2btag</a:t>
            </a:r>
            <a:r>
              <a:rPr lang="en-GB" sz="1400">
                <a:solidFill>
                  <a:srgbClr val="000000"/>
                </a:solidFill>
                <a:latin typeface="Menlo" panose="020B0609030804020204" pitchFamily="49" charset="0"/>
              </a:rPr>
              <a:t>: 0.578823</a:t>
            </a: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1B11BB-37DF-154B-8F19-4CFDDA08DCD3}"/>
              </a:ext>
            </a:extLst>
          </p:cNvPr>
          <p:cNvSpPr/>
          <p:nvPr/>
        </p:nvSpPr>
        <p:spPr>
          <a:xfrm>
            <a:off x="1656474" y="2957664"/>
            <a:ext cx="3997722" cy="2078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59082-2952-1347-8F9F-4DBB20E1DD64}"/>
              </a:ext>
            </a:extLst>
          </p:cNvPr>
          <p:cNvSpPr/>
          <p:nvPr/>
        </p:nvSpPr>
        <p:spPr>
          <a:xfrm>
            <a:off x="7811238" y="3115346"/>
            <a:ext cx="3997722" cy="20785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3158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111966" y="607195"/>
            <a:ext cx="117830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Mass Fit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Comparison of the high </a:t>
            </a:r>
            <a:r>
              <a:rPr lang="en-US" sz="2200" dirty="0" err="1">
                <a:solidFill>
                  <a:srgbClr val="FF0000"/>
                </a:solidFill>
                <a:sym typeface="Wingdings" pitchFamily="2" charset="2"/>
              </a:rPr>
              <a:t>mtt</a:t>
            </a:r>
            <a:r>
              <a:rPr lang="en-US" sz="2200" dirty="0">
                <a:sym typeface="Wingdings" pitchFamily="2" charset="2"/>
              </a:rPr>
              <a:t> and </a:t>
            </a:r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nominal</a:t>
            </a:r>
            <a:r>
              <a:rPr lang="en-US" sz="2200" dirty="0">
                <a:sym typeface="Wingdings" pitchFamily="2" charset="2"/>
              </a:rPr>
              <a:t> mc mass fit results for 2016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High </a:t>
            </a:r>
            <a:r>
              <a:rPr lang="en-US" sz="2200" dirty="0" err="1">
                <a:sym typeface="Wingdings" pitchFamily="2" charset="2"/>
              </a:rPr>
              <a:t>mtt</a:t>
            </a:r>
            <a:r>
              <a:rPr lang="en-US" sz="2200" dirty="0">
                <a:sym typeface="Wingdings" pitchFamily="2" charset="2"/>
              </a:rPr>
              <a:t> files: kQCD_2 (linear modification factor) shows again big fluctuations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2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2017</a:t>
            </a:r>
            <a:r>
              <a:rPr lang="en-US" sz="2200" dirty="0">
                <a:sym typeface="Wingdings" pitchFamily="2" charset="2"/>
              </a:rPr>
              <a:t>, </a:t>
            </a:r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2018</a:t>
            </a:r>
            <a:r>
              <a:rPr lang="en-US" sz="2200" dirty="0">
                <a:sym typeface="Wingdings" pitchFamily="2" charset="2"/>
              </a:rPr>
              <a:t> simultaneous fit results show ttbar contamination in 0btag region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Change the </a:t>
            </a:r>
            <a:r>
              <a:rPr lang="en-US" sz="2200" dirty="0" err="1">
                <a:sym typeface="Wingdings" pitchFamily="2" charset="2"/>
              </a:rPr>
              <a:t>bkg</a:t>
            </a:r>
            <a:r>
              <a:rPr lang="en-US" sz="2200" dirty="0">
                <a:sym typeface="Wingdings" pitchFamily="2" charset="2"/>
              </a:rPr>
              <a:t> template fit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Impose the fit only in the 2btag region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5/27/20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F7F-FC19-F840-A70E-C84BA99E0247}"/>
              </a:ext>
            </a:extLst>
          </p:cNvPr>
          <p:cNvSpPr txBox="1"/>
          <p:nvPr/>
        </p:nvSpPr>
        <p:spPr>
          <a:xfrm>
            <a:off x="2574438" y="65430"/>
            <a:ext cx="1990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sym typeface="Wingdings" pitchFamily="2" charset="2"/>
              </a:rPr>
              <a:t>Signal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5/27/20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11E00-21A0-484F-B127-1B964919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4118"/>
              </p:ext>
            </p:extLst>
          </p:nvPr>
        </p:nvGraphicFramePr>
        <p:xfrm>
          <a:off x="1348101" y="557850"/>
          <a:ext cx="4368118" cy="545505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63215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257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(2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Medium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8172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Signal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0459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B3EDC7-2C81-A141-8F2F-14CEB01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26350"/>
              </p:ext>
            </p:extLst>
          </p:nvPr>
        </p:nvGraphicFramePr>
        <p:xfrm>
          <a:off x="6844365" y="557852"/>
          <a:ext cx="4368118" cy="549887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4059">
                  <a:extLst>
                    <a:ext uri="{9D8B030D-6E8A-4147-A177-3AD203B41FA5}">
                      <a16:colId xmlns:a16="http://schemas.microsoft.com/office/drawing/2014/main" val="3731337435"/>
                    </a:ext>
                  </a:extLst>
                </a:gridCol>
                <a:gridCol w="2184059">
                  <a:extLst>
                    <a:ext uri="{9D8B030D-6E8A-4147-A177-3AD203B41FA5}">
                      <a16:colId xmlns:a16="http://schemas.microsoft.com/office/drawing/2014/main" val="3688698510"/>
                    </a:ext>
                  </a:extLst>
                </a:gridCol>
              </a:tblGrid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Selected 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17762"/>
                  </a:ext>
                </a:extLst>
              </a:tr>
              <a:tr h="494428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pT (both leading jets)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400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70781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Njets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86472"/>
                  </a:ext>
                </a:extLst>
              </a:tr>
              <a:tr h="605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R" dirty="0"/>
                        <a:t>N leptons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38799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|eta| (both leading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82854"/>
                  </a:ext>
                </a:extLst>
              </a:tr>
              <a:tr h="430967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mJJ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1000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55047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jetMassSoftDrop (only for fit)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(50,300) GeV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97806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</a:t>
                      </a:r>
                      <a:r>
                        <a:rPr lang="en-GR" dirty="0"/>
                        <a:t>op Tagger</a:t>
                      </a:r>
                    </a:p>
                    <a:p>
                      <a:pPr algn="ctr"/>
                      <a:endParaRPr lang="en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&gt;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3893"/>
                  </a:ext>
                </a:extLst>
              </a:tr>
              <a:tr h="62912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B tagging (0 btagged jets)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&lt; Loose WP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37147"/>
                  </a:ext>
                </a:extLst>
              </a:tr>
              <a:tr h="545436">
                <a:tc>
                  <a:txBody>
                    <a:bodyPr/>
                    <a:lstStyle/>
                    <a:p>
                      <a:pPr algn="ctr"/>
                      <a:r>
                        <a:rPr lang="en-GR" dirty="0"/>
                        <a:t>Control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408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9DDF71-90B0-C245-8A52-0A505D755F00}"/>
              </a:ext>
            </a:extLst>
          </p:cNvPr>
          <p:cNvSpPr txBox="1"/>
          <p:nvPr/>
        </p:nvSpPr>
        <p:spPr>
          <a:xfrm>
            <a:off x="7423707" y="65430"/>
            <a:ext cx="3291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sym typeface="Wingdings" pitchFamily="2" charset="2"/>
              </a:rPr>
              <a:t>Control Region Selection</a:t>
            </a:r>
          </a:p>
        </p:txBody>
      </p:sp>
    </p:spTree>
    <p:extLst>
      <p:ext uri="{BB962C8B-B14F-4D97-AF65-F5344CB8AC3E}">
        <p14:creationId xmlns:p14="http://schemas.microsoft.com/office/powerpoint/2010/main" val="70170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9551" y="83975"/>
            <a:ext cx="469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038D4-AC3E-F94A-B459-621632E96862}"/>
              </a:ext>
            </a:extLst>
          </p:cNvPr>
          <p:cNvSpPr txBox="1"/>
          <p:nvPr/>
        </p:nvSpPr>
        <p:spPr>
          <a:xfrm>
            <a:off x="2043582" y="536833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</a:t>
            </a:r>
            <a:r>
              <a:rPr lang="en-US" dirty="0" err="1">
                <a:solidFill>
                  <a:srgbClr val="FF0000"/>
                </a:solidFill>
              </a:rPr>
              <a:t>Mtt</a:t>
            </a:r>
            <a:endParaRPr lang="en-GR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4CF2A-E0B2-D24E-B808-00FD04A30B2A}"/>
              </a:ext>
            </a:extLst>
          </p:cNvPr>
          <p:cNvSpPr txBox="1"/>
          <p:nvPr/>
        </p:nvSpPr>
        <p:spPr>
          <a:xfrm>
            <a:off x="7672359" y="513556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Nominal</a:t>
            </a:r>
            <a:endParaRPr lang="en-GR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2D149-62FB-FD45-B7A4-DE6184AD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86856" y="622366"/>
            <a:ext cx="5080762" cy="5976747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7ABE60-24AD-8043-927A-CC6AC8A42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0856" y="650942"/>
            <a:ext cx="5080762" cy="597674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7861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9551" y="83975"/>
            <a:ext cx="469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2016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038D4-AC3E-F94A-B459-621632E96862}"/>
              </a:ext>
            </a:extLst>
          </p:cNvPr>
          <p:cNvSpPr txBox="1"/>
          <p:nvPr/>
        </p:nvSpPr>
        <p:spPr>
          <a:xfrm>
            <a:off x="2057870" y="508257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</a:t>
            </a:r>
            <a:r>
              <a:rPr lang="en-US" dirty="0" err="1">
                <a:solidFill>
                  <a:srgbClr val="FF0000"/>
                </a:solidFill>
              </a:rPr>
              <a:t>Mtt</a:t>
            </a:r>
            <a:endParaRPr lang="en-GR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4CF2A-E0B2-D24E-B808-00FD04A30B2A}"/>
              </a:ext>
            </a:extLst>
          </p:cNvPr>
          <p:cNvSpPr txBox="1"/>
          <p:nvPr/>
        </p:nvSpPr>
        <p:spPr>
          <a:xfrm>
            <a:off x="7686647" y="484980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Nominal</a:t>
            </a:r>
            <a:endParaRPr lang="en-GR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D47BC-7459-CC49-8375-366EAD5D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72568" y="545117"/>
            <a:ext cx="5080762" cy="5976747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D23289-78FF-D048-A0B9-883EA23E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0856" y="569219"/>
            <a:ext cx="5080762" cy="597674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1393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7" y="44540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Result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have</a:t>
            </a:r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86510-C03B-5140-991C-75AC49DB9685}"/>
              </a:ext>
            </a:extLst>
          </p:cNvPr>
          <p:cNvSpPr txBox="1"/>
          <p:nvPr/>
        </p:nvSpPr>
        <p:spPr>
          <a:xfrm>
            <a:off x="1824461" y="698221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</a:t>
            </a:r>
            <a:r>
              <a:rPr lang="en-US" dirty="0" err="1">
                <a:solidFill>
                  <a:srgbClr val="FF0000"/>
                </a:solidFill>
              </a:rPr>
              <a:t>Mtt</a:t>
            </a:r>
            <a:endParaRPr lang="en-GR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DC2A0-6BF8-F64D-A4BF-BB9C2C209C0B}"/>
              </a:ext>
            </a:extLst>
          </p:cNvPr>
          <p:cNvSpPr txBox="1"/>
          <p:nvPr/>
        </p:nvSpPr>
        <p:spPr>
          <a:xfrm>
            <a:off x="7829522" y="698221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Nominal</a:t>
            </a:r>
            <a:endParaRPr lang="en-GR" dirty="0">
              <a:solidFill>
                <a:srgbClr val="00B05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98C731-64DF-1642-8410-3496E330D5A2}"/>
              </a:ext>
            </a:extLst>
          </p:cNvPr>
          <p:cNvSpPr/>
          <p:nvPr/>
        </p:nvSpPr>
        <p:spPr>
          <a:xfrm>
            <a:off x="5974151" y="1313170"/>
            <a:ext cx="5638801" cy="4185761"/>
          </a:xfrm>
          <a:prstGeom prst="rect">
            <a:avLst/>
          </a:prstGeom>
          <a:ln w="254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btagEff_0    9.5471e-01 +/-  5.62e-02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btagEff_2    7.2228e-01 +/-  7.93e-02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9.5237e-01 +/-  2.74e-02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1.0003e+00 +/-  2.02e-03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9.4207e-01 +/-  1.73e+00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7.8461e+01 +/-  1.22e+01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2.3596e+02 +/-  2.28e+01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2.0016e+03 +/-  6.98e+01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2.8212e+03 +/-  1.43e+02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1.0452e+04 +/-  2.10e+03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N0_observed = 21.4402, N2_observed = 5452.96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expected: 7872.02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observed: 5474.4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0.695426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2btag: 0.69463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2CABB2-946A-B346-8A82-9840B65504D1}"/>
              </a:ext>
            </a:extLst>
          </p:cNvPr>
          <p:cNvSpPr/>
          <p:nvPr/>
        </p:nvSpPr>
        <p:spPr>
          <a:xfrm>
            <a:off x="111967" y="1313169"/>
            <a:ext cx="5638801" cy="418576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btagEff_0    9.4889e-01 +/-  6.10e-02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btagEff_2    7.9722e-01 +/-  8.67e-02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9.6641e-01 +/-  2.78e-02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1.0002e+00 +/-  2.02e-03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9.9999e-01 +/-  1.68e+00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7.8425e+01 +/-  1.19e+01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2.3732e+02 +/-  4.21e+01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2.0003e+03 +/-  6.84e+01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2.7897e+03 +/-  1.43e+02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8.6259e+03 +/-  1.83e+03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N0_observed = 22.5358, N2_observed = 5482.32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expected: 7797.25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observed: 5504.86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0.706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2btag: 0.705101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7D8F8C-AB27-B14E-B6D7-12D8F7FA2C5C}"/>
              </a:ext>
            </a:extLst>
          </p:cNvPr>
          <p:cNvSpPr/>
          <p:nvPr/>
        </p:nvSpPr>
        <p:spPr>
          <a:xfrm>
            <a:off x="1687324" y="2643338"/>
            <a:ext cx="3884801" cy="22844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3127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75672" y="33090"/>
            <a:ext cx="444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Mass Fit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038D4-AC3E-F94A-B459-621632E96862}"/>
              </a:ext>
            </a:extLst>
          </p:cNvPr>
          <p:cNvSpPr txBox="1"/>
          <p:nvPr/>
        </p:nvSpPr>
        <p:spPr>
          <a:xfrm>
            <a:off x="2057870" y="508257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dirty="0" err="1">
                <a:solidFill>
                  <a:srgbClr val="FF0000"/>
                </a:solidFill>
              </a:rPr>
              <a:t>btag</a:t>
            </a:r>
            <a:endParaRPr lang="en-GR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4CF2A-E0B2-D24E-B808-00FD04A30B2A}"/>
              </a:ext>
            </a:extLst>
          </p:cNvPr>
          <p:cNvSpPr txBox="1"/>
          <p:nvPr/>
        </p:nvSpPr>
        <p:spPr>
          <a:xfrm>
            <a:off x="7686647" y="484980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 </a:t>
            </a:r>
            <a:r>
              <a:rPr lang="en-US" dirty="0" err="1">
                <a:solidFill>
                  <a:srgbClr val="00B050"/>
                </a:solidFill>
              </a:rPr>
              <a:t>btag</a:t>
            </a:r>
            <a:endParaRPr lang="en-GR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98BF20-1754-044A-884D-3B4E138A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7245" y="583485"/>
            <a:ext cx="5080762" cy="5976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F7DE0A-9547-944E-BED1-03E8E894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43993" y="560208"/>
            <a:ext cx="5080762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4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4CF2A-E0B2-D24E-B808-00FD04A30B2A}"/>
              </a:ext>
            </a:extLst>
          </p:cNvPr>
          <p:cNvSpPr txBox="1"/>
          <p:nvPr/>
        </p:nvSpPr>
        <p:spPr>
          <a:xfrm>
            <a:off x="1097280" y="3059668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 </a:t>
            </a:r>
            <a:r>
              <a:rPr lang="en-US" dirty="0" err="1">
                <a:solidFill>
                  <a:srgbClr val="00B050"/>
                </a:solidFill>
              </a:rPr>
              <a:t>btag</a:t>
            </a:r>
            <a:endParaRPr lang="en-GR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D5E4D-37BB-7747-8DFA-EB4DC3E07AC8}"/>
              </a:ext>
            </a:extLst>
          </p:cNvPr>
          <p:cNvSpPr txBox="1"/>
          <p:nvPr/>
        </p:nvSpPr>
        <p:spPr>
          <a:xfrm>
            <a:off x="1097279" y="514047"/>
            <a:ext cx="221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Mass Fit 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4CC22A-A454-E244-971D-BEF1A4E5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24085" y="0"/>
            <a:ext cx="5829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4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G. </a:t>
            </a:r>
            <a:r>
              <a:rPr lang="fi-FI" dirty="0" err="1"/>
              <a:t>Bakas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7" y="44540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Fit Results Comparison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6869-DB60-5345-ACD9-F1C41035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have</a:t>
            </a:r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056D71EF-2E89-4043-8F92-90A4D46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A033-A54B-4F41-92C4-F7053274BB0C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86510-C03B-5140-991C-75AC49DB9685}"/>
              </a:ext>
            </a:extLst>
          </p:cNvPr>
          <p:cNvSpPr txBox="1"/>
          <p:nvPr/>
        </p:nvSpPr>
        <p:spPr>
          <a:xfrm>
            <a:off x="1770794" y="788653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Simultaneous Fit</a:t>
            </a:r>
            <a:endParaRPr lang="en-GR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DC2A0-6BF8-F64D-A4BF-BB9C2C209C0B}"/>
              </a:ext>
            </a:extLst>
          </p:cNvPr>
          <p:cNvSpPr txBox="1"/>
          <p:nvPr/>
        </p:nvSpPr>
        <p:spPr>
          <a:xfrm>
            <a:off x="8160898" y="973319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Simple Mass fit in 2 </a:t>
            </a:r>
            <a:r>
              <a:rPr lang="en-US" dirty="0" err="1">
                <a:solidFill>
                  <a:srgbClr val="0070C0"/>
                </a:solidFill>
              </a:rPr>
              <a:t>btag</a:t>
            </a:r>
            <a:r>
              <a:rPr lang="en-US" dirty="0">
                <a:solidFill>
                  <a:srgbClr val="0070C0"/>
                </a:solidFill>
              </a:rPr>
              <a:t> region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4A9DD8-9CBB-C743-A1AE-3D69AF048EEF}"/>
              </a:ext>
            </a:extLst>
          </p:cNvPr>
          <p:cNvSpPr/>
          <p:nvPr/>
        </p:nvSpPr>
        <p:spPr>
          <a:xfrm>
            <a:off x="6426973" y="1865768"/>
            <a:ext cx="5681663" cy="2462213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1.0487e+00 +/-  3.86e-02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9.8684e-01 +/-  2.66e-03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8.6291e-02 +/-  8.31e-02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4.2648e+01 +/-  2.89e+02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2.6999e+03 +/-  2.71e+02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nFitSig2b    4.5021e+03 +/-  1.54e+02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strength: r = 0.521139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EDAC5-B094-FE40-9203-E5BC35796309}"/>
              </a:ext>
            </a:extLst>
          </p:cNvPr>
          <p:cNvSpPr/>
          <p:nvPr/>
        </p:nvSpPr>
        <p:spPr>
          <a:xfrm>
            <a:off x="111967" y="1336119"/>
            <a:ext cx="5681663" cy="4185761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Floating Parameter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FinalValue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+/-  Error   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--------------------  --------------------------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btagEff_0    9.9482e-01 +/-  3.98e-01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btagEff_2    6.5148e-01 +/-  7.98e-02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kMassResol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1.0587e+00 +/-  3.83e-02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kMassScale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9.8653e-01 +/-  2.62e-03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kQCD_2b    1.1693e-01 +/-  1.04e-01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nFitBkg_0b    1.5007e+03 +/-  2.12e+02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nFitBkg_2b    2.1332e+02 +/-  4.73e+01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nFitQCD_0b    7.4729e+04 +/-  2.79e+02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nFitQCD_2b    2.5200e+03 +/-  1.43e+02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   </a:t>
            </a:r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nFitSig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    1.0640e+04 +/-  2.48e+03</a:t>
            </a:r>
          </a:p>
          <a:p>
            <a:b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GB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N0_observed = 0.285417, N2_observed = 4515.96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expected: 9381.7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Ntt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observed: 4516.24</a:t>
            </a:r>
          </a:p>
          <a:p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Signal strength r: 0.481389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Singal</a:t>
            </a:r>
            <a:r>
              <a:rPr lang="en-GB" sz="1400" dirty="0">
                <a:solidFill>
                  <a:srgbClr val="000000"/>
                </a:solidFill>
                <a:latin typeface="Menlo" panose="020B0609030804020204" pitchFamily="49" charset="0"/>
              </a:rPr>
              <a:t> strength r in 2btag: 0.522745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F7954E-6CA8-C946-A8C5-78082141A1D5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5979163" y="44540"/>
            <a:ext cx="24329" cy="624196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7383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2E4181CF-410A-BC40-9151-6DF822766C8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P_Weekly_29November2019" id="{035D5E02-E12D-8947-A4CC-9EC1D8D24455}" vid="{CC6CB084-BB45-DB48-BDC6-E52E8517E9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3558</TotalTime>
  <Words>1612</Words>
  <Application>Microsoft Macintosh PowerPoint</Application>
  <PresentationFormat>Widescreen</PresentationFormat>
  <Paragraphs>202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Retrospect</vt:lpstr>
      <vt:lpstr>Custom Design</vt:lpstr>
      <vt:lpstr> Week Report NTUA 27/5/2020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Report NTUA 29/11/2019</dc:title>
  <dc:creator>Microsoft Office User</dc:creator>
  <cp:lastModifiedBy>Microsoft Office User</cp:lastModifiedBy>
  <cp:revision>1149</cp:revision>
  <dcterms:created xsi:type="dcterms:W3CDTF">2019-11-29T10:22:58Z</dcterms:created>
  <dcterms:modified xsi:type="dcterms:W3CDTF">2020-05-27T05:37:22Z</dcterms:modified>
</cp:coreProperties>
</file>