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6633" autoAdjust="0"/>
  </p:normalViewPr>
  <p:slideViewPr>
    <p:cSldViewPr snapToGrid="0" snapToObjects="1">
      <p:cViewPr varScale="1">
        <p:scale>
          <a:sx n="121" d="100"/>
          <a:sy n="121" d="100"/>
        </p:scale>
        <p:origin x="108" y="23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20/05/2019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203634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I. Papakrivopoulos,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I. Papakrivopoulos,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I. Papakrivopoulos,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I. Papakrivopoulos,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I. Papakrivopoulos,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1/4/2019</a:t>
            </a:r>
            <a:endParaRPr lang="en-US"/>
          </a:p>
        </p:txBody>
      </p:sp>
      <p:sp>
        <p:nvSpPr>
          <p:cNvPr id="6" name="Footer Placeholder 5"/>
          <p:cNvSpPr>
            <a:spLocks noGrp="1"/>
          </p:cNvSpPr>
          <p:nvPr>
            <p:ph type="ftr" sz="quarter" idx="11"/>
          </p:nvPr>
        </p:nvSpPr>
        <p:spPr/>
        <p:txBody>
          <a:bodyPr/>
          <a:lstStyle/>
          <a:p>
            <a:r>
              <a:rPr lang="fi-FI" smtClean="0"/>
              <a:t>NTUA I. Papakrivopoulos,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1/4/2019</a:t>
            </a:r>
            <a:endParaRPr lang="en-US"/>
          </a:p>
        </p:txBody>
      </p:sp>
      <p:sp>
        <p:nvSpPr>
          <p:cNvPr id="8" name="Footer Placeholder 7"/>
          <p:cNvSpPr>
            <a:spLocks noGrp="1"/>
          </p:cNvSpPr>
          <p:nvPr>
            <p:ph type="ftr" sz="quarter" idx="11"/>
          </p:nvPr>
        </p:nvSpPr>
        <p:spPr/>
        <p:txBody>
          <a:bodyPr/>
          <a:lstStyle/>
          <a:p>
            <a:r>
              <a:rPr lang="fi-FI" smtClean="0"/>
              <a:t>NTUA I. Papakrivopoulos,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1/4/2019</a:t>
            </a:r>
            <a:endParaRPr lang="en-US"/>
          </a:p>
        </p:txBody>
      </p:sp>
      <p:sp>
        <p:nvSpPr>
          <p:cNvPr id="4" name="Footer Placeholder 3"/>
          <p:cNvSpPr>
            <a:spLocks noGrp="1"/>
          </p:cNvSpPr>
          <p:nvPr>
            <p:ph type="ftr" sz="quarter" idx="11"/>
          </p:nvPr>
        </p:nvSpPr>
        <p:spPr/>
        <p:txBody>
          <a:bodyPr/>
          <a:lstStyle/>
          <a:p>
            <a:r>
              <a:rPr lang="fi-FI" smtClean="0"/>
              <a:t>NTUA I. Papakrivopoulos,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1/4/2019</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smtClean="0"/>
              <a:t>NTUA I. Papakrivopoulos,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1/4/2019</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smtClean="0"/>
              <a:t>NTUA I. Papakrivopoulos,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1/4/2019</a:t>
            </a:r>
            <a:endParaRPr lang="en-US"/>
          </a:p>
        </p:txBody>
      </p:sp>
      <p:sp>
        <p:nvSpPr>
          <p:cNvPr id="6" name="Footer Placeholder 5"/>
          <p:cNvSpPr>
            <a:spLocks noGrp="1"/>
          </p:cNvSpPr>
          <p:nvPr>
            <p:ph type="ftr" sz="quarter" idx="11"/>
          </p:nvPr>
        </p:nvSpPr>
        <p:spPr/>
        <p:txBody>
          <a:bodyPr/>
          <a:lstStyle/>
          <a:p>
            <a:r>
              <a:rPr lang="fi-FI" smtClean="0"/>
              <a:t>NTUA I. Papakrivopoulos,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1/4/2019</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smtClean="0"/>
              <a:t>NTUA I. Papakrivopoulos,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err="1" smtClean="0"/>
              <a:t>TTbar</a:t>
            </a:r>
            <a:r>
              <a:rPr lang="en-US" sz="4500" dirty="0" smtClean="0"/>
              <a:t> resonances</a:t>
            </a:r>
            <a:br>
              <a:rPr lang="en-US" sz="4500" dirty="0" smtClean="0"/>
            </a:br>
            <a:r>
              <a:rPr lang="en-US" sz="4500" dirty="0" smtClean="0"/>
              <a:t>Angular Distributions</a:t>
            </a:r>
            <a:br>
              <a:rPr lang="en-US" sz="4500" dirty="0" smtClean="0"/>
            </a:br>
            <a:r>
              <a:rPr lang="en-US" sz="4500" dirty="0" smtClean="0"/>
              <a:t>Status Report</a:t>
            </a:r>
            <a:r>
              <a:rPr lang="en-US" sz="4500" dirty="0" smtClean="0"/>
              <a:t/>
            </a:r>
            <a:br>
              <a:rPr lang="en-US" sz="4500" dirty="0" smtClean="0"/>
            </a:br>
            <a:r>
              <a:rPr lang="en-US" sz="4500" dirty="0" smtClean="0"/>
              <a:t/>
            </a:r>
            <a:br>
              <a:rPr lang="en-US" sz="4500" dirty="0" smtClean="0"/>
            </a:br>
            <a:r>
              <a:rPr lang="en-US" sz="4500" dirty="0" smtClean="0"/>
              <a:t>NTUA</a:t>
            </a:r>
            <a:endParaRPr lang="en-US" sz="4500" dirty="0"/>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smtClean="0"/>
              <a:t>George </a:t>
            </a:r>
            <a:r>
              <a:rPr lang="en-US" dirty="0"/>
              <a:t>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1/4/2019</a:t>
            </a:r>
            <a:endParaRPr lang="en-US"/>
          </a:p>
        </p:txBody>
      </p:sp>
      <p:sp>
        <p:nvSpPr>
          <p:cNvPr id="5" name="Footer Placeholder 4"/>
          <p:cNvSpPr>
            <a:spLocks noGrp="1"/>
          </p:cNvSpPr>
          <p:nvPr>
            <p:ph type="ftr" sz="quarter" idx="11"/>
          </p:nvPr>
        </p:nvSpPr>
        <p:spPr/>
        <p:txBody>
          <a:bodyPr/>
          <a:lstStyle/>
          <a:p>
            <a:r>
              <a:rPr lang="fi-FI" smtClean="0"/>
              <a:t>NTUA I. Papakrivopoulos, G. Bakas</a:t>
            </a:r>
            <a:endParaRPr lang="en-US"/>
          </a:p>
        </p:txBody>
      </p:sp>
      <p:sp>
        <p:nvSpPr>
          <p:cNvPr id="7" name="TextBox 6"/>
          <p:cNvSpPr txBox="1"/>
          <p:nvPr/>
        </p:nvSpPr>
        <p:spPr>
          <a:xfrm>
            <a:off x="260131" y="157656"/>
            <a:ext cx="10846676" cy="369332"/>
          </a:xfrm>
          <a:prstGeom prst="rect">
            <a:avLst/>
          </a:prstGeom>
          <a:noFill/>
        </p:spPr>
        <p:txBody>
          <a:bodyPr wrap="square" rtlCol="0">
            <a:spAutoFit/>
          </a:bodyPr>
          <a:lstStyle/>
          <a:p>
            <a:r>
              <a:rPr lang="en-US" u="sng" dirty="0" smtClean="0"/>
              <a:t>Search for top-</a:t>
            </a:r>
            <a:r>
              <a:rPr lang="en-US" u="sng" dirty="0" err="1" smtClean="0"/>
              <a:t>antitop</a:t>
            </a:r>
            <a:r>
              <a:rPr lang="en-US" u="sng" dirty="0" smtClean="0"/>
              <a:t> resonances</a:t>
            </a:r>
            <a:endParaRPr lang="en-GB" u="sng" dirty="0"/>
          </a:p>
        </p:txBody>
      </p:sp>
      <p:sp>
        <p:nvSpPr>
          <p:cNvPr id="8" name="TextBox 7"/>
          <p:cNvSpPr txBox="1"/>
          <p:nvPr/>
        </p:nvSpPr>
        <p:spPr>
          <a:xfrm>
            <a:off x="346841" y="717331"/>
            <a:ext cx="11690131"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Numerous extensions of the SM predict the existence of new interactions with enhanced couplings to third generation quarks, especially the top quark</a:t>
            </a:r>
          </a:p>
          <a:p>
            <a:pPr marL="285750" indent="-285750">
              <a:buFont typeface="Arial" panose="020B0604020202020204" pitchFamily="34" charset="0"/>
              <a:buChar char="•"/>
            </a:pPr>
            <a:r>
              <a:rPr lang="en-US" dirty="0" smtClean="0"/>
              <a:t>The associated new particle </a:t>
            </a:r>
            <a:r>
              <a:rPr lang="en-US" dirty="0" smtClean="0">
                <a:sym typeface="Wingdings" panose="05000000000000000000" pitchFamily="2" charset="2"/>
              </a:rPr>
              <a:t> observation as a </a:t>
            </a:r>
            <a:r>
              <a:rPr lang="en-US" dirty="0" err="1" smtClean="0">
                <a:sym typeface="Wingdings" panose="05000000000000000000" pitchFamily="2" charset="2"/>
              </a:rPr>
              <a:t>ttbar</a:t>
            </a:r>
            <a:r>
              <a:rPr lang="en-US" dirty="0" smtClean="0">
                <a:sym typeface="Wingdings" panose="05000000000000000000" pitchFamily="2" charset="2"/>
              </a:rPr>
              <a:t> resonance </a:t>
            </a:r>
          </a:p>
          <a:p>
            <a:pPr marL="285750" indent="-285750">
              <a:buFont typeface="Arial" panose="020B0604020202020204" pitchFamily="34" charset="0"/>
              <a:buChar char="•"/>
            </a:pPr>
            <a:r>
              <a:rPr lang="en-US" dirty="0" smtClean="0">
                <a:sym typeface="Wingdings" panose="05000000000000000000" pitchFamily="2" charset="2"/>
              </a:rPr>
              <a:t>Examples of such resonances:</a:t>
            </a:r>
          </a:p>
          <a:p>
            <a:pPr marL="800100" lvl="1" indent="-342900">
              <a:buFont typeface="+mj-lt"/>
              <a:buAutoNum type="arabicPeriod"/>
            </a:pPr>
            <a:r>
              <a:rPr lang="en-US" dirty="0" smtClean="0">
                <a:sym typeface="Wingdings" panose="05000000000000000000" pitchFamily="2" charset="2"/>
              </a:rPr>
              <a:t>Massive Color-singlet Z like bosons (Z’)</a:t>
            </a:r>
          </a:p>
          <a:p>
            <a:pPr marL="800100" lvl="1" indent="-342900">
              <a:buFont typeface="+mj-lt"/>
              <a:buAutoNum type="arabicPeriod"/>
            </a:pPr>
            <a:r>
              <a:rPr lang="en-US" dirty="0" err="1" smtClean="0">
                <a:sym typeface="Wingdings" panose="05000000000000000000" pitchFamily="2" charset="2"/>
              </a:rPr>
              <a:t>Colorons</a:t>
            </a:r>
            <a:endParaRPr lang="en-US" dirty="0" smtClean="0">
              <a:sym typeface="Wingdings" panose="05000000000000000000" pitchFamily="2" charset="2"/>
            </a:endParaRPr>
          </a:p>
          <a:p>
            <a:pPr marL="800100" lvl="1" indent="-342900">
              <a:buFont typeface="+mj-lt"/>
              <a:buAutoNum type="arabicPeriod"/>
            </a:pPr>
            <a:r>
              <a:rPr lang="en-US" dirty="0" err="1" smtClean="0">
                <a:sym typeface="Wingdings" panose="05000000000000000000" pitchFamily="2" charset="2"/>
              </a:rPr>
              <a:t>Axigluons</a:t>
            </a:r>
            <a:endParaRPr lang="en-US" dirty="0" smtClean="0">
              <a:sym typeface="Wingdings" panose="05000000000000000000" pitchFamily="2" charset="2"/>
            </a:endParaRPr>
          </a:p>
          <a:p>
            <a:pPr marL="800100" lvl="1" indent="-342900">
              <a:buFont typeface="+mj-lt"/>
              <a:buAutoNum type="arabicPeriod"/>
            </a:pPr>
            <a:r>
              <a:rPr lang="en-US" dirty="0" smtClean="0">
                <a:sym typeface="Wingdings" panose="05000000000000000000" pitchFamily="2" charset="2"/>
              </a:rPr>
              <a:t>Heavier Higgs siblings</a:t>
            </a:r>
          </a:p>
          <a:p>
            <a:pPr marL="800100" lvl="1" indent="-342900">
              <a:buFont typeface="+mj-lt"/>
              <a:buAutoNum type="arabicPeriod"/>
            </a:pPr>
            <a:r>
              <a:rPr lang="en-US" dirty="0" err="1" smtClean="0">
                <a:sym typeface="Wingdings" panose="05000000000000000000" pitchFamily="2" charset="2"/>
              </a:rPr>
              <a:t>Kaluza</a:t>
            </a:r>
            <a:r>
              <a:rPr lang="en-US" dirty="0" smtClean="0">
                <a:sym typeface="Wingdings" panose="05000000000000000000" pitchFamily="2" charset="2"/>
              </a:rPr>
              <a:t>-Klein excitations of gluons</a:t>
            </a:r>
          </a:p>
          <a:p>
            <a:pPr marL="800100" lvl="1" indent="-342900">
              <a:buFont typeface="+mj-lt"/>
              <a:buAutoNum type="arabicPeriod"/>
            </a:pPr>
            <a:r>
              <a:rPr lang="en-US" dirty="0" smtClean="0">
                <a:sym typeface="Wingdings" panose="05000000000000000000" pitchFamily="2" charset="2"/>
              </a:rPr>
              <a:t>Electroweak gauge bosons</a:t>
            </a:r>
          </a:p>
          <a:p>
            <a:pPr marL="800100" lvl="1" indent="-342900">
              <a:buFont typeface="+mj-lt"/>
              <a:buAutoNum type="arabicPeriod"/>
            </a:pPr>
            <a:r>
              <a:rPr lang="en-US" dirty="0" smtClean="0">
                <a:sym typeface="Wingdings" panose="05000000000000000000" pitchFamily="2" charset="2"/>
              </a:rPr>
              <a:t>Gravitons in various extensions of the </a:t>
            </a:r>
            <a:r>
              <a:rPr lang="en-US" dirty="0" smtClean="0">
                <a:sym typeface="Wingdings" panose="05000000000000000000" pitchFamily="2" charset="2"/>
              </a:rPr>
              <a:t>Randall-</a:t>
            </a:r>
            <a:r>
              <a:rPr lang="en-US" dirty="0" err="1" smtClean="0">
                <a:sym typeface="Wingdings" panose="05000000000000000000" pitchFamily="2" charset="2"/>
              </a:rPr>
              <a:t>Sundrum</a:t>
            </a:r>
            <a:r>
              <a:rPr lang="en-US" dirty="0" smtClean="0">
                <a:sym typeface="Wingdings" panose="05000000000000000000" pitchFamily="2" charset="2"/>
              </a:rPr>
              <a:t> model</a:t>
            </a:r>
          </a:p>
          <a:p>
            <a:pPr marL="800100" lvl="1" indent="-342900">
              <a:buFont typeface="+mj-lt"/>
              <a:buAutoNum type="arabicPeriod"/>
            </a:pPr>
            <a:endParaRPr lang="en-US" dirty="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All of the above predict the existence of </a:t>
            </a:r>
            <a:r>
              <a:rPr lang="en-US" dirty="0" err="1" smtClean="0">
                <a:sym typeface="Wingdings" panose="05000000000000000000" pitchFamily="2" charset="2"/>
              </a:rPr>
              <a:t>TeV</a:t>
            </a:r>
            <a:r>
              <a:rPr lang="en-US" dirty="0" smtClean="0">
                <a:sym typeface="Wingdings" panose="05000000000000000000" pitchFamily="2" charset="2"/>
              </a:rPr>
              <a:t>-scale resonances  with a cross section of a few </a:t>
            </a:r>
            <a:r>
              <a:rPr lang="en-US" dirty="0" err="1" smtClean="0">
                <a:sym typeface="Wingdings" panose="05000000000000000000" pitchFamily="2" charset="2"/>
              </a:rPr>
              <a:t>pb’s</a:t>
            </a:r>
            <a:endParaRPr lang="en-US" dirty="0" smtClean="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Resonant </a:t>
            </a:r>
            <a:r>
              <a:rPr lang="en-US" dirty="0" err="1" smtClean="0">
                <a:sym typeface="Wingdings" panose="05000000000000000000" pitchFamily="2" charset="2"/>
              </a:rPr>
              <a:t>ttbar</a:t>
            </a:r>
            <a:r>
              <a:rPr lang="en-US" dirty="0" smtClean="0">
                <a:sym typeface="Wingdings" panose="05000000000000000000" pitchFamily="2" charset="2"/>
              </a:rPr>
              <a:t> production would be observable in the reconstructed invariant mass of the </a:t>
            </a:r>
            <a:r>
              <a:rPr lang="en-US" dirty="0" err="1" smtClean="0">
                <a:sym typeface="Wingdings" panose="05000000000000000000" pitchFamily="2" charset="2"/>
              </a:rPr>
              <a:t>ttbar</a:t>
            </a:r>
            <a:r>
              <a:rPr lang="en-US" dirty="0" smtClean="0">
                <a:sym typeface="Wingdings" panose="05000000000000000000" pitchFamily="2" charset="2"/>
              </a:rPr>
              <a:t> system</a:t>
            </a:r>
          </a:p>
          <a:p>
            <a:pPr marL="342900" indent="-342900">
              <a:buFont typeface="Arial" panose="020B0604020202020204" pitchFamily="34" charset="0"/>
              <a:buChar char="•"/>
            </a:pPr>
            <a:endParaRPr lang="en-US" dirty="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Most analyses search for peaks in the invariant </a:t>
            </a:r>
            <a:r>
              <a:rPr lang="en-US" dirty="0" err="1" smtClean="0">
                <a:sym typeface="Wingdings" panose="05000000000000000000" pitchFamily="2" charset="2"/>
              </a:rPr>
              <a:t>ttbar</a:t>
            </a:r>
            <a:r>
              <a:rPr lang="en-US" dirty="0" smtClean="0">
                <a:sym typeface="Wingdings" panose="05000000000000000000" pitchFamily="2" charset="2"/>
              </a:rPr>
              <a:t> mass</a:t>
            </a:r>
            <a:endParaRPr lang="en-GB" dirty="0"/>
          </a:p>
        </p:txBody>
      </p:sp>
    </p:spTree>
    <p:extLst>
      <p:ext uri="{BB962C8B-B14F-4D97-AF65-F5344CB8AC3E}">
        <p14:creationId xmlns:p14="http://schemas.microsoft.com/office/powerpoint/2010/main" val="360954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1/4/2019</a:t>
            </a:r>
            <a:endParaRPr lang="en-US"/>
          </a:p>
        </p:txBody>
      </p:sp>
      <p:sp>
        <p:nvSpPr>
          <p:cNvPr id="3" name="Footer Placeholder 2"/>
          <p:cNvSpPr>
            <a:spLocks noGrp="1"/>
          </p:cNvSpPr>
          <p:nvPr>
            <p:ph type="ftr" sz="quarter" idx="11"/>
          </p:nvPr>
        </p:nvSpPr>
        <p:spPr/>
        <p:txBody>
          <a:bodyPr/>
          <a:lstStyle/>
          <a:p>
            <a:r>
              <a:rPr lang="fi-FI" smtClean="0"/>
              <a:t>NTUA I. Papakrivopoulos,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1" y="717331"/>
                <a:ext cx="11690131" cy="67880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employ the </a:t>
                </a:r>
                <a:r>
                  <a:rPr lang="en-US" dirty="0" err="1" smtClean="0"/>
                  <a:t>dijet</a:t>
                </a:r>
                <a:r>
                  <a:rPr lang="en-US" dirty="0" smtClean="0"/>
                  <a:t> angular variable </a:t>
                </a:r>
                <a:r>
                  <a:rPr lang="el-GR" dirty="0" smtClean="0"/>
                  <a:t>χ </a:t>
                </a:r>
                <a:r>
                  <a:rPr lang="en-US" dirty="0" smtClean="0"/>
                  <a:t>from the </a:t>
                </a:r>
                <a:r>
                  <a:rPr lang="en-US" dirty="0" err="1" smtClean="0"/>
                  <a:t>rapidities</a:t>
                </a:r>
                <a:r>
                  <a:rPr lang="en-US" dirty="0" smtClean="0"/>
                  <a:t> of the two leading jets</a:t>
                </a:r>
              </a:p>
              <a:p>
                <a:pPr marL="285750" indent="-285750">
                  <a:buFont typeface="Arial" panose="020B0604020202020204" pitchFamily="34" charset="0"/>
                  <a:buChar char="•"/>
                </a:pPr>
                <a:r>
                  <a:rPr lang="en-US" dirty="0" smtClean="0"/>
                  <a:t>Why </a:t>
                </a:r>
                <a:r>
                  <a:rPr lang="el-GR" dirty="0" smtClean="0"/>
                  <a:t>χ</a:t>
                </a:r>
                <a:r>
                  <a:rPr lang="en-US" dirty="0" smtClean="0"/>
                  <a:t>?</a:t>
                </a:r>
              </a:p>
              <a:p>
                <a:pPr marL="742950" lvl="1" indent="-285750">
                  <a:buFont typeface="Arial" panose="020B0604020202020204" pitchFamily="34" charset="0"/>
                  <a:buChar char="•"/>
                </a:pPr>
                <a:r>
                  <a:rPr lang="en-US" dirty="0" smtClean="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can measure the variable </a:t>
                </a:r>
                <a:r>
                  <a:rPr lang="el-GR" dirty="0" smtClean="0"/>
                  <a:t>χ </a:t>
                </a:r>
                <a:r>
                  <a:rPr lang="en-US" dirty="0" smtClean="0"/>
                  <a:t>in two ways </a:t>
                </a:r>
              </a:p>
              <a:p>
                <a:pPr lvl="1"/>
                <a:endParaRPr lang="en-US" dirty="0"/>
              </a:p>
              <a:p>
                <a:pPr lvl="1"/>
                <a:r>
                  <a:rPr lang="en-US" dirty="0" smtClean="0"/>
                  <a:t>1. By measuring the difference of the </a:t>
                </a:r>
                <a:r>
                  <a:rPr lang="en-US" dirty="0" err="1" smtClean="0"/>
                  <a:t>rapidities</a:t>
                </a:r>
                <a:r>
                  <a:rPr lang="en-US" dirty="0" smtClean="0"/>
                  <a:t> of the two leading jets such as the corresponding rapidity in the ZMF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smtClean="0"/>
              </a:p>
              <a:p>
                <a:pPr lvl="1"/>
                <a:endParaRPr lang="en-US" dirty="0"/>
              </a:p>
              <a:p>
                <a:pPr lvl="1"/>
                <a:r>
                  <a:rPr lang="el-GR" dirty="0" smtClean="0"/>
                  <a:t>Χ </a:t>
                </a:r>
                <a:r>
                  <a:rPr lang="en-US" dirty="0" smtClean="0"/>
                  <a:t>is defined as </a:t>
                </a:r>
                <a14:m>
                  <m:oMath xmlns:m="http://schemas.openxmlformats.org/officeDocument/2006/math">
                    <m:r>
                      <a:rPr lang="el-GR" b="0" i="1" smtClean="0">
                        <a:latin typeface="Cambria Math" panose="02040503050406030204" pitchFamily="18" charset="0"/>
                      </a:rPr>
                      <m:t>𝜒</m:t>
                    </m:r>
                    <m:r>
                      <a:rPr lang="el-GR"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sup>
                    </m:sSup>
                  </m:oMath>
                </a14:m>
                <a:r>
                  <a:rPr lang="en-US" dirty="0" smtClean="0"/>
                  <a:t> (1) and can be measured by creating the </a:t>
                </a:r>
                <a:r>
                  <a:rPr lang="en-US" dirty="0" err="1" smtClean="0"/>
                  <a:t>TLorentzVector</a:t>
                </a:r>
                <a:r>
                  <a:rPr lang="en-US" dirty="0" smtClean="0"/>
                  <a:t>, boost it to the ZMF and find the rapidity difference of the two leading jets</a:t>
                </a:r>
              </a:p>
              <a:p>
                <a:pPr lvl="1"/>
                <a:endParaRPr lang="en-US" dirty="0" smtClean="0"/>
              </a:p>
              <a:p>
                <a:pPr lvl="1"/>
                <a:r>
                  <a:rPr lang="en-US" dirty="0" smtClean="0"/>
                  <a:t>2. </a:t>
                </a:r>
                <a:r>
                  <a:rPr lang="en-US" dirty="0"/>
                  <a:t>By measuring the scattering angle </a:t>
                </a:r>
                <a:r>
                  <a:rPr lang="el-GR" dirty="0"/>
                  <a:t>θ* (</a:t>
                </a:r>
                <a:r>
                  <a:rPr lang="en-US" dirty="0"/>
                  <a:t>angle between top quark and z-axis in the Zero Momentum Frame)</a:t>
                </a:r>
              </a:p>
              <a:p>
                <a:pPr lvl="1"/>
                <a:r>
                  <a:rPr lang="en-US" dirty="0"/>
                  <a:t>We define 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m:rPr>
                        <m:sty m:val="p"/>
                      </m:rPr>
                      <a:rPr lang="en-US">
                        <a:latin typeface="Cambria Math" panose="02040503050406030204" pitchFamily="18" charset="0"/>
                      </a:rPr>
                      <m:t>ln</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l-GR"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m:rPr>
                                <m:sty m:val="p"/>
                              </m:rPr>
                              <a:rPr lang="el-GR">
                                <a:latin typeface="Cambria Math" panose="02040503050406030204" pitchFamily="18" charset="0"/>
                              </a:rPr>
                              <m:t>θ</m:t>
                            </m:r>
                          </m:e>
                          <m:sup>
                            <m:r>
                              <a:rPr lang="el-GR">
                                <a:latin typeface="Cambria Math" panose="02040503050406030204" pitchFamily="18" charset="0"/>
                              </a:rPr>
                              <m:t>∗</m:t>
                            </m:r>
                          </m:sup>
                        </m:sSup>
                        <m:r>
                          <a:rPr lang="en-US"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n-US" i="1">
                            <a:latin typeface="Cambria Math" panose="02040503050406030204" pitchFamily="18" charset="0"/>
                          </a:rPr>
                          <m:t>|</m:t>
                        </m:r>
                      </m:den>
                    </m:f>
                    <m:r>
                      <a:rPr lang="en-US" i="1">
                        <a:latin typeface="Cambria Math" panose="02040503050406030204" pitchFamily="18" charset="0"/>
                      </a:rPr>
                      <m:t>)</m:t>
                    </m:r>
                  </m:oMath>
                </a14:m>
                <a:r>
                  <a:rPr lang="en-US" dirty="0"/>
                  <a:t>  </a:t>
                </a:r>
                <a:r>
                  <a:rPr lang="en-US" dirty="0" smtClean="0"/>
                  <a:t> and from (1) we can find that:</a:t>
                </a:r>
              </a:p>
              <a:p>
                <a:pPr lvl="1"/>
                <a:endParaRPr lang="en-US" dirty="0"/>
              </a:p>
              <a:p>
                <a:pPr lvl="1"/>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𝜒</m:t>
                      </m:r>
                      <m:r>
                        <a:rPr lang="el-GR" b="0" i="1" smtClean="0">
                          <a:latin typeface="Cambria Math" panose="02040503050406030204" pitchFamily="18" charset="0"/>
                        </a:rPr>
                        <m:t>= </m:t>
                      </m:r>
                      <m:f>
                        <m:fPr>
                          <m:ctrlPr>
                            <a:rPr lang="el-GR" b="0" i="1" smtClean="0">
                              <a:latin typeface="Cambria Math" panose="02040503050406030204" pitchFamily="18" charset="0"/>
                            </a:rPr>
                          </m:ctrlPr>
                        </m:fPr>
                        <m:num>
                          <m:r>
                            <a:rPr lang="el-GR"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𝑐𝑜𝑠</m:t>
                          </m:r>
                          <m:sSup>
                            <m:sSupPr>
                              <m:ctrlPr>
                                <a:rPr lang="el-GR" b="0" i="1" smtClean="0">
                                  <a:latin typeface="Cambria Math" panose="02040503050406030204" pitchFamily="18" charset="0"/>
                                </a:rPr>
                              </m:ctrlPr>
                            </m:sSupPr>
                            <m:e>
                              <m:r>
                                <a:rPr lang="el-GR" b="0" i="1" smtClean="0">
                                  <a:latin typeface="Cambria Math" panose="02040503050406030204" pitchFamily="18" charset="0"/>
                                </a:rPr>
                                <m:t>𝜃</m:t>
                              </m:r>
                            </m:e>
                            <m:sup>
                              <m:r>
                                <a:rPr lang="el-GR" b="0" i="1" smtClean="0">
                                  <a:latin typeface="Cambria Math" panose="02040503050406030204" pitchFamily="18" charset="0"/>
                                </a:rPr>
                                <m:t>∗</m:t>
                              </m:r>
                            </m:sup>
                          </m:sSup>
                          <m:r>
                            <a:rPr lang="el-GR" b="0" i="1" smtClean="0">
                              <a:latin typeface="Cambria Math" panose="02040503050406030204" pitchFamily="18" charset="0"/>
                            </a:rPr>
                            <m:t>|</m:t>
                          </m:r>
                        </m:num>
                        <m:den>
                          <m:r>
                            <a:rPr lang="el-GR" b="0" i="1" smtClean="0">
                              <a:latin typeface="Cambria Math" panose="02040503050406030204" pitchFamily="18" charset="0"/>
                            </a:rPr>
                            <m:t>1−|</m:t>
                          </m:r>
                          <m:r>
                            <a:rPr lang="en-US" b="0" i="1" smtClean="0">
                              <a:latin typeface="Cambria Math" panose="02040503050406030204" pitchFamily="18" charset="0"/>
                            </a:rPr>
                            <m:t>𝑐𝑜𝑠</m:t>
                          </m:r>
                          <m:sSup>
                            <m:sSupPr>
                              <m:ctrlPr>
                                <a:rPr lang="el-GR" b="0" i="1" smtClean="0">
                                  <a:latin typeface="Cambria Math" panose="02040503050406030204" pitchFamily="18" charset="0"/>
                                </a:rPr>
                              </m:ctrlPr>
                            </m:sSupPr>
                            <m:e>
                              <m:r>
                                <a:rPr lang="el-GR" b="0" i="1" smtClean="0">
                                  <a:latin typeface="Cambria Math" panose="02040503050406030204" pitchFamily="18" charset="0"/>
                                </a:rPr>
                                <m:t>𝜃</m:t>
                              </m:r>
                            </m:e>
                            <m:sup>
                              <m:r>
                                <a:rPr lang="el-GR" b="0" i="1" smtClean="0">
                                  <a:latin typeface="Cambria Math" panose="02040503050406030204" pitchFamily="18" charset="0"/>
                                </a:rPr>
                                <m:t>∗</m:t>
                              </m:r>
                            </m:sup>
                          </m:sSup>
                          <m:r>
                            <a:rPr lang="el-GR" b="0" i="1" smtClean="0">
                              <a:latin typeface="Cambria Math" panose="02040503050406030204" pitchFamily="18" charset="0"/>
                            </a:rPr>
                            <m:t>|</m:t>
                          </m:r>
                        </m:den>
                      </m:f>
                    </m:oMath>
                  </m:oMathPara>
                </a14:m>
                <a:endParaRPr lang="en-US" dirty="0"/>
              </a:p>
              <a:p>
                <a:pPr lvl="1"/>
                <a:endParaRPr lang="en-US" dirty="0"/>
              </a:p>
              <a:p>
                <a:pPr lvl="1"/>
                <a:endParaRPr lang="en-US" dirty="0" smtClean="0"/>
              </a:p>
              <a:p>
                <a:pPr lvl="1"/>
                <a:endParaRPr lang="en-US" dirty="0"/>
              </a:p>
              <a:p>
                <a:pPr marL="800100" lvl="1" indent="-342900">
                  <a:buFont typeface="+mj-lt"/>
                  <a:buAutoNum type="arabicPeriod"/>
                </a:pPr>
                <a:endParaRPr lang="en-US" dirty="0"/>
              </a:p>
              <a:p>
                <a:pPr marL="285750" indent="-285750">
                  <a:buFont typeface="Arial" panose="020B0604020202020204" pitchFamily="34" charset="0"/>
                  <a:buChar char="•"/>
                </a:pPr>
                <a:endParaRPr lang="en-GB" dirty="0"/>
              </a:p>
            </p:txBody>
          </p:sp>
        </mc:Choice>
        <mc:Fallback>
          <p:sp>
            <p:nvSpPr>
              <p:cNvPr id="4" name="TextBox 3"/>
              <p:cNvSpPr txBox="1">
                <a:spLocks noRot="1" noChangeAspect="1" noMove="1" noResize="1" noEditPoints="1" noAdjustHandles="1" noChangeArrowheads="1" noChangeShapeType="1" noTextEdit="1"/>
              </p:cNvSpPr>
              <p:nvPr/>
            </p:nvSpPr>
            <p:spPr>
              <a:xfrm>
                <a:off x="346841" y="717331"/>
                <a:ext cx="11690131" cy="6788012"/>
              </a:xfrm>
              <a:prstGeom prst="rect">
                <a:avLst/>
              </a:prstGeom>
              <a:blipFill>
                <a:blip r:embed="rId3"/>
                <a:stretch>
                  <a:fillRect l="-365" t="-539" r="-73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smtClean="0"/>
              <a:t>Variables</a:t>
            </a:r>
            <a:endParaRPr lang="en-GB" u="sng" dirty="0"/>
          </a:p>
        </p:txBody>
      </p:sp>
    </p:spTree>
    <p:extLst>
      <p:ext uri="{BB962C8B-B14F-4D97-AF65-F5344CB8AC3E}">
        <p14:creationId xmlns:p14="http://schemas.microsoft.com/office/powerpoint/2010/main" val="2927275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361</TotalTime>
  <Words>224</Words>
  <Application>Microsoft Office PowerPoint</Application>
  <PresentationFormat>Widescreen</PresentationFormat>
  <Paragraphs>42</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 Math</vt:lpstr>
      <vt:lpstr>Wingdings</vt:lpstr>
      <vt:lpstr>Retrospect</vt:lpstr>
      <vt:lpstr>TTbar resonances Angular Distributions Status Report  NTUA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387</cp:revision>
  <dcterms:created xsi:type="dcterms:W3CDTF">2019-02-07T21:49:08Z</dcterms:created>
  <dcterms:modified xsi:type="dcterms:W3CDTF">2019-05-20T15:36:40Z</dcterms:modified>
</cp:coreProperties>
</file>