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37"/>
  </p:notesMasterIdLst>
  <p:sldIdLst>
    <p:sldId id="256" r:id="rId2"/>
    <p:sldId id="257" r:id="rId3"/>
    <p:sldId id="259" r:id="rId4"/>
    <p:sldId id="258" r:id="rId5"/>
    <p:sldId id="262" r:id="rId6"/>
    <p:sldId id="260" r:id="rId7"/>
    <p:sldId id="264" r:id="rId8"/>
    <p:sldId id="263" r:id="rId9"/>
    <p:sldId id="261" r:id="rId10"/>
    <p:sldId id="265" r:id="rId11"/>
    <p:sldId id="266" r:id="rId12"/>
    <p:sldId id="268" r:id="rId13"/>
    <p:sldId id="267" r:id="rId14"/>
    <p:sldId id="272" r:id="rId15"/>
    <p:sldId id="269"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6" r:id="rId32"/>
    <p:sldId id="287"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22/05/2019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93728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50291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860722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40718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313974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12769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330583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424026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377874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21</a:t>
            </a:fld>
            <a:endParaRPr lang="en-GB"/>
          </a:p>
        </p:txBody>
      </p:sp>
    </p:spTree>
    <p:extLst>
      <p:ext uri="{BB962C8B-B14F-4D97-AF65-F5344CB8AC3E}">
        <p14:creationId xmlns:p14="http://schemas.microsoft.com/office/powerpoint/2010/main" val="282904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22</a:t>
            </a:fld>
            <a:endParaRPr lang="en-GB"/>
          </a:p>
        </p:txBody>
      </p:sp>
    </p:spTree>
    <p:extLst>
      <p:ext uri="{BB962C8B-B14F-4D97-AF65-F5344CB8AC3E}">
        <p14:creationId xmlns:p14="http://schemas.microsoft.com/office/powerpoint/2010/main" val="791324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23</a:t>
            </a:fld>
            <a:endParaRPr lang="en-GB"/>
          </a:p>
        </p:txBody>
      </p:sp>
    </p:spTree>
    <p:extLst>
      <p:ext uri="{BB962C8B-B14F-4D97-AF65-F5344CB8AC3E}">
        <p14:creationId xmlns:p14="http://schemas.microsoft.com/office/powerpoint/2010/main" val="71936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24</a:t>
            </a:fld>
            <a:endParaRPr lang="en-GB"/>
          </a:p>
        </p:txBody>
      </p:sp>
    </p:spTree>
    <p:extLst>
      <p:ext uri="{BB962C8B-B14F-4D97-AF65-F5344CB8AC3E}">
        <p14:creationId xmlns:p14="http://schemas.microsoft.com/office/powerpoint/2010/main" val="312416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25</a:t>
            </a:fld>
            <a:endParaRPr lang="en-GB"/>
          </a:p>
        </p:txBody>
      </p:sp>
    </p:spTree>
    <p:extLst>
      <p:ext uri="{BB962C8B-B14F-4D97-AF65-F5344CB8AC3E}">
        <p14:creationId xmlns:p14="http://schemas.microsoft.com/office/powerpoint/2010/main" val="3330748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26</a:t>
            </a:fld>
            <a:endParaRPr lang="en-GB"/>
          </a:p>
        </p:txBody>
      </p:sp>
    </p:spTree>
    <p:extLst>
      <p:ext uri="{BB962C8B-B14F-4D97-AF65-F5344CB8AC3E}">
        <p14:creationId xmlns:p14="http://schemas.microsoft.com/office/powerpoint/2010/main" val="61272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27</a:t>
            </a:fld>
            <a:endParaRPr lang="en-GB"/>
          </a:p>
        </p:txBody>
      </p:sp>
    </p:spTree>
    <p:extLst>
      <p:ext uri="{BB962C8B-B14F-4D97-AF65-F5344CB8AC3E}">
        <p14:creationId xmlns:p14="http://schemas.microsoft.com/office/powerpoint/2010/main" val="3863280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28</a:t>
            </a:fld>
            <a:endParaRPr lang="en-GB"/>
          </a:p>
        </p:txBody>
      </p:sp>
    </p:spTree>
    <p:extLst>
      <p:ext uri="{BB962C8B-B14F-4D97-AF65-F5344CB8AC3E}">
        <p14:creationId xmlns:p14="http://schemas.microsoft.com/office/powerpoint/2010/main" val="1671401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29</a:t>
            </a:fld>
            <a:endParaRPr lang="en-GB"/>
          </a:p>
        </p:txBody>
      </p:sp>
    </p:spTree>
    <p:extLst>
      <p:ext uri="{BB962C8B-B14F-4D97-AF65-F5344CB8AC3E}">
        <p14:creationId xmlns:p14="http://schemas.microsoft.com/office/powerpoint/2010/main" val="1851313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30</a:t>
            </a:fld>
            <a:endParaRPr lang="en-GB"/>
          </a:p>
        </p:txBody>
      </p:sp>
    </p:spTree>
    <p:extLst>
      <p:ext uri="{BB962C8B-B14F-4D97-AF65-F5344CB8AC3E}">
        <p14:creationId xmlns:p14="http://schemas.microsoft.com/office/powerpoint/2010/main" val="2760696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31</a:t>
            </a:fld>
            <a:endParaRPr lang="en-GB"/>
          </a:p>
        </p:txBody>
      </p:sp>
    </p:spTree>
    <p:extLst>
      <p:ext uri="{BB962C8B-B14F-4D97-AF65-F5344CB8AC3E}">
        <p14:creationId xmlns:p14="http://schemas.microsoft.com/office/powerpoint/2010/main" val="191173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3512343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32</a:t>
            </a:fld>
            <a:endParaRPr lang="en-GB"/>
          </a:p>
        </p:txBody>
      </p:sp>
    </p:spTree>
    <p:extLst>
      <p:ext uri="{BB962C8B-B14F-4D97-AF65-F5344CB8AC3E}">
        <p14:creationId xmlns:p14="http://schemas.microsoft.com/office/powerpoint/2010/main" val="2261005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33</a:t>
            </a:fld>
            <a:endParaRPr lang="en-GB"/>
          </a:p>
        </p:txBody>
      </p:sp>
    </p:spTree>
    <p:extLst>
      <p:ext uri="{BB962C8B-B14F-4D97-AF65-F5344CB8AC3E}">
        <p14:creationId xmlns:p14="http://schemas.microsoft.com/office/powerpoint/2010/main" val="1700528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34</a:t>
            </a:fld>
            <a:endParaRPr lang="en-GB"/>
          </a:p>
        </p:txBody>
      </p:sp>
    </p:spTree>
    <p:extLst>
      <p:ext uri="{BB962C8B-B14F-4D97-AF65-F5344CB8AC3E}">
        <p14:creationId xmlns:p14="http://schemas.microsoft.com/office/powerpoint/2010/main" val="2540835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35</a:t>
            </a:fld>
            <a:endParaRPr lang="en-GB"/>
          </a:p>
        </p:txBody>
      </p:sp>
    </p:spTree>
    <p:extLst>
      <p:ext uri="{BB962C8B-B14F-4D97-AF65-F5344CB8AC3E}">
        <p14:creationId xmlns:p14="http://schemas.microsoft.com/office/powerpoint/2010/main" val="279345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61807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82739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401137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31737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61691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85693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E56F5-BA83-4F90-AF22-96514185526C}"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722C43-6B27-4315-815E-C97969F4BE16}"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32040-3FAB-4D73-A4F4-3B6FA1CADCA9}"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FCBEA-EB63-43A8-8FB0-9B51254A0CDE}"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08C6B3-9C85-427D-910D-54C979BB60EF}"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14748-2370-49EF-826C-13EF026B6575}" type="datetime3">
              <a:rPr lang="en-US" smtClean="0"/>
              <a:t>22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4D5A37-222F-4A6C-BD5B-B9160C7DC238}" type="datetime3">
              <a:rPr lang="en-US" smtClean="0"/>
              <a:t>22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1BD594-8D02-48E7-A10B-9DA5CFC304D0}" type="datetime3">
              <a:rPr lang="en-US" smtClean="0"/>
              <a:t>22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C454F-E814-4A7A-A39C-DC93A39613C1}" type="datetime3">
              <a:rPr lang="en-US" smtClean="0"/>
              <a:t>22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54169E-8F9A-40FA-823E-6BCC6C09D62A}" type="datetime3">
              <a:rPr lang="en-US" smtClean="0"/>
              <a:t>22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CE3785-85CF-4168-BEDF-2248397460E8}" type="datetime3">
              <a:rPr lang="en-US" smtClean="0"/>
              <a:t>22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F79EA7-E4DC-42F1-962F-4DBF9F475B30}" type="datetime3">
              <a:rPr lang="en-US" smtClean="0"/>
              <a:t>22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8C0DB-2CDA-4F74-A2EC-EE3D9A2BFD1C}"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spTree>
    <p:extLst>
      <p:ext uri="{BB962C8B-B14F-4D97-AF65-F5344CB8AC3E}">
        <p14:creationId xmlns:p14="http://schemas.microsoft.com/office/powerpoint/2010/main" val="428408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86E3B-DBC7-4C1A-88B4-EFE85F5812B6}"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4" name="Slide Number Placeholder 3"/>
          <p:cNvSpPr>
            <a:spLocks noGrp="1"/>
          </p:cNvSpPr>
          <p:nvPr>
            <p:ph type="sldNum" sz="quarter" idx="12"/>
          </p:nvPr>
        </p:nvSpPr>
        <p:spPr/>
        <p:txBody>
          <a:bodyPr/>
          <a:lstStyle/>
          <a:p>
            <a:fld id="{AEEFAC8D-0A19-DC49-9F7A-4BFCAD95B105}" type="slidenum">
              <a:rPr lang="en-US" smtClean="0"/>
              <a:t>11</a:t>
            </a:fld>
            <a:endParaRPr lang="en-US"/>
          </a:p>
        </p:txBody>
      </p:sp>
    </p:spTree>
    <p:extLst>
      <p:ext uri="{BB962C8B-B14F-4D97-AF65-F5344CB8AC3E}">
        <p14:creationId xmlns:p14="http://schemas.microsoft.com/office/powerpoint/2010/main" val="27064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0462A-07B7-4201-AD5A-A190D493ADED}"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Tree>
    <p:extLst>
      <p:ext uri="{BB962C8B-B14F-4D97-AF65-F5344CB8AC3E}">
        <p14:creationId xmlns:p14="http://schemas.microsoft.com/office/powerpoint/2010/main" val="31698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B306A-999F-42FC-A3B9-A11D509682B5}"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4" name="Slide Number Placeholder 3"/>
          <p:cNvSpPr>
            <a:spLocks noGrp="1"/>
          </p:cNvSpPr>
          <p:nvPr>
            <p:ph type="sldNum" sz="quarter" idx="12"/>
          </p:nvPr>
        </p:nvSpPr>
        <p:spPr/>
        <p:txBody>
          <a:bodyPr/>
          <a:lstStyle/>
          <a:p>
            <a:fld id="{AEEFAC8D-0A19-DC49-9F7A-4BFCAD95B105}" type="slidenum">
              <a:rPr lang="en-US" smtClean="0"/>
              <a:t>13</a:t>
            </a:fld>
            <a:endParaRPr lang="en-US"/>
          </a:p>
        </p:txBody>
      </p:sp>
    </p:spTree>
    <p:extLst>
      <p:ext uri="{BB962C8B-B14F-4D97-AF65-F5344CB8AC3E}">
        <p14:creationId xmlns:p14="http://schemas.microsoft.com/office/powerpoint/2010/main" val="267366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CA469-D592-48DE-ABAE-9EC2584954DC}"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Tree>
    <p:extLst>
      <p:ext uri="{BB962C8B-B14F-4D97-AF65-F5344CB8AC3E}">
        <p14:creationId xmlns:p14="http://schemas.microsoft.com/office/powerpoint/2010/main" val="330849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656F5-14F2-408C-8A57-7921218CACE6}"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Tree>
    <p:extLst>
      <p:ext uri="{BB962C8B-B14F-4D97-AF65-F5344CB8AC3E}">
        <p14:creationId xmlns:p14="http://schemas.microsoft.com/office/powerpoint/2010/main" val="293545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CB9BF-9AFF-42B1-B9C2-326663184325}"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Tree>
    <p:extLst>
      <p:ext uri="{BB962C8B-B14F-4D97-AF65-F5344CB8AC3E}">
        <p14:creationId xmlns:p14="http://schemas.microsoft.com/office/powerpoint/2010/main" val="18068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6E6F4-1C8D-42A6-9FAC-BA49DB06748C}"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4TeV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4" name="Slide Number Placeholder 3"/>
          <p:cNvSpPr>
            <a:spLocks noGrp="1"/>
          </p:cNvSpPr>
          <p:nvPr>
            <p:ph type="sldNum" sz="quarter" idx="12"/>
          </p:nvPr>
        </p:nvSpPr>
        <p:spPr/>
        <p:txBody>
          <a:bodyPr/>
          <a:lstStyle/>
          <a:p>
            <a:fld id="{AEEFAC8D-0A19-DC49-9F7A-4BFCAD95B105}" type="slidenum">
              <a:rPr lang="en-US" smtClean="0"/>
              <a:t>17</a:t>
            </a:fld>
            <a:endParaRPr lang="en-US"/>
          </a:p>
        </p:txBody>
      </p:sp>
    </p:spTree>
    <p:extLst>
      <p:ext uri="{BB962C8B-B14F-4D97-AF65-F5344CB8AC3E}">
        <p14:creationId xmlns:p14="http://schemas.microsoft.com/office/powerpoint/2010/main" val="373659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446F5-0D0A-4921-A7C0-65DD43DE3872}"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4TeV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spTree>
    <p:extLst>
      <p:ext uri="{BB962C8B-B14F-4D97-AF65-F5344CB8AC3E}">
        <p14:creationId xmlns:p14="http://schemas.microsoft.com/office/powerpoint/2010/main" val="248156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A6CF9-3C1A-4736-83DD-B4D3F417A73E}"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4TeV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Tree>
    <p:extLst>
      <p:ext uri="{BB962C8B-B14F-4D97-AF65-F5344CB8AC3E}">
        <p14:creationId xmlns:p14="http://schemas.microsoft.com/office/powerpoint/2010/main" val="150267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55C279-E96E-4C8F-9A38-1A3E66727192}" type="datetime3">
              <a:rPr lang="en-US" smtClean="0"/>
              <a:t>22 May 2019</a:t>
            </a:fld>
            <a:endParaRPr lang="en-US"/>
          </a:p>
        </p:txBody>
      </p:sp>
      <p:sp>
        <p:nvSpPr>
          <p:cNvPr id="5" name="Footer Placeholder 4"/>
          <p:cNvSpPr>
            <a:spLocks noGrp="1"/>
          </p:cNvSpPr>
          <p:nvPr>
            <p:ph type="ftr" sz="quarter" idx="11"/>
          </p:nvPr>
        </p:nvSpPr>
        <p:spPr/>
        <p:txBody>
          <a:bodyPr/>
          <a:lstStyle/>
          <a:p>
            <a:r>
              <a:rPr lang="fi-FI" dirty="0"/>
              <a:t>NTUA, G. Bakas</a:t>
            </a:r>
            <a:endParaRPr lang="en-US" dirty="0"/>
          </a:p>
        </p:txBody>
      </p:sp>
      <p:sp>
        <p:nvSpPr>
          <p:cNvPr id="7" name="TextBox 6"/>
          <p:cNvSpPr txBox="1"/>
          <p:nvPr/>
        </p:nvSpPr>
        <p:spPr>
          <a:xfrm>
            <a:off x="222294" y="0"/>
            <a:ext cx="10846676" cy="461665"/>
          </a:xfrm>
          <a:prstGeom prst="rect">
            <a:avLst/>
          </a:prstGeom>
          <a:noFill/>
        </p:spPr>
        <p:txBody>
          <a:bodyPr wrap="square" rtlCol="0">
            <a:spAutoFit/>
          </a:bodyPr>
          <a:lstStyle/>
          <a:p>
            <a:r>
              <a:rPr lang="en-US" sz="2400" u="sng" dirty="0"/>
              <a:t>Progress Report</a:t>
            </a:r>
            <a:endParaRPr lang="en-GB" sz="2400" u="sng" dirty="0"/>
          </a:p>
        </p:txBody>
      </p:sp>
      <p:sp>
        <p:nvSpPr>
          <p:cNvPr id="8" name="TextBox 7"/>
          <p:cNvSpPr txBox="1"/>
          <p:nvPr/>
        </p:nvSpPr>
        <p:spPr>
          <a:xfrm>
            <a:off x="222294" y="526988"/>
            <a:ext cx="1097122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DCS</a:t>
            </a:r>
          </a:p>
          <a:p>
            <a:pPr marL="742950" lvl="1" indent="-285750">
              <a:buFont typeface="Arial" panose="020B0604020202020204" pitchFamily="34" charset="0"/>
              <a:buChar char="•"/>
            </a:pPr>
            <a:r>
              <a:rPr lang="en-US" sz="1600" dirty="0" err="1"/>
              <a:t>fwInstallationUtils</a:t>
            </a:r>
            <a:r>
              <a:rPr lang="en-GB" sz="1600" dirty="0"/>
              <a:t>: </a:t>
            </a:r>
          </a:p>
          <a:p>
            <a:pPr marL="1200150" lvl="2" indent="-285750">
              <a:buFont typeface="Arial" panose="020B0604020202020204" pitchFamily="34" charset="0"/>
              <a:buChar char="•"/>
            </a:pPr>
            <a:r>
              <a:rPr lang="en-US" sz="1600" dirty="0"/>
              <a:t>Deploy the component</a:t>
            </a:r>
          </a:p>
          <a:p>
            <a:pPr marL="1200150" lvl="2" indent="-285750">
              <a:buFont typeface="Arial" panose="020B0604020202020204" pitchFamily="34" charset="0"/>
              <a:buChar char="•"/>
            </a:pPr>
            <a:r>
              <a:rPr lang="en-US" sz="1600" dirty="0"/>
              <a:t>Changes in the database (create new tables </a:t>
            </a:r>
            <a:r>
              <a:rPr lang="en-US" sz="1600" dirty="0" err="1"/>
              <a:t>etc</a:t>
            </a:r>
            <a:r>
              <a:rPr lang="en-US" sz="1600" dirty="0"/>
              <a:t>)</a:t>
            </a:r>
          </a:p>
          <a:p>
            <a:pPr marL="1200150" lvl="2" indent="-285750">
              <a:buFont typeface="Arial" panose="020B0604020202020204" pitchFamily="34" charset="0"/>
              <a:buChar char="•"/>
            </a:pPr>
            <a:r>
              <a:rPr lang="en-US" sz="1600" dirty="0"/>
              <a:t>Test that the tool works both when being operated with user credentials and when being operated without user credentials</a:t>
            </a:r>
          </a:p>
          <a:p>
            <a:pPr marL="1200150" lvl="2" indent="-285750">
              <a:buFont typeface="Arial" panose="020B0604020202020204" pitchFamily="34" charset="0"/>
              <a:buChar char="•"/>
            </a:pPr>
            <a:r>
              <a:rPr lang="en-US" sz="1600" dirty="0"/>
              <a:t>Trying to Figure multiple scenarios that may go wrong</a:t>
            </a:r>
          </a:p>
          <a:p>
            <a:pPr marL="742950" lvl="1" indent="-285750">
              <a:buFont typeface="Arial" panose="020B0604020202020204" pitchFamily="34" charset="0"/>
              <a:buChar char="•"/>
            </a:pPr>
            <a:r>
              <a:rPr lang="en-US" sz="1600" dirty="0" err="1"/>
              <a:t>CMSfwInstallUtils</a:t>
            </a:r>
            <a:endParaRPr lang="en-US" sz="1600" dirty="0"/>
          </a:p>
          <a:p>
            <a:pPr marL="1200150" lvl="2" indent="-285750">
              <a:buFont typeface="Arial" panose="020B0604020202020204" pitchFamily="34" charset="0"/>
              <a:buChar char="•"/>
            </a:pPr>
            <a:r>
              <a:rPr lang="en-US" sz="1600" dirty="0" err="1"/>
              <a:t>Conf</a:t>
            </a:r>
            <a:r>
              <a:rPr lang="en-US" sz="1600" dirty="0"/>
              <a:t> DB checks tool </a:t>
            </a:r>
          </a:p>
          <a:p>
            <a:pPr marL="1200150" lvl="2" indent="-285750">
              <a:buFont typeface="Arial" panose="020B0604020202020204" pitchFamily="34" charset="0"/>
              <a:buChar char="•"/>
            </a:pPr>
            <a:r>
              <a:rPr lang="en-US" sz="1600" dirty="0"/>
              <a:t>Why it takes so long to apply checks between project and </a:t>
            </a:r>
            <a:r>
              <a:rPr lang="en-US" sz="1600" dirty="0" err="1"/>
              <a:t>db</a:t>
            </a:r>
            <a:endParaRPr lang="en-US" sz="1600" dirty="0"/>
          </a:p>
          <a:p>
            <a:pPr marL="1200150" lvl="2" indent="-285750">
              <a:buFont typeface="Arial" panose="020B0604020202020204" pitchFamily="34" charset="0"/>
              <a:buChar char="•"/>
            </a:pPr>
            <a:r>
              <a:rPr lang="en-US" sz="1600" dirty="0"/>
              <a:t>Make the tool as generic as possible</a:t>
            </a:r>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Analysis:</a:t>
            </a:r>
          </a:p>
          <a:p>
            <a:pPr marL="742950" lvl="1" indent="-285750">
              <a:buFont typeface="Arial" panose="020B0604020202020204" pitchFamily="34" charset="0"/>
              <a:buChar char="•"/>
            </a:pPr>
            <a:r>
              <a:rPr lang="en-US" sz="1600" dirty="0" err="1"/>
              <a:t>TTbar</a:t>
            </a:r>
            <a:r>
              <a:rPr lang="en-US" sz="1600" dirty="0"/>
              <a:t> Angular distributions for several mass values of Z’</a:t>
            </a:r>
          </a:p>
          <a:p>
            <a:pPr marL="742950" lvl="1" indent="-285750">
              <a:buFont typeface="Arial" panose="020B0604020202020204" pitchFamily="34" charset="0"/>
              <a:buChar char="•"/>
            </a:pPr>
            <a:r>
              <a:rPr lang="en-US" sz="1600" dirty="0"/>
              <a:t>Hands on 2017 MC’s. </a:t>
            </a:r>
          </a:p>
          <a:p>
            <a:pPr marL="1200150" lvl="2" indent="-285750">
              <a:buFont typeface="Arial" panose="020B0604020202020204" pitchFamily="34" charset="0"/>
              <a:buChar char="•"/>
            </a:pPr>
            <a:r>
              <a:rPr lang="en-US" sz="1600" dirty="0"/>
              <a:t>Much more samples for the </a:t>
            </a:r>
            <a:r>
              <a:rPr lang="en-US" sz="1600" dirty="0" err="1"/>
              <a:t>Zprime</a:t>
            </a:r>
            <a:r>
              <a:rPr lang="en-US" sz="1600" dirty="0"/>
              <a:t> masses </a:t>
            </a:r>
          </a:p>
          <a:p>
            <a:pPr marL="742950" lvl="1" indent="-285750">
              <a:buFont typeface="Arial" panose="020B0604020202020204" pitchFamily="34" charset="0"/>
              <a:buChar char="•"/>
            </a:pPr>
            <a:r>
              <a:rPr lang="en-US" sz="1600" dirty="0"/>
              <a:t>Production of QCD and </a:t>
            </a:r>
            <a:r>
              <a:rPr lang="en-US" sz="1600" dirty="0" err="1"/>
              <a:t>Mtt</a:t>
            </a:r>
            <a:r>
              <a:rPr lang="en-US" sz="1600" dirty="0"/>
              <a:t> samples</a:t>
            </a:r>
          </a:p>
          <a:p>
            <a:pPr marL="1200150" lvl="2" indent="-285750">
              <a:buFont typeface="Arial" panose="020B0604020202020204" pitchFamily="34" charset="0"/>
              <a:buChar char="•"/>
            </a:pPr>
            <a:r>
              <a:rPr lang="en-US" sz="1600" dirty="0"/>
              <a:t>Re-train and check outputs between 2016 and 2017</a:t>
            </a:r>
          </a:p>
          <a:p>
            <a:pPr marL="1200150" lvl="2" indent="-285750">
              <a:buFont typeface="Arial" panose="020B0604020202020204" pitchFamily="34" charset="0"/>
              <a:buChar char="•"/>
            </a:pPr>
            <a:r>
              <a:rPr lang="en-US" sz="1600" dirty="0"/>
              <a:t>Waiting for the cross sections for the </a:t>
            </a:r>
            <a:r>
              <a:rPr lang="en-US" sz="1600" dirty="0" err="1"/>
              <a:t>Mtt</a:t>
            </a:r>
            <a:r>
              <a:rPr lang="en-US" sz="1600" dirty="0"/>
              <a:t> samples. The </a:t>
            </a:r>
            <a:r>
              <a:rPr lang="en-US" sz="1600" dirty="0" err="1"/>
              <a:t>XsecDB</a:t>
            </a:r>
            <a:r>
              <a:rPr lang="en-US" sz="1600" dirty="0"/>
              <a:t> does not include all the cross sections for the samples that I need</a:t>
            </a:r>
          </a:p>
          <a:p>
            <a:pPr marL="742950" lvl="1" indent="-285750">
              <a:buFont typeface="Arial" panose="020B0604020202020204" pitchFamily="34" charset="0"/>
              <a:buChar char="•"/>
            </a:pPr>
            <a:r>
              <a:rPr lang="en-US" sz="1600" dirty="0"/>
              <a:t>Deep AK8: Lisa sent an email, waiting for Working Points</a:t>
            </a:r>
          </a:p>
          <a:p>
            <a:pPr lvl="1"/>
            <a:endParaRPr lang="en-US" sz="1600" dirty="0"/>
          </a:p>
          <a:p>
            <a:pPr marL="742950" lvl="1" indent="-285750">
              <a:buFont typeface="Arial" panose="020B0604020202020204" pitchFamily="34" charset="0"/>
              <a:buChar char="•"/>
            </a:pPr>
            <a:endParaRPr lang="en-US" sz="1600" dirty="0"/>
          </a:p>
        </p:txBody>
      </p:sp>
      <p:sp>
        <p:nvSpPr>
          <p:cNvPr id="2" name="Slide Number Placeholder 1"/>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360954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2251A-76AA-423A-8B6F-106FE52F0721}"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5TeV 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4" name="Slide Number Placeholder 3"/>
          <p:cNvSpPr>
            <a:spLocks noGrp="1"/>
          </p:cNvSpPr>
          <p:nvPr>
            <p:ph type="sldNum" sz="quarter" idx="12"/>
          </p:nvPr>
        </p:nvSpPr>
        <p:spPr/>
        <p:txBody>
          <a:bodyPr/>
          <a:lstStyle/>
          <a:p>
            <a:fld id="{AEEFAC8D-0A19-DC49-9F7A-4BFCAD95B105}" type="slidenum">
              <a:rPr lang="en-US" smtClean="0"/>
              <a:t>20</a:t>
            </a:fld>
            <a:endParaRPr lang="en-US"/>
          </a:p>
        </p:txBody>
      </p:sp>
    </p:spTree>
    <p:extLst>
      <p:ext uri="{BB962C8B-B14F-4D97-AF65-F5344CB8AC3E}">
        <p14:creationId xmlns:p14="http://schemas.microsoft.com/office/powerpoint/2010/main" val="427961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74073-8C68-4B7C-938F-804AF2CE038A}"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6" name="Slide Number Placeholder 5"/>
          <p:cNvSpPr>
            <a:spLocks noGrp="1"/>
          </p:cNvSpPr>
          <p:nvPr>
            <p:ph type="sldNum" sz="quarter" idx="12"/>
          </p:nvPr>
        </p:nvSpPr>
        <p:spPr/>
        <p:txBody>
          <a:bodyPr/>
          <a:lstStyle/>
          <a:p>
            <a:fld id="{AEEFAC8D-0A19-DC49-9F7A-4BFCAD95B105}" type="slidenum">
              <a:rPr lang="en-US" smtClean="0"/>
              <a:t>21</a:t>
            </a:fld>
            <a:endParaRPr lang="en-US"/>
          </a:p>
        </p:txBody>
      </p:sp>
    </p:spTree>
    <p:extLst>
      <p:ext uri="{BB962C8B-B14F-4D97-AF65-F5344CB8AC3E}">
        <p14:creationId xmlns:p14="http://schemas.microsoft.com/office/powerpoint/2010/main" val="117701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87A74-06E7-4D33-807F-1F22CF157499}"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l-GR" dirty="0"/>
              <a:t>χ</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
        <p:nvSpPr>
          <p:cNvPr id="7" name="Slide Number Placeholder 6"/>
          <p:cNvSpPr>
            <a:spLocks noGrp="1"/>
          </p:cNvSpPr>
          <p:nvPr>
            <p:ph type="sldNum" sz="quarter" idx="12"/>
          </p:nvPr>
        </p:nvSpPr>
        <p:spPr/>
        <p:txBody>
          <a:bodyPr/>
          <a:lstStyle/>
          <a:p>
            <a:fld id="{AEEFAC8D-0A19-DC49-9F7A-4BFCAD95B105}" type="slidenum">
              <a:rPr lang="en-US" smtClean="0"/>
              <a:t>22</a:t>
            </a:fld>
            <a:endParaRPr lang="en-US"/>
          </a:p>
        </p:txBody>
      </p:sp>
    </p:spTree>
    <p:extLst>
      <p:ext uri="{BB962C8B-B14F-4D97-AF65-F5344CB8AC3E}">
        <p14:creationId xmlns:p14="http://schemas.microsoft.com/office/powerpoint/2010/main" val="71968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B2B7-C11C-4FC7-A7C1-A497893008BD}"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smtClean="0"/>
              <a:t>2TeV </a:t>
            </a:r>
            <a:r>
              <a:rPr lang="en-US" dirty="0"/>
              <a:t>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7" name="TextBox 6"/>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8" name="Slide Number Placeholder 7"/>
          <p:cNvSpPr>
            <a:spLocks noGrp="1"/>
          </p:cNvSpPr>
          <p:nvPr>
            <p:ph type="sldNum" sz="quarter" idx="12"/>
          </p:nvPr>
        </p:nvSpPr>
        <p:spPr/>
        <p:txBody>
          <a:bodyPr/>
          <a:lstStyle/>
          <a:p>
            <a:fld id="{AEEFAC8D-0A19-DC49-9F7A-4BFCAD95B105}" type="slidenum">
              <a:rPr lang="en-US" smtClean="0"/>
              <a:t>23</a:t>
            </a:fld>
            <a:endParaRPr lang="en-US"/>
          </a:p>
        </p:txBody>
      </p:sp>
    </p:spTree>
    <p:extLst>
      <p:ext uri="{BB962C8B-B14F-4D97-AF65-F5344CB8AC3E}">
        <p14:creationId xmlns:p14="http://schemas.microsoft.com/office/powerpoint/2010/main" val="836459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6022C-2B13-43A8-A43D-D17F9BD65B89}"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smtClean="0"/>
              <a:t>2TeV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24</a:t>
            </a:fld>
            <a:endParaRPr lang="en-US"/>
          </a:p>
        </p:txBody>
      </p:sp>
    </p:spTree>
    <p:extLst>
      <p:ext uri="{BB962C8B-B14F-4D97-AF65-F5344CB8AC3E}">
        <p14:creationId xmlns:p14="http://schemas.microsoft.com/office/powerpoint/2010/main" val="2440843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92BC7-6C85-4153-BDA2-98CC8A868E16}"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smtClean="0"/>
              <a:t>2.5TeV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25</a:t>
            </a:fld>
            <a:endParaRPr lang="en-US"/>
          </a:p>
        </p:txBody>
      </p:sp>
    </p:spTree>
    <p:extLst>
      <p:ext uri="{BB962C8B-B14F-4D97-AF65-F5344CB8AC3E}">
        <p14:creationId xmlns:p14="http://schemas.microsoft.com/office/powerpoint/2010/main" val="4229951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F83D9-0E3D-41D5-871A-BAF73C30FA03}"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smtClean="0"/>
              <a:t>2.5TeV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26</a:t>
            </a:fld>
            <a:endParaRPr lang="en-US"/>
          </a:p>
        </p:txBody>
      </p:sp>
    </p:spTree>
    <p:extLst>
      <p:ext uri="{BB962C8B-B14F-4D97-AF65-F5344CB8AC3E}">
        <p14:creationId xmlns:p14="http://schemas.microsoft.com/office/powerpoint/2010/main" val="105870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532D6-85AA-4409-A44C-C07395543193}"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smtClean="0"/>
              <a:t>3TeV </a:t>
            </a:r>
            <a:r>
              <a:rPr lang="en-US" dirty="0"/>
              <a:t>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7" name="TextBox 6"/>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8" name="Slide Number Placeholder 7"/>
          <p:cNvSpPr>
            <a:spLocks noGrp="1"/>
          </p:cNvSpPr>
          <p:nvPr>
            <p:ph type="sldNum" sz="quarter" idx="12"/>
          </p:nvPr>
        </p:nvSpPr>
        <p:spPr/>
        <p:txBody>
          <a:bodyPr/>
          <a:lstStyle/>
          <a:p>
            <a:fld id="{AEEFAC8D-0A19-DC49-9F7A-4BFCAD95B105}" type="slidenum">
              <a:rPr lang="en-US" smtClean="0"/>
              <a:t>27</a:t>
            </a:fld>
            <a:endParaRPr lang="en-US"/>
          </a:p>
        </p:txBody>
      </p:sp>
    </p:spTree>
    <p:extLst>
      <p:ext uri="{BB962C8B-B14F-4D97-AF65-F5344CB8AC3E}">
        <p14:creationId xmlns:p14="http://schemas.microsoft.com/office/powerpoint/2010/main" val="308128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F2A9B-07FD-4E36-AE94-157EFF0834CE}"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smtClean="0"/>
              <a:t>3TeV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28</a:t>
            </a:fld>
            <a:endParaRPr lang="en-US"/>
          </a:p>
        </p:txBody>
      </p:sp>
    </p:spTree>
    <p:extLst>
      <p:ext uri="{BB962C8B-B14F-4D97-AF65-F5344CB8AC3E}">
        <p14:creationId xmlns:p14="http://schemas.microsoft.com/office/powerpoint/2010/main" val="9604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B6CFD-29BD-4C42-97A9-BFFD9B2D4820}"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smtClean="0"/>
              <a:t>3TeV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29</a:t>
            </a:fld>
            <a:endParaRPr lang="en-US"/>
          </a:p>
        </p:txBody>
      </p:sp>
    </p:spTree>
    <p:extLst>
      <p:ext uri="{BB962C8B-B14F-4D97-AF65-F5344CB8AC3E}">
        <p14:creationId xmlns:p14="http://schemas.microsoft.com/office/powerpoint/2010/main" val="2122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974BEE-2AE5-4BF9-ABAD-D137F7DA7F7B}" type="datetime3">
              <a:rPr lang="en-US" smtClean="0"/>
              <a:t>22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7" name="TextBox 6"/>
          <p:cNvSpPr txBox="1"/>
          <p:nvPr/>
        </p:nvSpPr>
        <p:spPr>
          <a:xfrm>
            <a:off x="260131" y="157656"/>
            <a:ext cx="10846676" cy="369332"/>
          </a:xfrm>
          <a:prstGeom prst="rect">
            <a:avLst/>
          </a:prstGeom>
          <a:noFill/>
        </p:spPr>
        <p:txBody>
          <a:bodyPr wrap="square" rtlCol="0">
            <a:spAutoFit/>
          </a:bodyPr>
          <a:lstStyle/>
          <a:p>
            <a:r>
              <a:rPr lang="en-US" u="sng" dirty="0"/>
              <a:t>Search for top-</a:t>
            </a:r>
            <a:r>
              <a:rPr lang="en-US" u="sng" dirty="0" err="1"/>
              <a:t>antitop</a:t>
            </a:r>
            <a:r>
              <a:rPr lang="en-US" u="sng" dirty="0"/>
              <a:t> resonances</a:t>
            </a:r>
            <a:endParaRPr lang="en-GB" u="sng" dirty="0"/>
          </a:p>
        </p:txBody>
      </p:sp>
      <p:sp>
        <p:nvSpPr>
          <p:cNvPr id="8" name="TextBox 7"/>
          <p:cNvSpPr txBox="1"/>
          <p:nvPr/>
        </p:nvSpPr>
        <p:spPr>
          <a:xfrm>
            <a:off x="346841" y="717331"/>
            <a:ext cx="1169013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Numerous extensions of the SM predict the existence of new interactions with enhanced couplings to third generation quarks, especially the top quark</a:t>
            </a:r>
          </a:p>
          <a:p>
            <a:pPr marL="285750" indent="-285750">
              <a:buFont typeface="Arial" panose="020B0604020202020204" pitchFamily="34" charset="0"/>
              <a:buChar char="•"/>
            </a:pPr>
            <a:r>
              <a:rPr lang="en-US" dirty="0"/>
              <a:t>The associated new particle </a:t>
            </a:r>
            <a:r>
              <a:rPr lang="en-US" dirty="0">
                <a:sym typeface="Wingdings" panose="05000000000000000000" pitchFamily="2" charset="2"/>
              </a:rPr>
              <a:t> observation as a </a:t>
            </a:r>
            <a:r>
              <a:rPr lang="en-US" dirty="0" err="1">
                <a:sym typeface="Wingdings" panose="05000000000000000000" pitchFamily="2" charset="2"/>
              </a:rPr>
              <a:t>ttbar</a:t>
            </a:r>
            <a:r>
              <a:rPr lang="en-US" dirty="0">
                <a:sym typeface="Wingdings" panose="05000000000000000000" pitchFamily="2" charset="2"/>
              </a:rPr>
              <a:t> resonance </a:t>
            </a:r>
          </a:p>
          <a:p>
            <a:pPr marL="285750" indent="-285750">
              <a:buFont typeface="Arial" panose="020B0604020202020204" pitchFamily="34" charset="0"/>
              <a:buChar char="•"/>
            </a:pPr>
            <a:r>
              <a:rPr lang="en-US" dirty="0">
                <a:sym typeface="Wingdings" panose="05000000000000000000" pitchFamily="2" charset="2"/>
              </a:rPr>
              <a:t>Examples of such resonances:</a:t>
            </a:r>
          </a:p>
          <a:p>
            <a:pPr marL="800100" lvl="1" indent="-342900">
              <a:buFont typeface="+mj-lt"/>
              <a:buAutoNum type="arabicPeriod"/>
            </a:pPr>
            <a:r>
              <a:rPr lang="en-US" dirty="0">
                <a:sym typeface="Wingdings" panose="05000000000000000000" pitchFamily="2" charset="2"/>
              </a:rPr>
              <a:t>Massive Color-singlet Z like bosons (Z’)</a:t>
            </a:r>
          </a:p>
          <a:p>
            <a:pPr marL="800100" lvl="1" indent="-342900">
              <a:buFont typeface="+mj-lt"/>
              <a:buAutoNum type="arabicPeriod"/>
            </a:pPr>
            <a:r>
              <a:rPr lang="en-US" dirty="0" err="1">
                <a:sym typeface="Wingdings" panose="05000000000000000000" pitchFamily="2" charset="2"/>
              </a:rPr>
              <a:t>Colorons</a:t>
            </a:r>
            <a:endParaRPr lang="en-US" dirty="0">
              <a:sym typeface="Wingdings" panose="05000000000000000000" pitchFamily="2" charset="2"/>
            </a:endParaRPr>
          </a:p>
          <a:p>
            <a:pPr marL="800100" lvl="1" indent="-342900">
              <a:buFont typeface="+mj-lt"/>
              <a:buAutoNum type="arabicPeriod"/>
            </a:pPr>
            <a:r>
              <a:rPr lang="en-US" dirty="0" err="1">
                <a:sym typeface="Wingdings" panose="05000000000000000000" pitchFamily="2" charset="2"/>
              </a:rPr>
              <a:t>Axigluons</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Heavier Higgs siblings</a:t>
            </a:r>
          </a:p>
          <a:p>
            <a:pPr marL="800100" lvl="1" indent="-342900">
              <a:buFont typeface="+mj-lt"/>
              <a:buAutoNum type="arabicPeriod"/>
            </a:pPr>
            <a:r>
              <a:rPr lang="en-US" dirty="0" err="1">
                <a:sym typeface="Wingdings" panose="05000000000000000000" pitchFamily="2" charset="2"/>
              </a:rPr>
              <a:t>Kaluza</a:t>
            </a:r>
            <a:r>
              <a:rPr lang="en-US" dirty="0">
                <a:sym typeface="Wingdings" panose="05000000000000000000" pitchFamily="2" charset="2"/>
              </a:rPr>
              <a:t>-Klein excitations of gluons</a:t>
            </a:r>
          </a:p>
          <a:p>
            <a:pPr marL="800100" lvl="1" indent="-342900">
              <a:buFont typeface="+mj-lt"/>
              <a:buAutoNum type="arabicPeriod"/>
            </a:pPr>
            <a:r>
              <a:rPr lang="en-US" dirty="0">
                <a:sym typeface="Wingdings" panose="05000000000000000000" pitchFamily="2" charset="2"/>
              </a:rPr>
              <a:t>Electroweak gauge bosons</a:t>
            </a:r>
          </a:p>
          <a:p>
            <a:pPr marL="800100" lvl="1" indent="-342900">
              <a:buFont typeface="+mj-lt"/>
              <a:buAutoNum type="arabicPeriod"/>
            </a:pPr>
            <a:r>
              <a:rPr lang="en-US" dirty="0">
                <a:sym typeface="Wingdings" panose="05000000000000000000" pitchFamily="2" charset="2"/>
              </a:rPr>
              <a:t>Gravitons in various extensions of the Randall-</a:t>
            </a:r>
            <a:r>
              <a:rPr lang="en-US" dirty="0" err="1">
                <a:sym typeface="Wingdings" panose="05000000000000000000" pitchFamily="2" charset="2"/>
              </a:rPr>
              <a:t>Sundrum</a:t>
            </a:r>
            <a:r>
              <a:rPr lang="en-US" dirty="0">
                <a:sym typeface="Wingdings" panose="05000000000000000000" pitchFamily="2" charset="2"/>
              </a:rPr>
              <a:t> model</a:t>
            </a:r>
          </a:p>
          <a:p>
            <a:pPr marL="800100" lvl="1" indent="-342900">
              <a:buFont typeface="+mj-lt"/>
              <a:buAutoNum type="arabicPeriod"/>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All of the above predict the existence of </a:t>
            </a:r>
            <a:r>
              <a:rPr lang="en-US" dirty="0" err="1">
                <a:sym typeface="Wingdings" panose="05000000000000000000" pitchFamily="2" charset="2"/>
              </a:rPr>
              <a:t>TeV</a:t>
            </a:r>
            <a:r>
              <a:rPr lang="en-US" dirty="0">
                <a:sym typeface="Wingdings" panose="05000000000000000000" pitchFamily="2" charset="2"/>
              </a:rPr>
              <a:t>-scale resonances  with a cross section of a few </a:t>
            </a:r>
            <a:r>
              <a:rPr lang="en-US" dirty="0" err="1">
                <a:sym typeface="Wingdings" panose="05000000000000000000" pitchFamily="2" charset="2"/>
              </a:rPr>
              <a:t>pb’s</a:t>
            </a: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Resonant </a:t>
            </a:r>
            <a:r>
              <a:rPr lang="en-US" dirty="0" err="1">
                <a:sym typeface="Wingdings" panose="05000000000000000000" pitchFamily="2" charset="2"/>
              </a:rPr>
              <a:t>ttbar</a:t>
            </a:r>
            <a:r>
              <a:rPr lang="en-US" dirty="0">
                <a:sym typeface="Wingdings" panose="05000000000000000000" pitchFamily="2" charset="2"/>
              </a:rPr>
              <a:t> production would be observable in the reconstructed invariant mass of the </a:t>
            </a:r>
            <a:r>
              <a:rPr lang="en-US" dirty="0" err="1">
                <a:sym typeface="Wingdings" panose="05000000000000000000" pitchFamily="2" charset="2"/>
              </a:rPr>
              <a:t>ttbar</a:t>
            </a:r>
            <a:r>
              <a:rPr lang="en-US" dirty="0">
                <a:sym typeface="Wingdings" panose="05000000000000000000" pitchFamily="2" charset="2"/>
              </a:rPr>
              <a:t> system</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Most analyses search for peaks in the invariant </a:t>
            </a:r>
            <a:r>
              <a:rPr lang="en-US" dirty="0" err="1">
                <a:sym typeface="Wingdings" panose="05000000000000000000" pitchFamily="2" charset="2"/>
              </a:rPr>
              <a:t>ttbar</a:t>
            </a:r>
            <a:r>
              <a:rPr lang="en-US" dirty="0">
                <a:sym typeface="Wingdings" panose="05000000000000000000" pitchFamily="2" charset="2"/>
              </a:rPr>
              <a:t> mass</a:t>
            </a:r>
            <a:endParaRPr lang="en-GB" dirty="0"/>
          </a:p>
        </p:txBody>
      </p:sp>
      <p:sp>
        <p:nvSpPr>
          <p:cNvPr id="2" name="Slide Number Placeholder 1"/>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290509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0B603-4798-42DD-8307-8E674F3816E7}"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a:t>4</a:t>
            </a:r>
            <a:r>
              <a:rPr lang="en-US" smtClean="0"/>
              <a:t>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30</a:t>
            </a:fld>
            <a:endParaRPr lang="en-US"/>
          </a:p>
        </p:txBody>
      </p:sp>
    </p:spTree>
    <p:extLst>
      <p:ext uri="{BB962C8B-B14F-4D97-AF65-F5344CB8AC3E}">
        <p14:creationId xmlns:p14="http://schemas.microsoft.com/office/powerpoint/2010/main" val="276498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41BBD-6C64-46A1-BF19-9D7580299EA3}"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a:t>4</a:t>
            </a:r>
            <a:r>
              <a:rPr lang="en-US" dirty="0" smtClean="0"/>
              <a:t>TeV </a:t>
            </a:r>
            <a:r>
              <a:rPr lang="en-US" dirty="0"/>
              <a:t>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7" name="TextBox 6"/>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8" name="Slide Number Placeholder 7"/>
          <p:cNvSpPr>
            <a:spLocks noGrp="1"/>
          </p:cNvSpPr>
          <p:nvPr>
            <p:ph type="sldNum" sz="quarter" idx="12"/>
          </p:nvPr>
        </p:nvSpPr>
        <p:spPr/>
        <p:txBody>
          <a:bodyPr/>
          <a:lstStyle/>
          <a:p>
            <a:fld id="{AEEFAC8D-0A19-DC49-9F7A-4BFCAD95B105}" type="slidenum">
              <a:rPr lang="en-US" smtClean="0"/>
              <a:t>31</a:t>
            </a:fld>
            <a:endParaRPr lang="en-US"/>
          </a:p>
        </p:txBody>
      </p:sp>
    </p:spTree>
    <p:extLst>
      <p:ext uri="{BB962C8B-B14F-4D97-AF65-F5344CB8AC3E}">
        <p14:creationId xmlns:p14="http://schemas.microsoft.com/office/powerpoint/2010/main" val="417218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06A4B-DEEA-4675-8707-E35E23385827}"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a:t>4</a:t>
            </a:r>
            <a:r>
              <a:rPr lang="en-US" smtClean="0"/>
              <a:t>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32</a:t>
            </a:fld>
            <a:endParaRPr lang="en-US"/>
          </a:p>
        </p:txBody>
      </p:sp>
    </p:spTree>
    <p:extLst>
      <p:ext uri="{BB962C8B-B14F-4D97-AF65-F5344CB8AC3E}">
        <p14:creationId xmlns:p14="http://schemas.microsoft.com/office/powerpoint/2010/main" val="256461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E5B34-BA08-4526-87D4-C6B426E33711}"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a:t>
            </a:r>
            <a:r>
              <a:rPr lang="en-US" dirty="0" smtClean="0"/>
              <a:t>5TeV </a:t>
            </a:r>
            <a:r>
              <a:rPr lang="en-US" dirty="0"/>
              <a:t>and different widths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7" name="TextBox 6"/>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8" name="Slide Number Placeholder 7"/>
          <p:cNvSpPr>
            <a:spLocks noGrp="1"/>
          </p:cNvSpPr>
          <p:nvPr>
            <p:ph type="sldNum" sz="quarter" idx="12"/>
          </p:nvPr>
        </p:nvSpPr>
        <p:spPr/>
        <p:txBody>
          <a:bodyPr/>
          <a:lstStyle/>
          <a:p>
            <a:fld id="{AEEFAC8D-0A19-DC49-9F7A-4BFCAD95B105}" type="slidenum">
              <a:rPr lang="en-US" smtClean="0"/>
              <a:t>33</a:t>
            </a:fld>
            <a:endParaRPr lang="en-US"/>
          </a:p>
        </p:txBody>
      </p:sp>
    </p:spTree>
    <p:extLst>
      <p:ext uri="{BB962C8B-B14F-4D97-AF65-F5344CB8AC3E}">
        <p14:creationId xmlns:p14="http://schemas.microsoft.com/office/powerpoint/2010/main" val="2573124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CCC8B-8E42-4063-BB54-EDDF2D696DA7}"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smtClean="0"/>
              <a:t>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34</a:t>
            </a:fld>
            <a:endParaRPr lang="en-US"/>
          </a:p>
        </p:txBody>
      </p:sp>
    </p:spTree>
    <p:extLst>
      <p:ext uri="{BB962C8B-B14F-4D97-AF65-F5344CB8AC3E}">
        <p14:creationId xmlns:p14="http://schemas.microsoft.com/office/powerpoint/2010/main" val="182605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91AB7-EA38-45CA-930F-BF5E272AFAF7}"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smtClean="0"/>
              <a:t>|cos</a:t>
            </a:r>
            <a:r>
              <a:rPr lang="el-GR" dirty="0" smtClean="0"/>
              <a:t>θ*</a:t>
            </a:r>
            <a:r>
              <a:rPr lang="en-US" dirty="0" smtClean="0"/>
              <a:t>|</a:t>
            </a:r>
            <a:r>
              <a:rPr lang="en-US" dirty="0" smtClean="0"/>
              <a:t> </a:t>
            </a:r>
            <a:r>
              <a:rPr lang="en-US" dirty="0"/>
              <a:t>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a:t>
            </a:r>
            <a:r>
              <a:rPr lang="en-US"/>
              <a:t>= </a:t>
            </a:r>
            <a:r>
              <a:rPr lang="en-US" smtClean="0"/>
              <a:t>5TeV </a:t>
            </a:r>
            <a:r>
              <a:rPr lang="en-US" dirty="0"/>
              <a:t>and different widths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20084" y="5872657"/>
                <a:ext cx="657467"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𝑐𝑜𝑠</m:t>
                      </m:r>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GB" sz="1400" dirty="0"/>
              </a:p>
            </p:txBody>
          </p:sp>
        </mc:Choice>
        <mc:Fallback>
          <p:sp>
            <p:nvSpPr>
              <p:cNvPr id="6" name="TextBox 5"/>
              <p:cNvSpPr txBox="1">
                <a:spLocks noRot="1" noChangeAspect="1" noMove="1" noResize="1" noEditPoints="1" noAdjustHandles="1" noChangeArrowheads="1" noChangeShapeType="1" noTextEdit="1"/>
              </p:cNvSpPr>
              <p:nvPr/>
            </p:nvSpPr>
            <p:spPr>
              <a:xfrm>
                <a:off x="8920084" y="5872657"/>
                <a:ext cx="657467" cy="215444"/>
              </a:xfrm>
              <a:prstGeom prst="rect">
                <a:avLst/>
              </a:prstGeom>
              <a:blipFill>
                <a:blip r:embed="rId4"/>
                <a:stretch>
                  <a:fillRect l="-3704" r="-4630" b="-30556"/>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AEEFAC8D-0A19-DC49-9F7A-4BFCAD95B105}" type="slidenum">
              <a:rPr lang="en-US" smtClean="0"/>
              <a:t>35</a:t>
            </a:fld>
            <a:endParaRPr lang="en-US"/>
          </a:p>
        </p:txBody>
      </p:sp>
    </p:spTree>
    <p:extLst>
      <p:ext uri="{BB962C8B-B14F-4D97-AF65-F5344CB8AC3E}">
        <p14:creationId xmlns:p14="http://schemas.microsoft.com/office/powerpoint/2010/main" val="65412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35FCA-2B7C-4AF7-B090-09F64A54D6B8}"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6782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endParaRPr lang="en-US" sz="1600" dirty="0"/>
              </a:p>
              <a:p>
                <a:pPr lvl="1"/>
                <a:r>
                  <a:rPr lang="en-US" sz="1600" dirty="0"/>
                  <a:t>3. Distribution of the </a:t>
                </a:r>
                <a:r>
                  <a:rPr lang="el-GR" sz="1600" dirty="0"/>
                  <a:t>χ </a:t>
                </a:r>
                <a:r>
                  <a:rPr lang="en-US" sz="1600" dirty="0"/>
                  <a:t>variable for specific </a:t>
                </a:r>
                <a:r>
                  <a:rPr lang="en-US" sz="1600" dirty="0" err="1"/>
                  <a:t>Mtt</a:t>
                </a:r>
                <a:r>
                  <a:rPr lang="en-US" sz="1600" dirty="0"/>
                  <a:t> ranges: [1000-2500]GeV, [2500-3500]GeV, [3500-5000]GeV</a:t>
                </a:r>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6782882"/>
              </a:xfrm>
              <a:prstGeom prst="rect">
                <a:avLst/>
              </a:prstGeom>
              <a:blipFill>
                <a:blip r:embed="rId3"/>
                <a:stretch>
                  <a:fillRect l="-109" r="-327"/>
                </a:stretch>
              </a:blipFill>
            </p:spPr>
            <p:txBody>
              <a:bodyPr/>
              <a:lstStyle/>
              <a:p>
                <a:r>
                  <a:rPr lang="en-US">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Tree>
    <p:extLst>
      <p:ext uri="{BB962C8B-B14F-4D97-AF65-F5344CB8AC3E}">
        <p14:creationId xmlns:p14="http://schemas.microsoft.com/office/powerpoint/2010/main" val="2927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BD051-79DF-422D-9B8D-B1B5D33ACEE0}"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pic>
        <p:nvPicPr>
          <p:cNvPr id="4" name="Picture 3"/>
          <p:cNvPicPr>
            <a:picLocks noChangeAspect="1"/>
          </p:cNvPicPr>
          <p:nvPr/>
        </p:nvPicPr>
        <p:blipFill>
          <a:blip r:embed="rId3"/>
          <a:stretch>
            <a:fillRect/>
          </a:stretch>
        </p:blipFill>
        <p:spPr>
          <a:xfrm>
            <a:off x="2235107" y="1028895"/>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2TeV and different widths </a:t>
            </a:r>
            <a:endParaRPr lang="en-GB"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Tree>
    <p:extLst>
      <p:ext uri="{BB962C8B-B14F-4D97-AF65-F5344CB8AC3E}">
        <p14:creationId xmlns:p14="http://schemas.microsoft.com/office/powerpoint/2010/main" val="315132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8B9A8-E8DD-46B3-A4C7-DD14777C5FEB}"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pic>
        <p:nvPicPr>
          <p:cNvPr id="8" name="Picture 7"/>
          <p:cNvPicPr>
            <a:picLocks noChangeAspect="1"/>
          </p:cNvPicPr>
          <p:nvPr/>
        </p:nvPicPr>
        <p:blipFill>
          <a:blip r:embed="rId3"/>
          <a:stretch>
            <a:fillRect/>
          </a:stretch>
        </p:blipFill>
        <p:spPr>
          <a:xfrm>
            <a:off x="2231136" y="1033272"/>
            <a:ext cx="7201524" cy="4595258"/>
          </a:xfrm>
          <a:prstGeom prst="rect">
            <a:avLst/>
          </a:prstGeom>
        </p:spPr>
      </p:pic>
      <p:sp>
        <p:nvSpPr>
          <p:cNvPr id="9" name="TextBox 8"/>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2.5TeV and different widths </a:t>
            </a:r>
            <a:endParaRPr lang="en-GB" dirty="0"/>
          </a:p>
        </p:txBody>
      </p:sp>
      <p:sp>
        <p:nvSpPr>
          <p:cNvPr id="4" name="Slide Number Placeholder 3"/>
          <p:cNvSpPr>
            <a:spLocks noGrp="1"/>
          </p:cNvSpPr>
          <p:nvPr>
            <p:ph type="sldNum" sz="quarter" idx="12"/>
          </p:nvPr>
        </p:nvSpPr>
        <p:spPr/>
        <p:txBody>
          <a:bodyPr/>
          <a:lstStyle/>
          <a:p>
            <a:fld id="{AEEFAC8D-0A19-DC49-9F7A-4BFCAD95B105}" type="slidenum">
              <a:rPr lang="en-US" smtClean="0"/>
              <a:t>6</a:t>
            </a:fld>
            <a:endParaRPr lang="en-US"/>
          </a:p>
        </p:txBody>
      </p:sp>
    </p:spTree>
    <p:extLst>
      <p:ext uri="{BB962C8B-B14F-4D97-AF65-F5344CB8AC3E}">
        <p14:creationId xmlns:p14="http://schemas.microsoft.com/office/powerpoint/2010/main" val="168507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29A73-3AB4-471C-8A4B-B14D4FE01988}"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pic>
        <p:nvPicPr>
          <p:cNvPr id="4" name="Picture 3"/>
          <p:cNvPicPr>
            <a:picLocks noChangeAspect="1"/>
          </p:cNvPicPr>
          <p:nvPr/>
        </p:nvPicPr>
        <p:blipFill>
          <a:blip r:embed="rId3"/>
          <a:stretch>
            <a:fillRect/>
          </a:stretch>
        </p:blipFill>
        <p:spPr>
          <a:xfrm>
            <a:off x="2231136" y="1033272"/>
            <a:ext cx="7201524" cy="4595258"/>
          </a:xfrm>
          <a:prstGeom prst="rect">
            <a:avLst/>
          </a:prstGeom>
        </p:spPr>
      </p:pic>
      <p:sp>
        <p:nvSpPr>
          <p:cNvPr id="6" name="TextBox 5"/>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3TeV and different widths </a:t>
            </a:r>
            <a:endParaRPr lang="en-GB" dirty="0"/>
          </a:p>
        </p:txBody>
      </p:sp>
      <p:sp>
        <p:nvSpPr>
          <p:cNvPr id="5" name="Slide Number Placeholder 4"/>
          <p:cNvSpPr>
            <a:spLocks noGrp="1"/>
          </p:cNvSpPr>
          <p:nvPr>
            <p:ph type="sldNum" sz="quarter" idx="12"/>
          </p:nvPr>
        </p:nvSpPr>
        <p:spPr/>
        <p:txBody>
          <a:bodyPr/>
          <a:lstStyle/>
          <a:p>
            <a:fld id="{AEEFAC8D-0A19-DC49-9F7A-4BFCAD95B105}" type="slidenum">
              <a:rPr lang="en-US" smtClean="0"/>
              <a:t>7</a:t>
            </a:fld>
            <a:endParaRPr lang="en-US"/>
          </a:p>
        </p:txBody>
      </p:sp>
    </p:spTree>
    <p:extLst>
      <p:ext uri="{BB962C8B-B14F-4D97-AF65-F5344CB8AC3E}">
        <p14:creationId xmlns:p14="http://schemas.microsoft.com/office/powerpoint/2010/main" val="12618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67D2B-6191-4564-A272-37AFADB55DF6}"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pic>
        <p:nvPicPr>
          <p:cNvPr id="7" name="Picture 6"/>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4TeV and different widths </a:t>
            </a:r>
            <a:endParaRPr lang="en-GB" dirty="0"/>
          </a:p>
        </p:txBody>
      </p:sp>
      <p:sp>
        <p:nvSpPr>
          <p:cNvPr id="4" name="Slide Number Placeholder 3"/>
          <p:cNvSpPr>
            <a:spLocks noGrp="1"/>
          </p:cNvSpPr>
          <p:nvPr>
            <p:ph type="sldNum" sz="quarter" idx="12"/>
          </p:nvPr>
        </p:nvSpPr>
        <p:spPr/>
        <p:txBody>
          <a:bodyPr/>
          <a:lstStyle/>
          <a:p>
            <a:fld id="{AEEFAC8D-0A19-DC49-9F7A-4BFCAD95B105}" type="slidenum">
              <a:rPr lang="en-US" smtClean="0"/>
              <a:t>8</a:t>
            </a:fld>
            <a:endParaRPr lang="en-US"/>
          </a:p>
        </p:txBody>
      </p:sp>
    </p:spTree>
    <p:extLst>
      <p:ext uri="{BB962C8B-B14F-4D97-AF65-F5344CB8AC3E}">
        <p14:creationId xmlns:p14="http://schemas.microsoft.com/office/powerpoint/2010/main" val="308657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E4497-A658-450D-ABB7-CEA35A8D0319}" type="datetime3">
              <a:rPr lang="en-US" smtClean="0"/>
              <a:t>22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pic>
        <p:nvPicPr>
          <p:cNvPr id="6" name="Picture 5"/>
          <p:cNvPicPr>
            <a:picLocks noChangeAspect="1"/>
          </p:cNvPicPr>
          <p:nvPr/>
        </p:nvPicPr>
        <p:blipFill>
          <a:blip r:embed="rId3"/>
          <a:stretch>
            <a:fillRect/>
          </a:stretch>
        </p:blipFill>
        <p:spPr>
          <a:xfrm>
            <a:off x="2231136" y="1033272"/>
            <a:ext cx="7201524" cy="4595258"/>
          </a:xfrm>
          <a:prstGeom prst="rect">
            <a:avLst/>
          </a:prstGeom>
        </p:spPr>
      </p:pic>
      <p:sp>
        <p:nvSpPr>
          <p:cNvPr id="5" name="TextBox 4"/>
          <p:cNvSpPr txBox="1"/>
          <p:nvPr/>
        </p:nvSpPr>
        <p:spPr>
          <a:xfrm>
            <a:off x="233265" y="155941"/>
            <a:ext cx="11243388" cy="369332"/>
          </a:xfrm>
          <a:prstGeom prst="rect">
            <a:avLst/>
          </a:prstGeom>
          <a:noFill/>
        </p:spPr>
        <p:txBody>
          <a:bodyPr wrap="square" rtlCol="0">
            <a:spAutoFit/>
          </a:bodyPr>
          <a:lstStyle/>
          <a:p>
            <a:pPr algn="ctr"/>
            <a:r>
              <a:rPr lang="en-US" dirty="0" err="1"/>
              <a:t>M</a:t>
            </a:r>
            <a:r>
              <a:rPr lang="en-US" baseline="-25000" dirty="0" err="1"/>
              <a:t>tt</a:t>
            </a:r>
            <a:r>
              <a:rPr lang="en-US" dirty="0"/>
              <a:t> distribution for </a:t>
            </a:r>
            <a:r>
              <a:rPr lang="en-US" dirty="0" err="1"/>
              <a:t>Mtt</a:t>
            </a:r>
            <a:r>
              <a:rPr lang="en-US" dirty="0"/>
              <a:t> sample (1000-Inf) and </a:t>
            </a:r>
            <a:r>
              <a:rPr lang="en-US" dirty="0" err="1"/>
              <a:t>Zprime</a:t>
            </a:r>
            <a:r>
              <a:rPr lang="en-US" dirty="0"/>
              <a:t> samples with M</a:t>
            </a:r>
            <a:r>
              <a:rPr lang="en-US" baseline="-25000" dirty="0"/>
              <a:t>Z’ </a:t>
            </a:r>
            <a:r>
              <a:rPr lang="en-US" dirty="0"/>
              <a:t> = 5TeV and different widths </a:t>
            </a:r>
            <a:endParaRPr lang="en-GB" dirty="0"/>
          </a:p>
        </p:txBody>
      </p:sp>
      <p:sp>
        <p:nvSpPr>
          <p:cNvPr id="4" name="Slide Number Placeholder 3"/>
          <p:cNvSpPr>
            <a:spLocks noGrp="1"/>
          </p:cNvSpPr>
          <p:nvPr>
            <p:ph type="sldNum" sz="quarter" idx="12"/>
          </p:nvPr>
        </p:nvSpPr>
        <p:spPr/>
        <p:txBody>
          <a:bodyPr/>
          <a:lstStyle/>
          <a:p>
            <a:fld id="{AEEFAC8D-0A19-DC49-9F7A-4BFCAD95B105}" type="slidenum">
              <a:rPr lang="en-US" smtClean="0"/>
              <a:t>9</a:t>
            </a:fld>
            <a:endParaRPr lang="en-US"/>
          </a:p>
        </p:txBody>
      </p:sp>
    </p:spTree>
    <p:extLst>
      <p:ext uri="{BB962C8B-B14F-4D97-AF65-F5344CB8AC3E}">
        <p14:creationId xmlns:p14="http://schemas.microsoft.com/office/powerpoint/2010/main" val="20692508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390</TotalTime>
  <Words>1287</Words>
  <Application>Microsoft Office PowerPoint</Application>
  <PresentationFormat>Widescreen</PresentationFormat>
  <Paragraphs>238</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436</cp:revision>
  <dcterms:created xsi:type="dcterms:W3CDTF">2019-02-07T21:49:08Z</dcterms:created>
  <dcterms:modified xsi:type="dcterms:W3CDTF">2019-05-22T15:36:54Z</dcterms:modified>
</cp:coreProperties>
</file>