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75" r:id="rId1"/>
  </p:sldMasterIdLst>
  <p:notesMasterIdLst>
    <p:notesMasterId r:id="rId13"/>
  </p:notesMasterIdLst>
  <p:sldIdLst>
    <p:sldId id="256" r:id="rId2"/>
    <p:sldId id="258"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11" autoAdjust="0"/>
    <p:restoredTop sz="96208" autoAdjust="0"/>
  </p:normalViewPr>
  <p:slideViewPr>
    <p:cSldViewPr snapToGrid="0" snapToObjects="1">
      <p:cViewPr varScale="1">
        <p:scale>
          <a:sx n="121" d="100"/>
          <a:sy n="121" d="100"/>
        </p:scale>
        <p:origin x="108" y="222"/>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F3FC76-411E-494E-BBF7-54618820D3D9}" type="datetimeFigureOut">
              <a:rPr lang="en-GB" smtClean="0"/>
              <a:t>27/05/2019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E251E9-812E-4854-B6DD-3E1C329A13AA}" type="slidenum">
              <a:rPr lang="en-GB" smtClean="0"/>
              <a:t>‹#›</a:t>
            </a:fld>
            <a:endParaRPr lang="en-GB"/>
          </a:p>
        </p:txBody>
      </p:sp>
    </p:spTree>
    <p:extLst>
      <p:ext uri="{BB962C8B-B14F-4D97-AF65-F5344CB8AC3E}">
        <p14:creationId xmlns:p14="http://schemas.microsoft.com/office/powerpoint/2010/main" val="1648957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a:t>
            </a:fld>
            <a:endParaRPr lang="en-GB"/>
          </a:p>
        </p:txBody>
      </p:sp>
    </p:spTree>
    <p:extLst>
      <p:ext uri="{BB962C8B-B14F-4D97-AF65-F5344CB8AC3E}">
        <p14:creationId xmlns:p14="http://schemas.microsoft.com/office/powerpoint/2010/main" val="24041484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10</a:t>
            </a:fld>
            <a:endParaRPr lang="en-GB"/>
          </a:p>
        </p:txBody>
      </p:sp>
    </p:spTree>
    <p:extLst>
      <p:ext uri="{BB962C8B-B14F-4D97-AF65-F5344CB8AC3E}">
        <p14:creationId xmlns:p14="http://schemas.microsoft.com/office/powerpoint/2010/main" val="29715154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11</a:t>
            </a:fld>
            <a:endParaRPr lang="en-GB"/>
          </a:p>
        </p:txBody>
      </p:sp>
    </p:spTree>
    <p:extLst>
      <p:ext uri="{BB962C8B-B14F-4D97-AF65-F5344CB8AC3E}">
        <p14:creationId xmlns:p14="http://schemas.microsoft.com/office/powerpoint/2010/main" val="21708473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2</a:t>
            </a:fld>
            <a:endParaRPr lang="en-GB"/>
          </a:p>
        </p:txBody>
      </p:sp>
    </p:spTree>
    <p:extLst>
      <p:ext uri="{BB962C8B-B14F-4D97-AF65-F5344CB8AC3E}">
        <p14:creationId xmlns:p14="http://schemas.microsoft.com/office/powerpoint/2010/main" val="20363461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3</a:t>
            </a:fld>
            <a:endParaRPr lang="en-GB"/>
          </a:p>
        </p:txBody>
      </p:sp>
    </p:spTree>
    <p:extLst>
      <p:ext uri="{BB962C8B-B14F-4D97-AF65-F5344CB8AC3E}">
        <p14:creationId xmlns:p14="http://schemas.microsoft.com/office/powerpoint/2010/main" val="10927532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4</a:t>
            </a:fld>
            <a:endParaRPr lang="en-GB"/>
          </a:p>
        </p:txBody>
      </p:sp>
    </p:spTree>
    <p:extLst>
      <p:ext uri="{BB962C8B-B14F-4D97-AF65-F5344CB8AC3E}">
        <p14:creationId xmlns:p14="http://schemas.microsoft.com/office/powerpoint/2010/main" val="35505213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5</a:t>
            </a:fld>
            <a:endParaRPr lang="en-GB"/>
          </a:p>
        </p:txBody>
      </p:sp>
    </p:spTree>
    <p:extLst>
      <p:ext uri="{BB962C8B-B14F-4D97-AF65-F5344CB8AC3E}">
        <p14:creationId xmlns:p14="http://schemas.microsoft.com/office/powerpoint/2010/main" val="12489732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6</a:t>
            </a:fld>
            <a:endParaRPr lang="en-GB"/>
          </a:p>
        </p:txBody>
      </p:sp>
    </p:spTree>
    <p:extLst>
      <p:ext uri="{BB962C8B-B14F-4D97-AF65-F5344CB8AC3E}">
        <p14:creationId xmlns:p14="http://schemas.microsoft.com/office/powerpoint/2010/main" val="33808296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7</a:t>
            </a:fld>
            <a:endParaRPr lang="en-GB"/>
          </a:p>
        </p:txBody>
      </p:sp>
    </p:spTree>
    <p:extLst>
      <p:ext uri="{BB962C8B-B14F-4D97-AF65-F5344CB8AC3E}">
        <p14:creationId xmlns:p14="http://schemas.microsoft.com/office/powerpoint/2010/main" val="31189143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8</a:t>
            </a:fld>
            <a:endParaRPr lang="en-GB"/>
          </a:p>
        </p:txBody>
      </p:sp>
    </p:spTree>
    <p:extLst>
      <p:ext uri="{BB962C8B-B14F-4D97-AF65-F5344CB8AC3E}">
        <p14:creationId xmlns:p14="http://schemas.microsoft.com/office/powerpoint/2010/main" val="10990067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9</a:t>
            </a:fld>
            <a:endParaRPr lang="en-GB"/>
          </a:p>
        </p:txBody>
      </p:sp>
    </p:spTree>
    <p:extLst>
      <p:ext uri="{BB962C8B-B14F-4D97-AF65-F5344CB8AC3E}">
        <p14:creationId xmlns:p14="http://schemas.microsoft.com/office/powerpoint/2010/main" val="35531966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93549DA-7207-4101-AC01-D8C7F0838AF9}" type="datetime3">
              <a:rPr lang="en-US" smtClean="0"/>
              <a:t>27 May 2019</a:t>
            </a:fld>
            <a:endParaRPr lang="en-US"/>
          </a:p>
        </p:txBody>
      </p:sp>
      <p:sp>
        <p:nvSpPr>
          <p:cNvPr id="5" name="Footer Placeholder 4"/>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0293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3356D6-5AFA-4697-BF1B-5B11FC6D9C3F}" type="datetime3">
              <a:rPr lang="en-US" smtClean="0"/>
              <a:t>27 May 2019</a:t>
            </a:fld>
            <a:endParaRPr lang="en-US"/>
          </a:p>
        </p:txBody>
      </p:sp>
      <p:sp>
        <p:nvSpPr>
          <p:cNvPr id="5" name="Footer Placeholder 4"/>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2377078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C458AD-A59C-4C0B-BF35-CC776F25ED60}" type="datetime3">
              <a:rPr lang="en-US" smtClean="0"/>
              <a:t>27 May 2019</a:t>
            </a:fld>
            <a:endParaRPr lang="en-US"/>
          </a:p>
        </p:txBody>
      </p:sp>
      <p:sp>
        <p:nvSpPr>
          <p:cNvPr id="5" name="Footer Placeholder 4"/>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1952016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143EFC-DA6C-4B2A-A663-25194C68352E}" type="datetime3">
              <a:rPr lang="en-US" smtClean="0"/>
              <a:t>27 May 2019</a:t>
            </a:fld>
            <a:endParaRPr lang="en-US"/>
          </a:p>
        </p:txBody>
      </p:sp>
      <p:sp>
        <p:nvSpPr>
          <p:cNvPr id="5" name="Footer Placeholder 4"/>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529055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0EBF91E-F74B-43D8-9A96-5E5AED4A0583}" type="datetime3">
              <a:rPr lang="en-US" smtClean="0"/>
              <a:t>27 May 2019</a:t>
            </a:fld>
            <a:endParaRPr lang="en-US"/>
          </a:p>
        </p:txBody>
      </p:sp>
      <p:sp>
        <p:nvSpPr>
          <p:cNvPr id="5" name="Footer Placeholder 4"/>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7782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68B882-6789-4EFD-B927-92F14706BDF7}" type="datetime3">
              <a:rPr lang="en-US" smtClean="0"/>
              <a:t>27 May 2019</a:t>
            </a:fld>
            <a:endParaRPr lang="en-US"/>
          </a:p>
        </p:txBody>
      </p:sp>
      <p:sp>
        <p:nvSpPr>
          <p:cNvPr id="6" name="Footer Placeholder 5"/>
          <p:cNvSpPr>
            <a:spLocks noGrp="1"/>
          </p:cNvSpPr>
          <p:nvPr>
            <p:ph type="ftr" sz="quarter" idx="11"/>
          </p:nvPr>
        </p:nvSpPr>
        <p:spPr/>
        <p:txBody>
          <a:bodyPr/>
          <a:lstStyle/>
          <a:p>
            <a:r>
              <a:rPr lang="fi-FI"/>
              <a:t>NTUA, G. Bakas</a:t>
            </a:r>
            <a:endParaRPr lang="en-US"/>
          </a:p>
        </p:txBody>
      </p:sp>
      <p:sp>
        <p:nvSpPr>
          <p:cNvPr id="7" name="Slide Number Placeholder 6"/>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4169459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FC1DD0-08B2-43B3-AEF0-BF606E1E934B}" type="datetime3">
              <a:rPr lang="en-US" smtClean="0"/>
              <a:t>27 May 2019</a:t>
            </a:fld>
            <a:endParaRPr lang="en-US"/>
          </a:p>
        </p:txBody>
      </p:sp>
      <p:sp>
        <p:nvSpPr>
          <p:cNvPr id="8" name="Footer Placeholder 7"/>
          <p:cNvSpPr>
            <a:spLocks noGrp="1"/>
          </p:cNvSpPr>
          <p:nvPr>
            <p:ph type="ftr" sz="quarter" idx="11"/>
          </p:nvPr>
        </p:nvSpPr>
        <p:spPr/>
        <p:txBody>
          <a:bodyPr/>
          <a:lstStyle/>
          <a:p>
            <a:r>
              <a:rPr lang="fi-FI"/>
              <a:t>NTUA, G. Bakas</a:t>
            </a:r>
            <a:endParaRPr lang="en-US"/>
          </a:p>
        </p:txBody>
      </p:sp>
      <p:sp>
        <p:nvSpPr>
          <p:cNvPr id="9" name="Slide Number Placeholder 8"/>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2000287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7E968B-DB77-4620-B607-92BCA7FAA7C4}" type="datetime3">
              <a:rPr lang="en-US" smtClean="0"/>
              <a:t>27 May 2019</a:t>
            </a:fld>
            <a:endParaRPr lang="en-US"/>
          </a:p>
        </p:txBody>
      </p:sp>
      <p:sp>
        <p:nvSpPr>
          <p:cNvPr id="4" name="Footer Placeholder 3"/>
          <p:cNvSpPr>
            <a:spLocks noGrp="1"/>
          </p:cNvSpPr>
          <p:nvPr>
            <p:ph type="ftr" sz="quarter" idx="11"/>
          </p:nvPr>
        </p:nvSpPr>
        <p:spPr/>
        <p:txBody>
          <a:bodyPr/>
          <a:lstStyle/>
          <a:p>
            <a:r>
              <a:rPr lang="fi-FI"/>
              <a:t>NTUA, G. Bakas</a:t>
            </a:r>
            <a:endParaRPr lang="en-US"/>
          </a:p>
        </p:txBody>
      </p:sp>
      <p:sp>
        <p:nvSpPr>
          <p:cNvPr id="5" name="Slide Number Placeholder 4"/>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2279073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36A9F13-2635-4BC3-9FB2-FA4EB28723A3}" type="datetime3">
              <a:rPr lang="en-US" smtClean="0"/>
              <a:t>27 May 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fi-FI"/>
              <a:t>NTUA, G. Bakas</a:t>
            </a:r>
            <a:endParaRPr lang="en-US"/>
          </a:p>
        </p:txBody>
      </p:sp>
      <p:sp>
        <p:nvSpPr>
          <p:cNvPr id="9" name="Slide Number Placeholder 8"/>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1853337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A316585-6219-423D-B9A1-CA72626759B2}" type="datetime3">
              <a:rPr lang="en-US" smtClean="0"/>
              <a:t>27 May 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fi-FI"/>
              <a:t>NTUA, G. Bakas</a:t>
            </a: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EEFAC8D-0A19-DC49-9F7A-4BFCAD95B105}" type="slidenum">
              <a:rPr lang="en-US" smtClean="0"/>
              <a:t>‹#›</a:t>
            </a:fld>
            <a:endParaRPr lang="en-US"/>
          </a:p>
        </p:txBody>
      </p:sp>
    </p:spTree>
    <p:extLst>
      <p:ext uri="{BB962C8B-B14F-4D97-AF65-F5344CB8AC3E}">
        <p14:creationId xmlns:p14="http://schemas.microsoft.com/office/powerpoint/2010/main" val="1455156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FD9067D-9751-4010-B63A-2F1ED6E5E699}" type="datetime3">
              <a:rPr lang="en-US" smtClean="0"/>
              <a:t>27 May 2019</a:t>
            </a:fld>
            <a:endParaRPr lang="en-US"/>
          </a:p>
        </p:txBody>
      </p:sp>
      <p:sp>
        <p:nvSpPr>
          <p:cNvPr id="6" name="Footer Placeholder 5"/>
          <p:cNvSpPr>
            <a:spLocks noGrp="1"/>
          </p:cNvSpPr>
          <p:nvPr>
            <p:ph type="ftr" sz="quarter" idx="11"/>
          </p:nvPr>
        </p:nvSpPr>
        <p:spPr/>
        <p:txBody>
          <a:bodyPr/>
          <a:lstStyle/>
          <a:p>
            <a:r>
              <a:rPr lang="fi-FI"/>
              <a:t>NTUA, G. Bakas</a:t>
            </a:r>
            <a:endParaRPr lang="en-US"/>
          </a:p>
        </p:txBody>
      </p:sp>
      <p:sp>
        <p:nvSpPr>
          <p:cNvPr id="7" name="Slide Number Placeholder 6"/>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2977936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24F5CAB-D6EB-4020-8ED6-55735DF143A1}" type="datetime3">
              <a:rPr lang="en-US" smtClean="0"/>
              <a:t>27 May 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fi-FI"/>
              <a:t>NTUA, G. Bakas</a:t>
            </a:r>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EEFAC8D-0A19-DC49-9F7A-4BFCAD95B105}"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639045"/>
      </p:ext>
    </p:extLst>
  </p:cSld>
  <p:clrMap bg1="lt1" tx1="dk1" bg2="lt2" tx2="dk2" accent1="accent1" accent2="accent2" accent3="accent3" accent4="accent4" accent5="accent5" accent6="accent6" hlink="hlink" folHlink="folHlink"/>
  <p:sldLayoutIdLst>
    <p:sldLayoutId id="2147483876" r:id="rId1"/>
    <p:sldLayoutId id="2147483877" r:id="rId2"/>
    <p:sldLayoutId id="2147483878" r:id="rId3"/>
    <p:sldLayoutId id="2147483879" r:id="rId4"/>
    <p:sldLayoutId id="2147483880" r:id="rId5"/>
    <p:sldLayoutId id="2147483881" r:id="rId6"/>
    <p:sldLayoutId id="2147483882" r:id="rId7"/>
    <p:sldLayoutId id="2147483883" r:id="rId8"/>
    <p:sldLayoutId id="2147483884" r:id="rId9"/>
    <p:sldLayoutId id="2147483885" r:id="rId10"/>
    <p:sldLayoutId id="2147483886"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8EE14-4E4A-404A-9042-03A57386D1A8}"/>
              </a:ext>
            </a:extLst>
          </p:cNvPr>
          <p:cNvSpPr>
            <a:spLocks noGrp="1"/>
          </p:cNvSpPr>
          <p:nvPr>
            <p:ph type="ctrTitle"/>
          </p:nvPr>
        </p:nvSpPr>
        <p:spPr>
          <a:xfrm>
            <a:off x="1524000" y="1143000"/>
            <a:ext cx="9144000" cy="2914040"/>
          </a:xfrm>
        </p:spPr>
        <p:txBody>
          <a:bodyPr>
            <a:noAutofit/>
          </a:bodyPr>
          <a:lstStyle/>
          <a:p>
            <a:pPr algn="ctr"/>
            <a:r>
              <a:rPr lang="en-US" sz="4500" dirty="0"/>
              <a:t>Status Report</a:t>
            </a:r>
            <a:br>
              <a:rPr lang="en-US" sz="4500" dirty="0"/>
            </a:br>
            <a:r>
              <a:rPr lang="en-US" sz="4500" dirty="0" err="1"/>
              <a:t>TTbar</a:t>
            </a:r>
            <a:r>
              <a:rPr lang="en-US" sz="4500" dirty="0"/>
              <a:t> resonances</a:t>
            </a:r>
            <a:br>
              <a:rPr lang="en-US" sz="4500" dirty="0"/>
            </a:br>
            <a:r>
              <a:rPr lang="en-US" sz="4500" dirty="0"/>
              <a:t>Angular Distributions</a:t>
            </a:r>
            <a:br>
              <a:rPr lang="en-US" sz="4500" dirty="0"/>
            </a:br>
            <a:r>
              <a:rPr lang="en-US" sz="4500" dirty="0"/>
              <a:t/>
            </a:r>
            <a:br>
              <a:rPr lang="en-US" sz="4500" dirty="0"/>
            </a:br>
            <a:r>
              <a:rPr lang="en-US" sz="4500" dirty="0"/>
              <a:t>NTUA</a:t>
            </a:r>
          </a:p>
        </p:txBody>
      </p:sp>
      <p:sp>
        <p:nvSpPr>
          <p:cNvPr id="3" name="Subtitle 2">
            <a:extLst>
              <a:ext uri="{FF2B5EF4-FFF2-40B4-BE49-F238E27FC236}">
                <a16:creationId xmlns:a16="http://schemas.microsoft.com/office/drawing/2014/main" id="{6089CCB6-C574-394D-939B-C4C863DEB2E4}"/>
              </a:ext>
            </a:extLst>
          </p:cNvPr>
          <p:cNvSpPr>
            <a:spLocks noGrp="1"/>
          </p:cNvSpPr>
          <p:nvPr>
            <p:ph type="subTitle" idx="1"/>
          </p:nvPr>
        </p:nvSpPr>
        <p:spPr>
          <a:xfrm>
            <a:off x="1524000" y="4711822"/>
            <a:ext cx="9144000" cy="1655762"/>
          </a:xfrm>
        </p:spPr>
        <p:txBody>
          <a:bodyPr/>
          <a:lstStyle/>
          <a:p>
            <a:r>
              <a:rPr lang="en-US" dirty="0"/>
              <a:t>George Bakas</a:t>
            </a:r>
          </a:p>
        </p:txBody>
      </p:sp>
      <p:pic>
        <p:nvPicPr>
          <p:cNvPr id="6" name="Picture 2" descr="Αποτέλεσμα εικόνας για ntu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37884" y="111557"/>
            <a:ext cx="1436203" cy="137322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9512" y="155968"/>
            <a:ext cx="1344704" cy="1203038"/>
          </a:xfrm>
          <a:prstGeom prst="rect">
            <a:avLst/>
          </a:prstGeom>
        </p:spPr>
      </p:pic>
    </p:spTree>
    <p:extLst>
      <p:ext uri="{BB962C8B-B14F-4D97-AF65-F5344CB8AC3E}">
        <p14:creationId xmlns:p14="http://schemas.microsoft.com/office/powerpoint/2010/main" val="39984737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23AD52-91DE-4A7E-91C9-8856504CB4B5}" type="datetime3">
              <a:rPr lang="en-US" smtClean="0"/>
              <a:t>27 May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4" name="TextBox 3"/>
          <p:cNvSpPr txBox="1"/>
          <p:nvPr/>
        </p:nvSpPr>
        <p:spPr>
          <a:xfrm>
            <a:off x="346842" y="717331"/>
            <a:ext cx="11633664" cy="338554"/>
          </a:xfrm>
          <a:prstGeom prst="rect">
            <a:avLst/>
          </a:prstGeom>
          <a:noFill/>
        </p:spPr>
        <p:txBody>
          <a:bodyPr wrap="square" rtlCol="0">
            <a:spAutoFit/>
          </a:bodyPr>
          <a:lstStyle/>
          <a:p>
            <a:endParaRPr lang="en-GB" sz="1600" dirty="0"/>
          </a:p>
        </p:txBody>
      </p:sp>
      <p:sp>
        <p:nvSpPr>
          <p:cNvPr id="5" name="TextBox 4"/>
          <p:cNvSpPr txBox="1"/>
          <p:nvPr/>
        </p:nvSpPr>
        <p:spPr>
          <a:xfrm>
            <a:off x="260131" y="157656"/>
            <a:ext cx="10846676" cy="369332"/>
          </a:xfrm>
          <a:prstGeom prst="rect">
            <a:avLst/>
          </a:prstGeom>
          <a:noFill/>
        </p:spPr>
        <p:txBody>
          <a:bodyPr wrap="square" rtlCol="0">
            <a:spAutoFit/>
          </a:bodyPr>
          <a:lstStyle/>
          <a:p>
            <a:r>
              <a:rPr lang="en-US" u="sng" dirty="0"/>
              <a:t>Response matrix for chi distribution in different </a:t>
            </a:r>
            <a:r>
              <a:rPr lang="en-US" u="sng" dirty="0" err="1"/>
              <a:t>mTTbar</a:t>
            </a:r>
            <a:r>
              <a:rPr lang="en-US" u="sng" dirty="0"/>
              <a:t> regions</a:t>
            </a:r>
            <a:endParaRPr lang="en-GB" u="sng" dirty="0"/>
          </a:p>
        </p:txBody>
      </p:sp>
      <p:sp>
        <p:nvSpPr>
          <p:cNvPr id="6" name="Slide Number Placeholder 5"/>
          <p:cNvSpPr>
            <a:spLocks noGrp="1"/>
          </p:cNvSpPr>
          <p:nvPr>
            <p:ph type="sldNum" sz="quarter" idx="12"/>
          </p:nvPr>
        </p:nvSpPr>
        <p:spPr/>
        <p:txBody>
          <a:bodyPr/>
          <a:lstStyle/>
          <a:p>
            <a:fld id="{AEEFAC8D-0A19-DC49-9F7A-4BFCAD95B105}" type="slidenum">
              <a:rPr lang="en-US" smtClean="0"/>
              <a:t>10</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9275" y="714375"/>
            <a:ext cx="8553450" cy="5429250"/>
          </a:xfrm>
          <a:prstGeom prst="rect">
            <a:avLst/>
          </a:prstGeom>
        </p:spPr>
      </p:pic>
    </p:spTree>
    <p:extLst>
      <p:ext uri="{BB962C8B-B14F-4D97-AF65-F5344CB8AC3E}">
        <p14:creationId xmlns:p14="http://schemas.microsoft.com/office/powerpoint/2010/main" val="4012609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23AD52-91DE-4A7E-91C9-8856504CB4B5}" type="datetime3">
              <a:rPr lang="en-US" smtClean="0"/>
              <a:t>27 May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4" name="TextBox 3"/>
          <p:cNvSpPr txBox="1"/>
          <p:nvPr/>
        </p:nvSpPr>
        <p:spPr>
          <a:xfrm>
            <a:off x="346842" y="717331"/>
            <a:ext cx="11633664" cy="338554"/>
          </a:xfrm>
          <a:prstGeom prst="rect">
            <a:avLst/>
          </a:prstGeom>
          <a:noFill/>
        </p:spPr>
        <p:txBody>
          <a:bodyPr wrap="square" rtlCol="0">
            <a:spAutoFit/>
          </a:bodyPr>
          <a:lstStyle/>
          <a:p>
            <a:endParaRPr lang="en-GB" sz="1600" dirty="0"/>
          </a:p>
        </p:txBody>
      </p:sp>
      <p:sp>
        <p:nvSpPr>
          <p:cNvPr id="5" name="TextBox 4"/>
          <p:cNvSpPr txBox="1"/>
          <p:nvPr/>
        </p:nvSpPr>
        <p:spPr>
          <a:xfrm>
            <a:off x="260131" y="157656"/>
            <a:ext cx="10846676" cy="369332"/>
          </a:xfrm>
          <a:prstGeom prst="rect">
            <a:avLst/>
          </a:prstGeom>
          <a:noFill/>
        </p:spPr>
        <p:txBody>
          <a:bodyPr wrap="square" rtlCol="0">
            <a:spAutoFit/>
          </a:bodyPr>
          <a:lstStyle/>
          <a:p>
            <a:r>
              <a:rPr lang="en-US" u="sng" dirty="0"/>
              <a:t>Response matrix for chi distribution in different </a:t>
            </a:r>
            <a:r>
              <a:rPr lang="en-US" u="sng" dirty="0" err="1"/>
              <a:t>mTTbar</a:t>
            </a:r>
            <a:r>
              <a:rPr lang="en-US" u="sng" dirty="0"/>
              <a:t> regions</a:t>
            </a:r>
            <a:endParaRPr lang="en-GB" u="sng" dirty="0"/>
          </a:p>
        </p:txBody>
      </p:sp>
      <p:sp>
        <p:nvSpPr>
          <p:cNvPr id="6" name="Slide Number Placeholder 5"/>
          <p:cNvSpPr>
            <a:spLocks noGrp="1"/>
          </p:cNvSpPr>
          <p:nvPr>
            <p:ph type="sldNum" sz="quarter" idx="12"/>
          </p:nvPr>
        </p:nvSpPr>
        <p:spPr/>
        <p:txBody>
          <a:bodyPr/>
          <a:lstStyle/>
          <a:p>
            <a:fld id="{AEEFAC8D-0A19-DC49-9F7A-4BFCAD95B105}" type="slidenum">
              <a:rPr lang="en-US" smtClean="0"/>
              <a:t>11</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9275" y="700087"/>
            <a:ext cx="8553450" cy="5457825"/>
          </a:xfrm>
          <a:prstGeom prst="rect">
            <a:avLst/>
          </a:prstGeom>
        </p:spPr>
      </p:pic>
    </p:spTree>
    <p:extLst>
      <p:ext uri="{BB962C8B-B14F-4D97-AF65-F5344CB8AC3E}">
        <p14:creationId xmlns:p14="http://schemas.microsoft.com/office/powerpoint/2010/main" val="429947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37C362-8B6B-44E6-96A6-D3578FE67DFA}" type="datetime3">
              <a:rPr lang="en-US" smtClean="0"/>
              <a:t>27 May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mc:AlternateContent xmlns:mc="http://schemas.openxmlformats.org/markup-compatibility/2006">
        <mc:Choice xmlns:a14="http://schemas.microsoft.com/office/drawing/2010/main" Requires="a14">
          <p:sp>
            <p:nvSpPr>
              <p:cNvPr id="4" name="TextBox 3"/>
              <p:cNvSpPr txBox="1"/>
              <p:nvPr/>
            </p:nvSpPr>
            <p:spPr>
              <a:xfrm>
                <a:off x="346842" y="717331"/>
                <a:ext cx="11633664" cy="6290440"/>
              </a:xfrm>
              <a:prstGeom prst="rect">
                <a:avLst/>
              </a:prstGeom>
              <a:noFill/>
            </p:spPr>
            <p:txBody>
              <a:bodyPr wrap="square" rtlCol="0">
                <a:spAutoFit/>
              </a:bodyPr>
              <a:lstStyle/>
              <a:p>
                <a:pPr marL="285750" indent="-285750">
                  <a:buFont typeface="Arial" panose="020B0604020202020204" pitchFamily="34" charset="0"/>
                  <a:buChar char="•"/>
                </a:pPr>
                <a:r>
                  <a:rPr lang="en-US" sz="1600" dirty="0"/>
                  <a:t>We employ the </a:t>
                </a:r>
                <a:r>
                  <a:rPr lang="en-US" sz="1600" dirty="0" err="1"/>
                  <a:t>dijet</a:t>
                </a:r>
                <a:r>
                  <a:rPr lang="en-US" sz="1600" dirty="0"/>
                  <a:t> angular variable </a:t>
                </a:r>
                <a:r>
                  <a:rPr lang="el-GR" sz="1600" dirty="0"/>
                  <a:t>χ </a:t>
                </a:r>
                <a:r>
                  <a:rPr lang="en-US" sz="1600" dirty="0"/>
                  <a:t>from the </a:t>
                </a:r>
                <a:r>
                  <a:rPr lang="en-US" sz="1600" dirty="0" err="1"/>
                  <a:t>rapidities</a:t>
                </a:r>
                <a:r>
                  <a:rPr lang="en-US" sz="1600" dirty="0"/>
                  <a:t> of the two leading jets</a:t>
                </a:r>
              </a:p>
              <a:p>
                <a:pPr marL="285750" indent="-285750">
                  <a:buFont typeface="Arial" panose="020B0604020202020204" pitchFamily="34" charset="0"/>
                  <a:buChar char="•"/>
                </a:pPr>
                <a:r>
                  <a:rPr lang="en-US" sz="1600" dirty="0"/>
                  <a:t>Why </a:t>
                </a:r>
                <a:r>
                  <a:rPr lang="el-GR" sz="1600" dirty="0"/>
                  <a:t>χ</a:t>
                </a:r>
                <a:r>
                  <a:rPr lang="en-US" sz="1600" dirty="0"/>
                  <a:t>?</a:t>
                </a:r>
              </a:p>
              <a:p>
                <a:pPr marL="742950" lvl="1" indent="-285750">
                  <a:buFont typeface="Arial" panose="020B0604020202020204" pitchFamily="34" charset="0"/>
                  <a:buChar char="•"/>
                </a:pPr>
                <a:r>
                  <a:rPr lang="en-US" sz="1600" dirty="0"/>
                  <a:t>The distributions associated with the final states produced via QCD interactions are relatively flat in comparison with the distributions of the BSM models or new particles, which typically peak at low values of x</a:t>
                </a:r>
              </a:p>
              <a:p>
                <a:pPr marL="742950" lvl="1"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We can measure the variable </a:t>
                </a:r>
                <a:r>
                  <a:rPr lang="el-GR" sz="1600" dirty="0"/>
                  <a:t>χ </a:t>
                </a:r>
                <a:r>
                  <a:rPr lang="en-US" sz="1600" dirty="0"/>
                  <a:t>in two ways </a:t>
                </a:r>
              </a:p>
              <a:p>
                <a:pPr lvl="1"/>
                <a:endParaRPr lang="en-US" sz="1600" dirty="0"/>
              </a:p>
              <a:p>
                <a:pPr lvl="1"/>
                <a:r>
                  <a:rPr lang="en-US" sz="1600" dirty="0"/>
                  <a:t>1. By measuring the difference of the </a:t>
                </a:r>
                <a:r>
                  <a:rPr lang="en-US" sz="1600" dirty="0" err="1"/>
                  <a:t>rapidities</a:t>
                </a:r>
                <a:r>
                  <a:rPr lang="en-US" sz="1600" dirty="0"/>
                  <a:t> of the two leading jets such as the corresponding rapidity in the ZMF is: 									   			      </a:t>
                </a:r>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𝑦</m:t>
                        </m:r>
                      </m:e>
                      <m:sup>
                        <m:r>
                          <a:rPr lang="en-US" sz="1600" b="0" i="1" smtClean="0">
                            <a:latin typeface="Cambria Math" panose="02040503050406030204" pitchFamily="18" charset="0"/>
                          </a:rPr>
                          <m:t>∗</m:t>
                        </m:r>
                      </m:sup>
                    </m:sSup>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den>
                    </m:f>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oMath>
                </a14:m>
                <a:endParaRPr lang="en-US" sz="1600" dirty="0"/>
              </a:p>
              <a:p>
                <a:pPr lvl="1"/>
                <a:endParaRPr lang="en-US" sz="1600" dirty="0"/>
              </a:p>
              <a:p>
                <a:pPr lvl="1"/>
                <a:r>
                  <a:rPr lang="el-GR" sz="1600" dirty="0"/>
                  <a:t>Χ </a:t>
                </a:r>
                <a:r>
                  <a:rPr lang="en-US" sz="1600" dirty="0"/>
                  <a:t>is defined as </a:t>
                </a:r>
                <a14:m>
                  <m:oMath xmlns:m="http://schemas.openxmlformats.org/officeDocument/2006/math">
                    <m:r>
                      <a:rPr lang="el-GR" sz="1600" b="0" i="1" smtClean="0">
                        <a:solidFill>
                          <a:srgbClr val="FF0000"/>
                        </a:solidFill>
                        <a:latin typeface="Cambria Math" panose="02040503050406030204" pitchFamily="18" charset="0"/>
                      </a:rPr>
                      <m:t>𝜒</m:t>
                    </m:r>
                    <m:r>
                      <a:rPr lang="el-GR" sz="1600" b="0" i="1" smtClean="0">
                        <a:solidFill>
                          <a:srgbClr val="FF0000"/>
                        </a:solidFill>
                        <a:latin typeface="Cambria Math" panose="02040503050406030204" pitchFamily="18" charset="0"/>
                      </a:rPr>
                      <m:t>=</m:t>
                    </m:r>
                    <m:sSup>
                      <m:sSupPr>
                        <m:ctrlPr>
                          <a:rPr lang="en-US" sz="1600" b="0" i="1" smtClean="0">
                            <a:solidFill>
                              <a:srgbClr val="FF0000"/>
                            </a:solidFill>
                            <a:latin typeface="Cambria Math" panose="02040503050406030204" pitchFamily="18" charset="0"/>
                          </a:rPr>
                        </m:ctrlPr>
                      </m:sSupPr>
                      <m:e>
                        <m:r>
                          <a:rPr lang="en-US" sz="1600" b="0" i="1" smtClean="0">
                            <a:solidFill>
                              <a:srgbClr val="FF0000"/>
                            </a:solidFill>
                            <a:latin typeface="Cambria Math" panose="02040503050406030204" pitchFamily="18" charset="0"/>
                          </a:rPr>
                          <m:t>𝑒</m:t>
                        </m:r>
                      </m:e>
                      <m:sup>
                        <m:sSup>
                          <m:sSupPr>
                            <m:ctrlPr>
                              <a:rPr lang="en-US" sz="1600" b="0" i="1" smtClean="0">
                                <a:solidFill>
                                  <a:srgbClr val="FF0000"/>
                                </a:solidFill>
                                <a:latin typeface="Cambria Math" panose="02040503050406030204" pitchFamily="18" charset="0"/>
                              </a:rPr>
                            </m:ctrlPr>
                          </m:sSupPr>
                          <m:e>
                            <m:r>
                              <a:rPr lang="en-US" sz="1600" b="0" i="1" smtClean="0">
                                <a:solidFill>
                                  <a:srgbClr val="FF0000"/>
                                </a:solidFill>
                                <a:latin typeface="Cambria Math" panose="02040503050406030204" pitchFamily="18" charset="0"/>
                              </a:rPr>
                              <m:t>|</m:t>
                            </m:r>
                            <m:r>
                              <a:rPr lang="en-US" sz="1600" b="0" i="1" smtClean="0">
                                <a:solidFill>
                                  <a:srgbClr val="FF0000"/>
                                </a:solidFill>
                                <a:latin typeface="Cambria Math" panose="02040503050406030204" pitchFamily="18" charset="0"/>
                              </a:rPr>
                              <m:t>𝑦</m:t>
                            </m:r>
                          </m:e>
                          <m:sup>
                            <m:r>
                              <a:rPr lang="en-US" sz="1600" b="0" i="1" smtClean="0">
                                <a:solidFill>
                                  <a:srgbClr val="FF0000"/>
                                </a:solidFill>
                                <a:latin typeface="Cambria Math" panose="02040503050406030204" pitchFamily="18" charset="0"/>
                              </a:rPr>
                              <m:t>∗</m:t>
                            </m:r>
                          </m:sup>
                        </m:sSup>
                        <m:r>
                          <a:rPr lang="en-US" sz="1600" b="0" i="1" smtClean="0">
                            <a:solidFill>
                              <a:srgbClr val="FF0000"/>
                            </a:solidFill>
                            <a:latin typeface="Cambria Math" panose="02040503050406030204" pitchFamily="18" charset="0"/>
                          </a:rPr>
                          <m:t>|</m:t>
                        </m:r>
                      </m:sup>
                    </m:sSup>
                    <m:r>
                      <a:rPr lang="en-US" sz="1600" b="0" i="1" smtClean="0">
                        <a:solidFill>
                          <a:srgbClr val="FF0000"/>
                        </a:solidFill>
                        <a:latin typeface="Cambria Math" panose="02040503050406030204" pitchFamily="18" charset="0"/>
                      </a:rPr>
                      <m:t>=</m:t>
                    </m:r>
                    <m:sSup>
                      <m:sSupPr>
                        <m:ctrlPr>
                          <a:rPr lang="en-US" sz="1600" b="0" i="1" smtClean="0">
                            <a:solidFill>
                              <a:srgbClr val="FF0000"/>
                            </a:solidFill>
                            <a:latin typeface="Cambria Math" panose="02040503050406030204" pitchFamily="18" charset="0"/>
                          </a:rPr>
                        </m:ctrlPr>
                      </m:sSupPr>
                      <m:e>
                        <m:r>
                          <a:rPr lang="en-US" sz="1600" b="0" i="1" smtClean="0">
                            <a:solidFill>
                              <a:srgbClr val="FF0000"/>
                            </a:solidFill>
                            <a:latin typeface="Cambria Math" panose="02040503050406030204" pitchFamily="18" charset="0"/>
                          </a:rPr>
                          <m:t>𝑒</m:t>
                        </m:r>
                      </m:e>
                      <m:sup>
                        <m:r>
                          <a:rPr lang="en-US" sz="1600" b="0" i="1" smtClean="0">
                            <a:solidFill>
                              <a:srgbClr val="FF0000"/>
                            </a:solidFill>
                            <a:latin typeface="Cambria Math" panose="02040503050406030204" pitchFamily="18" charset="0"/>
                          </a:rPr>
                          <m:t>|</m:t>
                        </m:r>
                        <m:sSub>
                          <m:sSubPr>
                            <m:ctrlPr>
                              <a:rPr lang="en-US" sz="1600" b="0" i="1" smtClean="0">
                                <a:solidFill>
                                  <a:srgbClr val="FF0000"/>
                                </a:solidFill>
                                <a:latin typeface="Cambria Math" panose="02040503050406030204" pitchFamily="18" charset="0"/>
                              </a:rPr>
                            </m:ctrlPr>
                          </m:sSubPr>
                          <m:e>
                            <m:r>
                              <a:rPr lang="en-US" sz="1600" b="0" i="1" smtClean="0">
                                <a:solidFill>
                                  <a:srgbClr val="FF0000"/>
                                </a:solidFill>
                                <a:latin typeface="Cambria Math" panose="02040503050406030204" pitchFamily="18" charset="0"/>
                              </a:rPr>
                              <m:t>𝑦</m:t>
                            </m:r>
                          </m:e>
                          <m:sub>
                            <m:r>
                              <a:rPr lang="en-US" sz="1600" b="0" i="1" smtClean="0">
                                <a:solidFill>
                                  <a:srgbClr val="FF0000"/>
                                </a:solidFill>
                                <a:latin typeface="Cambria Math" panose="02040503050406030204" pitchFamily="18" charset="0"/>
                              </a:rPr>
                              <m:t>1</m:t>
                            </m:r>
                          </m:sub>
                        </m:sSub>
                        <m:r>
                          <a:rPr lang="en-US" sz="1600" b="0" i="1" smtClean="0">
                            <a:solidFill>
                              <a:srgbClr val="FF0000"/>
                            </a:solidFill>
                            <a:latin typeface="Cambria Math" panose="02040503050406030204" pitchFamily="18" charset="0"/>
                          </a:rPr>
                          <m:t>−</m:t>
                        </m:r>
                        <m:sSub>
                          <m:sSubPr>
                            <m:ctrlPr>
                              <a:rPr lang="en-US" sz="1600" b="0" i="1" smtClean="0">
                                <a:solidFill>
                                  <a:srgbClr val="FF0000"/>
                                </a:solidFill>
                                <a:latin typeface="Cambria Math" panose="02040503050406030204" pitchFamily="18" charset="0"/>
                              </a:rPr>
                            </m:ctrlPr>
                          </m:sSubPr>
                          <m:e>
                            <m:r>
                              <a:rPr lang="en-US" sz="1600" b="0" i="1" smtClean="0">
                                <a:solidFill>
                                  <a:srgbClr val="FF0000"/>
                                </a:solidFill>
                                <a:latin typeface="Cambria Math" panose="02040503050406030204" pitchFamily="18" charset="0"/>
                              </a:rPr>
                              <m:t>𝑦</m:t>
                            </m:r>
                          </m:e>
                          <m:sub>
                            <m:r>
                              <a:rPr lang="en-US" sz="1600" b="0" i="1" smtClean="0">
                                <a:solidFill>
                                  <a:srgbClr val="FF0000"/>
                                </a:solidFill>
                                <a:latin typeface="Cambria Math" panose="02040503050406030204" pitchFamily="18" charset="0"/>
                              </a:rPr>
                              <m:t>2</m:t>
                            </m:r>
                          </m:sub>
                        </m:sSub>
                        <m:r>
                          <a:rPr lang="en-US" sz="1600" b="0" i="1" smtClean="0">
                            <a:solidFill>
                              <a:srgbClr val="FF0000"/>
                            </a:solidFill>
                            <a:latin typeface="Cambria Math" panose="02040503050406030204" pitchFamily="18" charset="0"/>
                          </a:rPr>
                          <m:t>|</m:t>
                        </m:r>
                      </m:sup>
                    </m:sSup>
                  </m:oMath>
                </a14:m>
                <a:r>
                  <a:rPr lang="en-US" sz="1600" dirty="0"/>
                  <a:t> (1) and can be measured by creating the </a:t>
                </a:r>
                <a:r>
                  <a:rPr lang="en-US" sz="1600" dirty="0" err="1"/>
                  <a:t>TLorentzVector</a:t>
                </a:r>
                <a:r>
                  <a:rPr lang="en-US" sz="1600" dirty="0"/>
                  <a:t>, boost it to the ZMF and find the rapidity difference of the two leading jets</a:t>
                </a:r>
              </a:p>
              <a:p>
                <a:pPr lvl="1"/>
                <a:endParaRPr lang="en-US" sz="1600" dirty="0"/>
              </a:p>
              <a:p>
                <a:pPr lvl="1"/>
                <a:r>
                  <a:rPr lang="en-US" sz="1600" dirty="0"/>
                  <a:t>2. By measuring the scattering angle </a:t>
                </a:r>
                <a:r>
                  <a:rPr lang="el-GR" sz="1600" dirty="0"/>
                  <a:t>θ* (</a:t>
                </a:r>
                <a:r>
                  <a:rPr lang="en-US" sz="1600" dirty="0"/>
                  <a:t>angle between top quark and z-axis in the Zero Momentum Frame)</a:t>
                </a:r>
              </a:p>
              <a:p>
                <a:pPr lvl="1"/>
                <a:r>
                  <a:rPr lang="en-US" sz="1600" dirty="0"/>
                  <a:t>We define as </a:t>
                </a:r>
                <a14:m>
                  <m:oMath xmlns:m="http://schemas.openxmlformats.org/officeDocument/2006/math">
                    <m:sSup>
                      <m:sSupPr>
                        <m:ctrlPr>
                          <a:rPr lang="en-US" sz="1600" i="1">
                            <a:latin typeface="Cambria Math" panose="02040503050406030204" pitchFamily="18" charset="0"/>
                          </a:rPr>
                        </m:ctrlPr>
                      </m:sSupPr>
                      <m:e>
                        <m:r>
                          <a:rPr lang="en-US" sz="1600" i="1">
                            <a:latin typeface="Cambria Math" panose="02040503050406030204" pitchFamily="18" charset="0"/>
                          </a:rPr>
                          <m:t>𝑦</m:t>
                        </m:r>
                      </m:e>
                      <m:sup>
                        <m:r>
                          <a:rPr lang="en-US" sz="1600" i="1">
                            <a:latin typeface="Cambria Math" panose="02040503050406030204" pitchFamily="18" charset="0"/>
                          </a:rPr>
                          <m:t>∗</m:t>
                        </m:r>
                      </m:sup>
                    </m:sSup>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m:t>
                        </m:r>
                      </m:num>
                      <m:den>
                        <m:r>
                          <a:rPr lang="en-US" sz="1600" i="1">
                            <a:latin typeface="Cambria Math" panose="02040503050406030204" pitchFamily="18" charset="0"/>
                          </a:rPr>
                          <m:t>2</m:t>
                        </m:r>
                      </m:den>
                    </m:f>
                    <m:r>
                      <m:rPr>
                        <m:sty m:val="p"/>
                      </m:rPr>
                      <a:rPr lang="en-US" sz="1600">
                        <a:latin typeface="Cambria Math" panose="02040503050406030204" pitchFamily="18" charset="0"/>
                      </a:rPr>
                      <m:t>ln</m:t>
                    </m:r>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m:t>
                        </m:r>
                        <m:r>
                          <a:rPr lang="el-GR" sz="1600" i="1">
                            <a:latin typeface="Cambria Math" panose="02040503050406030204" pitchFamily="18" charset="0"/>
                          </a:rPr>
                          <m:t>+</m:t>
                        </m:r>
                        <m:r>
                          <a:rPr lang="en-US" sz="1600" i="1">
                            <a:latin typeface="Cambria Math" panose="02040503050406030204" pitchFamily="18" charset="0"/>
                          </a:rPr>
                          <m:t>|</m:t>
                        </m:r>
                        <m:r>
                          <a:rPr lang="en-US" sz="1600" i="1">
                            <a:latin typeface="Cambria Math" panose="02040503050406030204" pitchFamily="18" charset="0"/>
                          </a:rPr>
                          <m:t>𝑐𝑜𝑠</m:t>
                        </m:r>
                        <m:sSup>
                          <m:sSupPr>
                            <m:ctrlPr>
                              <a:rPr lang="el-GR" sz="1600" i="1">
                                <a:latin typeface="Cambria Math" panose="02040503050406030204" pitchFamily="18" charset="0"/>
                              </a:rPr>
                            </m:ctrlPr>
                          </m:sSupPr>
                          <m:e>
                            <m:r>
                              <m:rPr>
                                <m:sty m:val="p"/>
                              </m:rPr>
                              <a:rPr lang="el-GR" sz="1600">
                                <a:latin typeface="Cambria Math" panose="02040503050406030204" pitchFamily="18" charset="0"/>
                              </a:rPr>
                              <m:t>θ</m:t>
                            </m:r>
                          </m:e>
                          <m:sup>
                            <m:r>
                              <a:rPr lang="el-GR" sz="1600">
                                <a:latin typeface="Cambria Math" panose="02040503050406030204" pitchFamily="18" charset="0"/>
                              </a:rPr>
                              <m:t>∗</m:t>
                            </m:r>
                          </m:sup>
                        </m:sSup>
                        <m:r>
                          <a:rPr lang="en-US" sz="1600" i="1">
                            <a:latin typeface="Cambria Math" panose="02040503050406030204" pitchFamily="18" charset="0"/>
                          </a:rPr>
                          <m:t>|</m:t>
                        </m:r>
                      </m:num>
                      <m:den>
                        <m:r>
                          <a:rPr lang="el-GR" sz="1600" i="1">
                            <a:latin typeface="Cambria Math" panose="02040503050406030204" pitchFamily="18" charset="0"/>
                          </a:rPr>
                          <m:t>1−</m:t>
                        </m:r>
                        <m:r>
                          <a:rPr lang="en-US" sz="1600" i="1">
                            <a:latin typeface="Cambria Math" panose="02040503050406030204" pitchFamily="18" charset="0"/>
                          </a:rPr>
                          <m:t>|</m:t>
                        </m:r>
                        <m:r>
                          <a:rPr lang="en-US" sz="1600" i="1">
                            <a:latin typeface="Cambria Math" panose="02040503050406030204" pitchFamily="18" charset="0"/>
                          </a:rPr>
                          <m:t>𝑐𝑜𝑠</m:t>
                        </m:r>
                        <m:sSup>
                          <m:sSupPr>
                            <m:ctrlPr>
                              <a:rPr lang="el-GR" sz="1600" i="1">
                                <a:latin typeface="Cambria Math" panose="02040503050406030204" pitchFamily="18" charset="0"/>
                              </a:rPr>
                            </m:ctrlPr>
                          </m:sSupPr>
                          <m:e>
                            <m:r>
                              <a:rPr lang="el-GR" sz="1600" i="1">
                                <a:latin typeface="Cambria Math" panose="02040503050406030204" pitchFamily="18" charset="0"/>
                              </a:rPr>
                              <m:t>𝜃</m:t>
                            </m:r>
                          </m:e>
                          <m:sup>
                            <m:r>
                              <a:rPr lang="el-GR" sz="1600" i="1">
                                <a:latin typeface="Cambria Math" panose="02040503050406030204" pitchFamily="18" charset="0"/>
                              </a:rPr>
                              <m:t>∗</m:t>
                            </m:r>
                          </m:sup>
                        </m:sSup>
                        <m:r>
                          <a:rPr lang="en-US" sz="1600" i="1">
                            <a:latin typeface="Cambria Math" panose="02040503050406030204" pitchFamily="18" charset="0"/>
                          </a:rPr>
                          <m:t>|</m:t>
                        </m:r>
                      </m:den>
                    </m:f>
                    <m:r>
                      <a:rPr lang="en-US" sz="1600" i="1">
                        <a:latin typeface="Cambria Math" panose="02040503050406030204" pitchFamily="18" charset="0"/>
                      </a:rPr>
                      <m:t>)</m:t>
                    </m:r>
                  </m:oMath>
                </a14:m>
                <a:r>
                  <a:rPr lang="en-US" sz="1600" dirty="0"/>
                  <a:t>   and from (1) we can find that:</a:t>
                </a:r>
              </a:p>
              <a:p>
                <a:pPr lvl="1"/>
                <a:endParaRPr lang="en-US" sz="1600" dirty="0"/>
              </a:p>
              <a:p>
                <a:pPr lvl="1"/>
                <a14:m>
                  <m:oMathPara xmlns:m="http://schemas.openxmlformats.org/officeDocument/2006/math">
                    <m:oMathParaPr>
                      <m:jc m:val="centerGroup"/>
                    </m:oMathParaPr>
                    <m:oMath xmlns:m="http://schemas.openxmlformats.org/officeDocument/2006/math">
                      <m:r>
                        <a:rPr lang="el-GR" sz="1600" b="0" i="1" smtClean="0">
                          <a:latin typeface="Cambria Math" panose="02040503050406030204" pitchFamily="18" charset="0"/>
                        </a:rPr>
                        <m:t>𝜒</m:t>
                      </m:r>
                      <m:r>
                        <a:rPr lang="el-GR" sz="1600" b="0" i="1" smtClean="0">
                          <a:latin typeface="Cambria Math" panose="02040503050406030204" pitchFamily="18" charset="0"/>
                        </a:rPr>
                        <m:t>= </m:t>
                      </m:r>
                      <m:f>
                        <m:fPr>
                          <m:ctrlPr>
                            <a:rPr lang="el-GR" sz="1600" b="0" i="1" smtClean="0">
                              <a:latin typeface="Cambria Math" panose="02040503050406030204" pitchFamily="18" charset="0"/>
                            </a:rPr>
                          </m:ctrlPr>
                        </m:fPr>
                        <m:num>
                          <m:r>
                            <a:rPr lang="el-GR" sz="1600" b="0" i="1" smtClean="0">
                              <a:latin typeface="Cambria Math" panose="02040503050406030204" pitchFamily="18" charset="0"/>
                            </a:rPr>
                            <m:t>1+</m:t>
                          </m:r>
                          <m:r>
                            <a:rPr lang="en-US" sz="1600" b="0" i="1" smtClean="0">
                              <a:latin typeface="Cambria Math" panose="02040503050406030204" pitchFamily="18" charset="0"/>
                            </a:rPr>
                            <m:t>|</m:t>
                          </m:r>
                          <m:r>
                            <a:rPr lang="en-US" sz="1600" b="0" i="1" smtClean="0">
                              <a:latin typeface="Cambria Math" panose="02040503050406030204" pitchFamily="18" charset="0"/>
                            </a:rPr>
                            <m:t>𝑐𝑜𝑠</m:t>
                          </m:r>
                          <m:sSup>
                            <m:sSupPr>
                              <m:ctrlPr>
                                <a:rPr lang="el-GR" sz="1600" b="0" i="1" smtClean="0">
                                  <a:latin typeface="Cambria Math" panose="02040503050406030204" pitchFamily="18" charset="0"/>
                                </a:rPr>
                              </m:ctrlPr>
                            </m:sSupPr>
                            <m:e>
                              <m:r>
                                <a:rPr lang="el-GR" sz="1600" b="0" i="1" smtClean="0">
                                  <a:latin typeface="Cambria Math" panose="02040503050406030204" pitchFamily="18" charset="0"/>
                                </a:rPr>
                                <m:t>𝜃</m:t>
                              </m:r>
                            </m:e>
                            <m:sup>
                              <m:r>
                                <a:rPr lang="el-GR" sz="1600" b="0" i="1" smtClean="0">
                                  <a:latin typeface="Cambria Math" panose="02040503050406030204" pitchFamily="18" charset="0"/>
                                </a:rPr>
                                <m:t>∗</m:t>
                              </m:r>
                            </m:sup>
                          </m:sSup>
                          <m:r>
                            <a:rPr lang="el-GR" sz="1600" b="0" i="1" smtClean="0">
                              <a:latin typeface="Cambria Math" panose="02040503050406030204" pitchFamily="18" charset="0"/>
                            </a:rPr>
                            <m:t>|</m:t>
                          </m:r>
                        </m:num>
                        <m:den>
                          <m:r>
                            <a:rPr lang="el-GR" sz="1600" b="0" i="1" smtClean="0">
                              <a:latin typeface="Cambria Math" panose="02040503050406030204" pitchFamily="18" charset="0"/>
                            </a:rPr>
                            <m:t>1−|</m:t>
                          </m:r>
                          <m:r>
                            <a:rPr lang="en-US" sz="1600" b="0" i="1" smtClean="0">
                              <a:latin typeface="Cambria Math" panose="02040503050406030204" pitchFamily="18" charset="0"/>
                            </a:rPr>
                            <m:t>𝑐𝑜𝑠</m:t>
                          </m:r>
                          <m:sSup>
                            <m:sSupPr>
                              <m:ctrlPr>
                                <a:rPr lang="el-GR" sz="1600" b="0" i="1" smtClean="0">
                                  <a:latin typeface="Cambria Math" panose="02040503050406030204" pitchFamily="18" charset="0"/>
                                </a:rPr>
                              </m:ctrlPr>
                            </m:sSupPr>
                            <m:e>
                              <m:r>
                                <a:rPr lang="el-GR" sz="1600" b="0" i="1" smtClean="0">
                                  <a:latin typeface="Cambria Math" panose="02040503050406030204" pitchFamily="18" charset="0"/>
                                </a:rPr>
                                <m:t>𝜃</m:t>
                              </m:r>
                            </m:e>
                            <m:sup>
                              <m:r>
                                <a:rPr lang="el-GR" sz="1600" b="0" i="1" smtClean="0">
                                  <a:latin typeface="Cambria Math" panose="02040503050406030204" pitchFamily="18" charset="0"/>
                                </a:rPr>
                                <m:t>∗</m:t>
                              </m:r>
                            </m:sup>
                          </m:sSup>
                          <m:r>
                            <a:rPr lang="el-GR" sz="1600" b="0" i="1" smtClean="0">
                              <a:latin typeface="Cambria Math" panose="02040503050406030204" pitchFamily="18" charset="0"/>
                            </a:rPr>
                            <m:t>|</m:t>
                          </m:r>
                        </m:den>
                      </m:f>
                    </m:oMath>
                  </m:oMathPara>
                </a14:m>
                <a:endParaRPr lang="en-US" sz="1600" dirty="0"/>
              </a:p>
              <a:p>
                <a:pPr lvl="1"/>
                <a:r>
                  <a:rPr lang="en-US" sz="1600" dirty="0" smtClean="0"/>
                  <a:t>	</a:t>
                </a:r>
              </a:p>
              <a:p>
                <a:pPr lvl="1"/>
                <a:endParaRPr lang="en-US" sz="1600" dirty="0"/>
              </a:p>
              <a:p>
                <a:pPr lvl="1"/>
                <a:endParaRPr lang="en-US" sz="1600" dirty="0"/>
              </a:p>
              <a:p>
                <a:pPr lvl="1"/>
                <a:endParaRPr lang="en-US" sz="1600" dirty="0"/>
              </a:p>
              <a:p>
                <a:pPr marL="800100" lvl="1" indent="-342900">
                  <a:buFont typeface="+mj-lt"/>
                  <a:buAutoNum type="arabicPeriod"/>
                </a:pPr>
                <a:endParaRPr lang="en-US" sz="1600" dirty="0"/>
              </a:p>
              <a:p>
                <a:pPr marL="285750" indent="-285750">
                  <a:buFont typeface="Arial" panose="020B0604020202020204" pitchFamily="34" charset="0"/>
                  <a:buChar char="•"/>
                </a:pPr>
                <a:endParaRPr lang="en-GB" sz="1600" dirty="0"/>
              </a:p>
            </p:txBody>
          </p:sp>
        </mc:Choice>
        <mc:Fallback>
          <p:sp>
            <p:nvSpPr>
              <p:cNvPr id="4" name="TextBox 3"/>
              <p:cNvSpPr txBox="1">
                <a:spLocks noRot="1" noChangeAspect="1" noMove="1" noResize="1" noEditPoints="1" noAdjustHandles="1" noChangeArrowheads="1" noChangeShapeType="1" noTextEdit="1"/>
              </p:cNvSpPr>
              <p:nvPr/>
            </p:nvSpPr>
            <p:spPr>
              <a:xfrm>
                <a:off x="346842" y="717331"/>
                <a:ext cx="11633664" cy="6290440"/>
              </a:xfrm>
              <a:prstGeom prst="rect">
                <a:avLst/>
              </a:prstGeom>
              <a:blipFill>
                <a:blip r:embed="rId3"/>
                <a:stretch>
                  <a:fillRect l="-210" t="-291" r="-314"/>
                </a:stretch>
              </a:blipFill>
            </p:spPr>
            <p:txBody>
              <a:bodyPr/>
              <a:lstStyle/>
              <a:p>
                <a:r>
                  <a:rPr lang="en-GB">
                    <a:noFill/>
                  </a:rPr>
                  <a:t> </a:t>
                </a:r>
              </a:p>
            </p:txBody>
          </p:sp>
        </mc:Fallback>
      </mc:AlternateContent>
      <p:sp>
        <p:nvSpPr>
          <p:cNvPr id="5" name="TextBox 4"/>
          <p:cNvSpPr txBox="1"/>
          <p:nvPr/>
        </p:nvSpPr>
        <p:spPr>
          <a:xfrm>
            <a:off x="260131" y="157656"/>
            <a:ext cx="10846676" cy="369332"/>
          </a:xfrm>
          <a:prstGeom prst="rect">
            <a:avLst/>
          </a:prstGeom>
          <a:noFill/>
        </p:spPr>
        <p:txBody>
          <a:bodyPr wrap="square" rtlCol="0">
            <a:spAutoFit/>
          </a:bodyPr>
          <a:lstStyle/>
          <a:p>
            <a:r>
              <a:rPr lang="en-US" u="sng" dirty="0"/>
              <a:t>Variables</a:t>
            </a:r>
            <a:endParaRPr lang="en-GB" u="sng" dirty="0"/>
          </a:p>
        </p:txBody>
      </p:sp>
      <p:sp>
        <p:nvSpPr>
          <p:cNvPr id="6" name="Slide Number Placeholder 5"/>
          <p:cNvSpPr>
            <a:spLocks noGrp="1"/>
          </p:cNvSpPr>
          <p:nvPr>
            <p:ph type="sldNum" sz="quarter" idx="12"/>
          </p:nvPr>
        </p:nvSpPr>
        <p:spPr/>
        <p:txBody>
          <a:bodyPr/>
          <a:lstStyle/>
          <a:p>
            <a:fld id="{AEEFAC8D-0A19-DC49-9F7A-4BFCAD95B105}" type="slidenum">
              <a:rPr lang="en-US" smtClean="0"/>
              <a:t>2</a:t>
            </a:fld>
            <a:endParaRPr lang="en-US"/>
          </a:p>
        </p:txBody>
      </p:sp>
    </p:spTree>
    <p:extLst>
      <p:ext uri="{BB962C8B-B14F-4D97-AF65-F5344CB8AC3E}">
        <p14:creationId xmlns:p14="http://schemas.microsoft.com/office/powerpoint/2010/main" val="292727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23AD52-91DE-4A7E-91C9-8856504CB4B5}" type="datetime3">
              <a:rPr lang="en-US" smtClean="0"/>
              <a:t>27 May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4" name="TextBox 3"/>
          <p:cNvSpPr txBox="1"/>
          <p:nvPr/>
        </p:nvSpPr>
        <p:spPr>
          <a:xfrm>
            <a:off x="346842" y="717331"/>
            <a:ext cx="11633664" cy="5755422"/>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Selection:</a:t>
            </a:r>
          </a:p>
          <a:p>
            <a:pPr marL="742950" lvl="1" indent="-285750">
              <a:buFont typeface="Arial" panose="020B0604020202020204" pitchFamily="34" charset="0"/>
              <a:buChar char="•"/>
            </a:pPr>
            <a:r>
              <a:rPr lang="en-US" sz="1600" dirty="0" smtClean="0"/>
              <a:t>Parton: </a:t>
            </a:r>
            <a:r>
              <a:rPr lang="it-IT" sz="1600" dirty="0" smtClean="0"/>
              <a:t>partonPt </a:t>
            </a:r>
            <a:r>
              <a:rPr lang="it-IT" sz="1600" dirty="0"/>
              <a:t>&gt; </a:t>
            </a:r>
            <a:r>
              <a:rPr lang="it-IT" sz="1600" dirty="0" smtClean="0"/>
              <a:t>400, |partonEta|&lt; 2.4,  mTTbarParton </a:t>
            </a:r>
            <a:r>
              <a:rPr lang="it-IT" sz="1600" dirty="0"/>
              <a:t>&gt; </a:t>
            </a:r>
            <a:r>
              <a:rPr lang="it-IT" sz="1600" dirty="0" smtClean="0"/>
              <a:t>1000</a:t>
            </a:r>
          </a:p>
          <a:p>
            <a:pPr marL="742950" lvl="1" indent="-285750">
              <a:buFont typeface="Arial" panose="020B0604020202020204" pitchFamily="34" charset="0"/>
              <a:buChar char="•"/>
            </a:pPr>
            <a:r>
              <a:rPr lang="it-IT" sz="1600" dirty="0" smtClean="0"/>
              <a:t>Reco: jetPt&gt;400, |jetEta| &lt; 2.4, nLeptons ==0</a:t>
            </a:r>
          </a:p>
          <a:p>
            <a:pPr marL="742950" lvl="1" indent="-285750">
              <a:buFont typeface="Arial" panose="020B0604020202020204" pitchFamily="34" charset="0"/>
              <a:buChar char="•"/>
            </a:pPr>
            <a:r>
              <a:rPr lang="it-IT" sz="1600" dirty="0" smtClean="0"/>
              <a:t>Btagging Medium working point</a:t>
            </a:r>
          </a:p>
          <a:p>
            <a:pPr marL="742950" lvl="1" indent="-285750">
              <a:buFont typeface="Arial" panose="020B0604020202020204" pitchFamily="34" charset="0"/>
              <a:buChar char="•"/>
            </a:pPr>
            <a:r>
              <a:rPr lang="it-IT" sz="1600" dirty="0" smtClean="0"/>
              <a:t>Top tagger mva &gt; 0.3</a:t>
            </a:r>
          </a:p>
          <a:p>
            <a:pPr marL="742950" lvl="1" indent="-285750">
              <a:buFont typeface="Arial" panose="020B0604020202020204" pitchFamily="34" charset="0"/>
              <a:buChar char="•"/>
            </a:pPr>
            <a:r>
              <a:rPr lang="it-IT" sz="1600" dirty="0" smtClean="0"/>
              <a:t>Jet mass soft Drop (120, 220)GeV</a:t>
            </a:r>
          </a:p>
          <a:p>
            <a:pPr marL="742950" lvl="1" indent="-285750">
              <a:buFont typeface="Arial" panose="020B0604020202020204" pitchFamily="34" charset="0"/>
              <a:buChar char="•"/>
            </a:pPr>
            <a:r>
              <a:rPr lang="it-IT" sz="1600" dirty="0" smtClean="0"/>
              <a:t>Jets are matched</a:t>
            </a:r>
            <a:endParaRPr lang="en-US" sz="1600" dirty="0"/>
          </a:p>
          <a:p>
            <a:pPr marL="742950" lvl="1" indent="-285750">
              <a:buFont typeface="Arial" panose="020B0604020202020204" pitchFamily="34" charset="0"/>
              <a:buChar char="•"/>
            </a:pPr>
            <a:endParaRPr lang="en-US" sz="1600" dirty="0" smtClean="0"/>
          </a:p>
          <a:p>
            <a:pPr marL="285750" indent="-285750">
              <a:buFont typeface="Arial" panose="020B0604020202020204" pitchFamily="34" charset="0"/>
              <a:buChar char="•"/>
            </a:pPr>
            <a:r>
              <a:rPr lang="en-US" sz="1600" dirty="0" smtClean="0"/>
              <a:t>Response matrix of </a:t>
            </a:r>
            <a:r>
              <a:rPr lang="el-GR" sz="1600" dirty="0" smtClean="0"/>
              <a:t>χ</a:t>
            </a:r>
            <a:r>
              <a:rPr lang="en-US" sz="1600" baseline="-25000" dirty="0" err="1" smtClean="0"/>
              <a:t>reco</a:t>
            </a:r>
            <a:r>
              <a:rPr lang="en-US" sz="1600" dirty="0" smtClean="0"/>
              <a:t>, </a:t>
            </a:r>
            <a:r>
              <a:rPr lang="el-GR" sz="1600" dirty="0" smtClean="0"/>
              <a:t>χ</a:t>
            </a:r>
            <a:r>
              <a:rPr lang="en-US" sz="1600" baseline="-25000" dirty="0" err="1" smtClean="0"/>
              <a:t>parton</a:t>
            </a:r>
            <a:r>
              <a:rPr lang="en-US" sz="1600" dirty="0" smtClean="0"/>
              <a:t> with </a:t>
            </a:r>
            <a:r>
              <a:rPr lang="en-US" sz="1600" dirty="0"/>
              <a:t>{1,2,3,4,5,6,8,10,13,16} </a:t>
            </a:r>
            <a:r>
              <a:rPr lang="en-US" sz="1600" dirty="0" smtClean="0"/>
              <a:t>as variable binning</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smtClean="0"/>
              <a:t>The same binning is then used to find the response matrices in different mass (</a:t>
            </a:r>
            <a:r>
              <a:rPr lang="en-US" sz="1600" dirty="0" err="1" smtClean="0"/>
              <a:t>mTTbar</a:t>
            </a:r>
            <a:r>
              <a:rPr lang="en-US" sz="1600" dirty="0" smtClean="0"/>
              <a:t>) regions</a:t>
            </a:r>
          </a:p>
          <a:p>
            <a:pPr marL="742950" lvl="1" indent="-285750">
              <a:buFont typeface="Arial" panose="020B0604020202020204" pitchFamily="34" charset="0"/>
              <a:buChar char="•"/>
            </a:pPr>
            <a:r>
              <a:rPr lang="en-US" sz="1600" dirty="0" smtClean="0"/>
              <a:t>[1000-1600]GeV</a:t>
            </a:r>
          </a:p>
          <a:p>
            <a:pPr marL="742950" lvl="1" indent="-285750">
              <a:buFont typeface="Arial" panose="020B0604020202020204" pitchFamily="34" charset="0"/>
              <a:buChar char="•"/>
            </a:pPr>
            <a:r>
              <a:rPr lang="en-US" sz="1600" dirty="0" smtClean="0"/>
              <a:t>[1600-2200]GeV</a:t>
            </a:r>
            <a:endParaRPr lang="en-US" sz="1600" dirty="0"/>
          </a:p>
          <a:p>
            <a:pPr marL="742950" lvl="1" indent="-285750">
              <a:buFont typeface="Arial" panose="020B0604020202020204" pitchFamily="34" charset="0"/>
              <a:buChar char="•"/>
            </a:pPr>
            <a:r>
              <a:rPr lang="en-US" sz="1600" dirty="0" smtClean="0"/>
              <a:t>[2200-3000]GeV</a:t>
            </a:r>
          </a:p>
          <a:p>
            <a:pPr marL="742950" lvl="1" indent="-285750">
              <a:buFont typeface="Arial" panose="020B0604020202020204" pitchFamily="34" charset="0"/>
              <a:buChar char="•"/>
            </a:pPr>
            <a:r>
              <a:rPr lang="en-US" sz="1600" dirty="0" smtClean="0"/>
              <a:t>[3000-3600]GeV</a:t>
            </a:r>
          </a:p>
          <a:p>
            <a:pPr marL="742950" lvl="1" indent="-285750">
              <a:buFont typeface="Arial" panose="020B0604020202020204" pitchFamily="34" charset="0"/>
              <a:buChar char="•"/>
            </a:pPr>
            <a:r>
              <a:rPr lang="en-US" sz="1600" dirty="0" smtClean="0"/>
              <a:t>[3600-6000]GeV</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smtClean="0"/>
              <a:t>Stability, Efficiency for </a:t>
            </a:r>
            <a:r>
              <a:rPr lang="el-GR" sz="1600" dirty="0" smtClean="0"/>
              <a:t>χ</a:t>
            </a:r>
            <a:r>
              <a:rPr lang="en-US" sz="1600" dirty="0" smtClean="0"/>
              <a:t> distribution</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smtClean="0"/>
              <a:t>Acceptance and purity for </a:t>
            </a:r>
            <a:r>
              <a:rPr lang="el-GR" sz="1600" dirty="0" smtClean="0"/>
              <a:t>χ</a:t>
            </a:r>
            <a:endParaRPr lang="en-US" sz="1600" dirty="0"/>
          </a:p>
          <a:p>
            <a:pPr lvl="1"/>
            <a:endParaRPr lang="en-US" sz="1600" dirty="0"/>
          </a:p>
          <a:p>
            <a:pPr marL="800100" lvl="1" indent="-342900">
              <a:buFont typeface="+mj-lt"/>
              <a:buAutoNum type="arabicPeriod"/>
            </a:pPr>
            <a:endParaRPr lang="en-US" sz="1600" dirty="0"/>
          </a:p>
          <a:p>
            <a:pPr marL="285750" indent="-285750">
              <a:buFont typeface="Arial" panose="020B0604020202020204" pitchFamily="34" charset="0"/>
              <a:buChar char="•"/>
            </a:pPr>
            <a:endParaRPr lang="en-GB" sz="1600" dirty="0"/>
          </a:p>
        </p:txBody>
      </p:sp>
      <p:sp>
        <p:nvSpPr>
          <p:cNvPr id="5" name="TextBox 4"/>
          <p:cNvSpPr txBox="1"/>
          <p:nvPr/>
        </p:nvSpPr>
        <p:spPr>
          <a:xfrm>
            <a:off x="260131" y="157656"/>
            <a:ext cx="10846676" cy="369332"/>
          </a:xfrm>
          <a:prstGeom prst="rect">
            <a:avLst/>
          </a:prstGeom>
          <a:noFill/>
        </p:spPr>
        <p:txBody>
          <a:bodyPr wrap="square" rtlCol="0">
            <a:spAutoFit/>
          </a:bodyPr>
          <a:lstStyle/>
          <a:p>
            <a:r>
              <a:rPr lang="en-US" u="sng" dirty="0" smtClean="0"/>
              <a:t>Response Matrices</a:t>
            </a:r>
            <a:endParaRPr lang="en-GB" u="sng" dirty="0"/>
          </a:p>
        </p:txBody>
      </p:sp>
      <p:sp>
        <p:nvSpPr>
          <p:cNvPr id="6" name="Slide Number Placeholder 5"/>
          <p:cNvSpPr>
            <a:spLocks noGrp="1"/>
          </p:cNvSpPr>
          <p:nvPr>
            <p:ph type="sldNum" sz="quarter" idx="12"/>
          </p:nvPr>
        </p:nvSpPr>
        <p:spPr/>
        <p:txBody>
          <a:bodyPr/>
          <a:lstStyle/>
          <a:p>
            <a:fld id="{AEEFAC8D-0A19-DC49-9F7A-4BFCAD95B105}" type="slidenum">
              <a:rPr lang="en-US" smtClean="0"/>
              <a:t>3</a:t>
            </a:fld>
            <a:endParaRPr lang="en-US"/>
          </a:p>
        </p:txBody>
      </p:sp>
    </p:spTree>
    <p:extLst>
      <p:ext uri="{BB962C8B-B14F-4D97-AF65-F5344CB8AC3E}">
        <p14:creationId xmlns:p14="http://schemas.microsoft.com/office/powerpoint/2010/main" val="3081200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23AD52-91DE-4A7E-91C9-8856504CB4B5}" type="datetime3">
              <a:rPr lang="en-US" smtClean="0"/>
              <a:t>27 May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5" name="TextBox 4"/>
          <p:cNvSpPr txBox="1"/>
          <p:nvPr/>
        </p:nvSpPr>
        <p:spPr>
          <a:xfrm>
            <a:off x="260131" y="157656"/>
            <a:ext cx="10846676" cy="369332"/>
          </a:xfrm>
          <a:prstGeom prst="rect">
            <a:avLst/>
          </a:prstGeom>
          <a:noFill/>
        </p:spPr>
        <p:txBody>
          <a:bodyPr wrap="square" rtlCol="0">
            <a:spAutoFit/>
          </a:bodyPr>
          <a:lstStyle/>
          <a:p>
            <a:r>
              <a:rPr lang="en-US" u="sng" dirty="0" smtClean="0"/>
              <a:t>Response Matrix for </a:t>
            </a:r>
            <a:r>
              <a:rPr lang="el-GR" u="sng" dirty="0" smtClean="0"/>
              <a:t>χ </a:t>
            </a:r>
            <a:r>
              <a:rPr lang="en-US" u="sng" dirty="0" smtClean="0"/>
              <a:t>distribution</a:t>
            </a:r>
            <a:endParaRPr lang="en-GB" u="sng" dirty="0"/>
          </a:p>
        </p:txBody>
      </p:sp>
      <p:sp>
        <p:nvSpPr>
          <p:cNvPr id="6" name="Slide Number Placeholder 5"/>
          <p:cNvSpPr>
            <a:spLocks noGrp="1"/>
          </p:cNvSpPr>
          <p:nvPr>
            <p:ph type="sldNum" sz="quarter" idx="12"/>
          </p:nvPr>
        </p:nvSpPr>
        <p:spPr/>
        <p:txBody>
          <a:bodyPr/>
          <a:lstStyle/>
          <a:p>
            <a:fld id="{AEEFAC8D-0A19-DC49-9F7A-4BFCAD95B105}" type="slidenum">
              <a:rPr lang="en-US" smtClean="0"/>
              <a:t>4</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9275" y="700087"/>
            <a:ext cx="8553450" cy="5457825"/>
          </a:xfrm>
          <a:prstGeom prst="rect">
            <a:avLst/>
          </a:prstGeom>
        </p:spPr>
      </p:pic>
    </p:spTree>
    <p:extLst>
      <p:ext uri="{BB962C8B-B14F-4D97-AF65-F5344CB8AC3E}">
        <p14:creationId xmlns:p14="http://schemas.microsoft.com/office/powerpoint/2010/main" val="1917371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23AD52-91DE-4A7E-91C9-8856504CB4B5}" type="datetime3">
              <a:rPr lang="en-US" smtClean="0"/>
              <a:t>27 May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4" name="TextBox 3"/>
          <p:cNvSpPr txBox="1"/>
          <p:nvPr/>
        </p:nvSpPr>
        <p:spPr>
          <a:xfrm>
            <a:off x="346842" y="717331"/>
            <a:ext cx="11633664" cy="338554"/>
          </a:xfrm>
          <a:prstGeom prst="rect">
            <a:avLst/>
          </a:prstGeom>
          <a:noFill/>
        </p:spPr>
        <p:txBody>
          <a:bodyPr wrap="square" rtlCol="0">
            <a:spAutoFit/>
          </a:bodyPr>
          <a:lstStyle/>
          <a:p>
            <a:endParaRPr lang="en-GB" sz="1600" dirty="0"/>
          </a:p>
        </p:txBody>
      </p:sp>
      <p:sp>
        <p:nvSpPr>
          <p:cNvPr id="5" name="TextBox 4"/>
          <p:cNvSpPr txBox="1"/>
          <p:nvPr/>
        </p:nvSpPr>
        <p:spPr>
          <a:xfrm>
            <a:off x="260131" y="157656"/>
            <a:ext cx="10846676" cy="369332"/>
          </a:xfrm>
          <a:prstGeom prst="rect">
            <a:avLst/>
          </a:prstGeom>
          <a:noFill/>
        </p:spPr>
        <p:txBody>
          <a:bodyPr wrap="square" rtlCol="0">
            <a:spAutoFit/>
          </a:bodyPr>
          <a:lstStyle/>
          <a:p>
            <a:r>
              <a:rPr lang="en-US" u="sng" dirty="0" smtClean="0"/>
              <a:t>Efficiency and Acceptance</a:t>
            </a:r>
            <a:endParaRPr lang="en-GB" u="sng" dirty="0"/>
          </a:p>
        </p:txBody>
      </p:sp>
      <p:sp>
        <p:nvSpPr>
          <p:cNvPr id="6" name="Slide Number Placeholder 5"/>
          <p:cNvSpPr>
            <a:spLocks noGrp="1"/>
          </p:cNvSpPr>
          <p:nvPr>
            <p:ph type="sldNum" sz="quarter" idx="12"/>
          </p:nvPr>
        </p:nvSpPr>
        <p:spPr/>
        <p:txBody>
          <a:bodyPr/>
          <a:lstStyle/>
          <a:p>
            <a:fld id="{AEEFAC8D-0A19-DC49-9F7A-4BFCAD95B105}" type="slidenum">
              <a:rPr lang="en-US" smtClean="0"/>
              <a:t>5</a:t>
            </a:fld>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9275" y="700087"/>
            <a:ext cx="8553450" cy="5457825"/>
          </a:xfrm>
          <a:prstGeom prst="rect">
            <a:avLst/>
          </a:prstGeom>
        </p:spPr>
      </p:pic>
    </p:spTree>
    <p:extLst>
      <p:ext uri="{BB962C8B-B14F-4D97-AF65-F5344CB8AC3E}">
        <p14:creationId xmlns:p14="http://schemas.microsoft.com/office/powerpoint/2010/main" val="1773426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23AD52-91DE-4A7E-91C9-8856504CB4B5}" type="datetime3">
              <a:rPr lang="en-US" smtClean="0"/>
              <a:t>27 May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4" name="TextBox 3"/>
          <p:cNvSpPr txBox="1"/>
          <p:nvPr/>
        </p:nvSpPr>
        <p:spPr>
          <a:xfrm>
            <a:off x="346842" y="717331"/>
            <a:ext cx="11633664" cy="338554"/>
          </a:xfrm>
          <a:prstGeom prst="rect">
            <a:avLst/>
          </a:prstGeom>
          <a:noFill/>
        </p:spPr>
        <p:txBody>
          <a:bodyPr wrap="square" rtlCol="0">
            <a:spAutoFit/>
          </a:bodyPr>
          <a:lstStyle/>
          <a:p>
            <a:endParaRPr lang="en-GB" sz="1600" dirty="0"/>
          </a:p>
        </p:txBody>
      </p:sp>
      <p:sp>
        <p:nvSpPr>
          <p:cNvPr id="5" name="TextBox 4"/>
          <p:cNvSpPr txBox="1"/>
          <p:nvPr/>
        </p:nvSpPr>
        <p:spPr>
          <a:xfrm>
            <a:off x="260131" y="157656"/>
            <a:ext cx="10846676" cy="369332"/>
          </a:xfrm>
          <a:prstGeom prst="rect">
            <a:avLst/>
          </a:prstGeom>
          <a:noFill/>
        </p:spPr>
        <p:txBody>
          <a:bodyPr wrap="square" rtlCol="0">
            <a:spAutoFit/>
          </a:bodyPr>
          <a:lstStyle/>
          <a:p>
            <a:r>
              <a:rPr lang="en-US" u="sng" dirty="0" smtClean="0"/>
              <a:t>Purity and Stability</a:t>
            </a:r>
            <a:endParaRPr lang="en-GB" u="sng" dirty="0"/>
          </a:p>
        </p:txBody>
      </p:sp>
      <p:sp>
        <p:nvSpPr>
          <p:cNvPr id="6" name="Slide Number Placeholder 5"/>
          <p:cNvSpPr>
            <a:spLocks noGrp="1"/>
          </p:cNvSpPr>
          <p:nvPr>
            <p:ph type="sldNum" sz="quarter" idx="12"/>
          </p:nvPr>
        </p:nvSpPr>
        <p:spPr/>
        <p:txBody>
          <a:bodyPr/>
          <a:lstStyle/>
          <a:p>
            <a:fld id="{AEEFAC8D-0A19-DC49-9F7A-4BFCAD95B105}" type="slidenum">
              <a:rPr lang="en-US" smtClean="0"/>
              <a:t>6</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9275" y="700087"/>
            <a:ext cx="8553450" cy="5457825"/>
          </a:xfrm>
          <a:prstGeom prst="rect">
            <a:avLst/>
          </a:prstGeom>
        </p:spPr>
      </p:pic>
    </p:spTree>
    <p:extLst>
      <p:ext uri="{BB962C8B-B14F-4D97-AF65-F5344CB8AC3E}">
        <p14:creationId xmlns:p14="http://schemas.microsoft.com/office/powerpoint/2010/main" val="3957365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23AD52-91DE-4A7E-91C9-8856504CB4B5}" type="datetime3">
              <a:rPr lang="en-US" smtClean="0"/>
              <a:t>27 May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4" name="TextBox 3"/>
          <p:cNvSpPr txBox="1"/>
          <p:nvPr/>
        </p:nvSpPr>
        <p:spPr>
          <a:xfrm>
            <a:off x="346842" y="717331"/>
            <a:ext cx="11633664" cy="338554"/>
          </a:xfrm>
          <a:prstGeom prst="rect">
            <a:avLst/>
          </a:prstGeom>
          <a:noFill/>
        </p:spPr>
        <p:txBody>
          <a:bodyPr wrap="square" rtlCol="0">
            <a:spAutoFit/>
          </a:bodyPr>
          <a:lstStyle/>
          <a:p>
            <a:endParaRPr lang="en-GB" sz="1600" dirty="0"/>
          </a:p>
        </p:txBody>
      </p:sp>
      <p:sp>
        <p:nvSpPr>
          <p:cNvPr id="5" name="TextBox 4"/>
          <p:cNvSpPr txBox="1"/>
          <p:nvPr/>
        </p:nvSpPr>
        <p:spPr>
          <a:xfrm>
            <a:off x="260131" y="157656"/>
            <a:ext cx="10846676" cy="369332"/>
          </a:xfrm>
          <a:prstGeom prst="rect">
            <a:avLst/>
          </a:prstGeom>
          <a:noFill/>
        </p:spPr>
        <p:txBody>
          <a:bodyPr wrap="square" rtlCol="0">
            <a:spAutoFit/>
          </a:bodyPr>
          <a:lstStyle/>
          <a:p>
            <a:r>
              <a:rPr lang="en-US" u="sng" dirty="0" smtClean="0"/>
              <a:t>Response matrix for chi distribution in different </a:t>
            </a:r>
            <a:r>
              <a:rPr lang="en-US" u="sng" dirty="0" err="1" smtClean="0"/>
              <a:t>mTTbar</a:t>
            </a:r>
            <a:r>
              <a:rPr lang="en-US" u="sng" dirty="0" smtClean="0"/>
              <a:t> regions</a:t>
            </a:r>
            <a:endParaRPr lang="en-GB" u="sng" dirty="0"/>
          </a:p>
        </p:txBody>
      </p:sp>
      <p:sp>
        <p:nvSpPr>
          <p:cNvPr id="6" name="Slide Number Placeholder 5"/>
          <p:cNvSpPr>
            <a:spLocks noGrp="1"/>
          </p:cNvSpPr>
          <p:nvPr>
            <p:ph type="sldNum" sz="quarter" idx="12"/>
          </p:nvPr>
        </p:nvSpPr>
        <p:spPr/>
        <p:txBody>
          <a:bodyPr/>
          <a:lstStyle/>
          <a:p>
            <a:fld id="{AEEFAC8D-0A19-DC49-9F7A-4BFCAD95B105}" type="slidenum">
              <a:rPr lang="en-US" smtClean="0"/>
              <a:t>7</a:t>
            </a:fld>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9275" y="700087"/>
            <a:ext cx="8553450" cy="5457825"/>
          </a:xfrm>
          <a:prstGeom prst="rect">
            <a:avLst/>
          </a:prstGeom>
        </p:spPr>
      </p:pic>
    </p:spTree>
    <p:extLst>
      <p:ext uri="{BB962C8B-B14F-4D97-AF65-F5344CB8AC3E}">
        <p14:creationId xmlns:p14="http://schemas.microsoft.com/office/powerpoint/2010/main" val="3891464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23AD52-91DE-4A7E-91C9-8856504CB4B5}" type="datetime3">
              <a:rPr lang="en-US" smtClean="0"/>
              <a:t>27 May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4" name="TextBox 3"/>
          <p:cNvSpPr txBox="1"/>
          <p:nvPr/>
        </p:nvSpPr>
        <p:spPr>
          <a:xfrm>
            <a:off x="346842" y="717331"/>
            <a:ext cx="11633664" cy="338554"/>
          </a:xfrm>
          <a:prstGeom prst="rect">
            <a:avLst/>
          </a:prstGeom>
          <a:noFill/>
        </p:spPr>
        <p:txBody>
          <a:bodyPr wrap="square" rtlCol="0">
            <a:spAutoFit/>
          </a:bodyPr>
          <a:lstStyle/>
          <a:p>
            <a:endParaRPr lang="en-GB" sz="1600" dirty="0"/>
          </a:p>
        </p:txBody>
      </p:sp>
      <p:sp>
        <p:nvSpPr>
          <p:cNvPr id="5" name="TextBox 4"/>
          <p:cNvSpPr txBox="1"/>
          <p:nvPr/>
        </p:nvSpPr>
        <p:spPr>
          <a:xfrm>
            <a:off x="260131" y="157656"/>
            <a:ext cx="10846676" cy="369332"/>
          </a:xfrm>
          <a:prstGeom prst="rect">
            <a:avLst/>
          </a:prstGeom>
          <a:noFill/>
        </p:spPr>
        <p:txBody>
          <a:bodyPr wrap="square" rtlCol="0">
            <a:spAutoFit/>
          </a:bodyPr>
          <a:lstStyle/>
          <a:p>
            <a:r>
              <a:rPr lang="en-US" u="sng" dirty="0"/>
              <a:t>Response matrix for chi distribution in different </a:t>
            </a:r>
            <a:r>
              <a:rPr lang="en-US" u="sng" dirty="0" err="1"/>
              <a:t>mTTbar</a:t>
            </a:r>
            <a:r>
              <a:rPr lang="en-US" u="sng" dirty="0"/>
              <a:t> regions</a:t>
            </a:r>
            <a:endParaRPr lang="en-GB" u="sng" dirty="0"/>
          </a:p>
        </p:txBody>
      </p:sp>
      <p:sp>
        <p:nvSpPr>
          <p:cNvPr id="6" name="Slide Number Placeholder 5"/>
          <p:cNvSpPr>
            <a:spLocks noGrp="1"/>
          </p:cNvSpPr>
          <p:nvPr>
            <p:ph type="sldNum" sz="quarter" idx="12"/>
          </p:nvPr>
        </p:nvSpPr>
        <p:spPr/>
        <p:txBody>
          <a:bodyPr/>
          <a:lstStyle/>
          <a:p>
            <a:fld id="{AEEFAC8D-0A19-DC49-9F7A-4BFCAD95B105}" type="slidenum">
              <a:rPr lang="en-US" smtClean="0"/>
              <a:t>8</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9275" y="700087"/>
            <a:ext cx="8553450" cy="5457825"/>
          </a:xfrm>
          <a:prstGeom prst="rect">
            <a:avLst/>
          </a:prstGeom>
        </p:spPr>
      </p:pic>
    </p:spTree>
    <p:extLst>
      <p:ext uri="{BB962C8B-B14F-4D97-AF65-F5344CB8AC3E}">
        <p14:creationId xmlns:p14="http://schemas.microsoft.com/office/powerpoint/2010/main" val="750319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23AD52-91DE-4A7E-91C9-8856504CB4B5}" type="datetime3">
              <a:rPr lang="en-US" smtClean="0"/>
              <a:t>27 May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4" name="TextBox 3"/>
          <p:cNvSpPr txBox="1"/>
          <p:nvPr/>
        </p:nvSpPr>
        <p:spPr>
          <a:xfrm>
            <a:off x="346842" y="717331"/>
            <a:ext cx="11633664" cy="338554"/>
          </a:xfrm>
          <a:prstGeom prst="rect">
            <a:avLst/>
          </a:prstGeom>
          <a:noFill/>
        </p:spPr>
        <p:txBody>
          <a:bodyPr wrap="square" rtlCol="0">
            <a:spAutoFit/>
          </a:bodyPr>
          <a:lstStyle/>
          <a:p>
            <a:endParaRPr lang="en-GB" sz="1600" dirty="0"/>
          </a:p>
        </p:txBody>
      </p:sp>
      <p:sp>
        <p:nvSpPr>
          <p:cNvPr id="5" name="TextBox 4"/>
          <p:cNvSpPr txBox="1"/>
          <p:nvPr/>
        </p:nvSpPr>
        <p:spPr>
          <a:xfrm>
            <a:off x="260131" y="157656"/>
            <a:ext cx="10846676" cy="369332"/>
          </a:xfrm>
          <a:prstGeom prst="rect">
            <a:avLst/>
          </a:prstGeom>
          <a:noFill/>
        </p:spPr>
        <p:txBody>
          <a:bodyPr wrap="square" rtlCol="0">
            <a:spAutoFit/>
          </a:bodyPr>
          <a:lstStyle/>
          <a:p>
            <a:r>
              <a:rPr lang="en-US" u="sng" dirty="0"/>
              <a:t>Response matrix for chi distribution in different </a:t>
            </a:r>
            <a:r>
              <a:rPr lang="en-US" u="sng" dirty="0" err="1"/>
              <a:t>mTTbar</a:t>
            </a:r>
            <a:r>
              <a:rPr lang="en-US" u="sng" dirty="0"/>
              <a:t> regions</a:t>
            </a:r>
            <a:endParaRPr lang="en-GB" u="sng" dirty="0"/>
          </a:p>
        </p:txBody>
      </p:sp>
      <p:sp>
        <p:nvSpPr>
          <p:cNvPr id="6" name="Slide Number Placeholder 5"/>
          <p:cNvSpPr>
            <a:spLocks noGrp="1"/>
          </p:cNvSpPr>
          <p:nvPr>
            <p:ph type="sldNum" sz="quarter" idx="12"/>
          </p:nvPr>
        </p:nvSpPr>
        <p:spPr/>
        <p:txBody>
          <a:bodyPr/>
          <a:lstStyle/>
          <a:p>
            <a:fld id="{AEEFAC8D-0A19-DC49-9F7A-4BFCAD95B105}" type="slidenum">
              <a:rPr lang="en-US" smtClean="0"/>
              <a:t>9</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9275" y="700087"/>
            <a:ext cx="8553450" cy="5457825"/>
          </a:xfrm>
          <a:prstGeom prst="rect">
            <a:avLst/>
          </a:prstGeom>
        </p:spPr>
      </p:pic>
    </p:spTree>
    <p:extLst>
      <p:ext uri="{BB962C8B-B14F-4D97-AF65-F5344CB8AC3E}">
        <p14:creationId xmlns:p14="http://schemas.microsoft.com/office/powerpoint/2010/main" val="1608107502"/>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427</TotalTime>
  <Words>333</Words>
  <Application>Microsoft Office PowerPoint</Application>
  <PresentationFormat>Widescreen</PresentationFormat>
  <Paragraphs>92</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Cambria Math</vt:lpstr>
      <vt:lpstr>Retrospect</vt:lpstr>
      <vt:lpstr>Status Report TTbar resonances Angular Distributions  NTUA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Status Report Efficiencies, Purities and MVA Scores</dc:title>
  <dc:creator>Georgios Bakas</dc:creator>
  <cp:lastModifiedBy>Georgios Bakas</cp:lastModifiedBy>
  <cp:revision>458</cp:revision>
  <dcterms:created xsi:type="dcterms:W3CDTF">2019-02-07T21:49:08Z</dcterms:created>
  <dcterms:modified xsi:type="dcterms:W3CDTF">2019-05-27T06:48:32Z</dcterms:modified>
</cp:coreProperties>
</file>