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46"/>
  </p:notesMasterIdLst>
  <p:handoutMasterIdLst>
    <p:handoutMasterId r:id="rId47"/>
  </p:handoutMasterIdLst>
  <p:sldIdLst>
    <p:sldId id="256" r:id="rId3"/>
    <p:sldId id="344" r:id="rId4"/>
    <p:sldId id="507" r:id="rId5"/>
    <p:sldId id="502" r:id="rId6"/>
    <p:sldId id="549" r:id="rId7"/>
    <p:sldId id="524" r:id="rId8"/>
    <p:sldId id="525" r:id="rId9"/>
    <p:sldId id="526" r:id="rId10"/>
    <p:sldId id="523" r:id="rId11"/>
    <p:sldId id="534" r:id="rId12"/>
    <p:sldId id="527" r:id="rId13"/>
    <p:sldId id="533" r:id="rId14"/>
    <p:sldId id="528" r:id="rId15"/>
    <p:sldId id="531" r:id="rId16"/>
    <p:sldId id="519" r:id="rId17"/>
    <p:sldId id="513" r:id="rId18"/>
    <p:sldId id="514" r:id="rId19"/>
    <p:sldId id="515" r:id="rId20"/>
    <p:sldId id="516" r:id="rId21"/>
    <p:sldId id="517" r:id="rId22"/>
    <p:sldId id="518" r:id="rId23"/>
    <p:sldId id="536" r:id="rId24"/>
    <p:sldId id="554" r:id="rId25"/>
    <p:sldId id="550" r:id="rId26"/>
    <p:sldId id="553" r:id="rId27"/>
    <p:sldId id="537" r:id="rId28"/>
    <p:sldId id="552" r:id="rId29"/>
    <p:sldId id="538" r:id="rId30"/>
    <p:sldId id="551" r:id="rId31"/>
    <p:sldId id="539" r:id="rId32"/>
    <p:sldId id="548" r:id="rId33"/>
    <p:sldId id="545" r:id="rId34"/>
    <p:sldId id="540" r:id="rId35"/>
    <p:sldId id="546" r:id="rId36"/>
    <p:sldId id="541" r:id="rId37"/>
    <p:sldId id="547" r:id="rId38"/>
    <p:sldId id="542" r:id="rId39"/>
    <p:sldId id="543" r:id="rId40"/>
    <p:sldId id="544" r:id="rId41"/>
    <p:sldId id="535" r:id="rId42"/>
    <p:sldId id="529" r:id="rId43"/>
    <p:sldId id="530" r:id="rId44"/>
    <p:sldId id="53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 autoAdjust="0"/>
    <p:restoredTop sz="95014"/>
  </p:normalViewPr>
  <p:slideViewPr>
    <p:cSldViewPr snapToGrid="0">
      <p:cViewPr varScale="1">
        <p:scale>
          <a:sx n="115" d="100"/>
          <a:sy n="115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3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9/9/20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9/9/20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9/9/20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9/9/20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9/9/20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9/9/20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ttbar Analysis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9/9/2020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31595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6DBFC-4156-CA4B-A92E-162E6644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9E2F-D98D-E445-B8BC-76C9D40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5613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B3041-CFFE-7B4C-99AF-A4E9596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2247-087F-2746-A309-DFB2EFA2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657014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E4838F-55A9-9546-A423-434B5372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6953" y="657013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E6185-EB26-A844-AF3C-6D8E4B1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0206" y="719280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9A7C-EFE3-D049-A2D7-ECEFDA07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19281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6217D-0F0B-C241-AFC7-8EF16006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A59CF-DDBC-8149-A5D7-D24AC81E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701201"/>
            <a:ext cx="5059680" cy="59767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99D6B-E817-F744-8C23-081EC39F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701201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5EB97-3B90-5E41-8574-CE365A91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641605"/>
            <a:ext cx="5059680" cy="5976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73184-086D-A145-84BC-20FC3A5168AB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A6D14-2DB4-D04D-AB17-FA4BE3BE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4" y="549385"/>
            <a:ext cx="5059680" cy="59767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312F3A-627E-744C-99BB-470893988A6C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BB06-8A4A-9A41-8629-30C79280543F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2381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05656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C4A140-55F8-4E44-821A-24FF2D2E8016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</a:t>
            </a:r>
          </a:p>
          <a:p>
            <a:pPr algn="ctr"/>
            <a:endParaRPr lang="en-GR" u="sng" dirty="0"/>
          </a:p>
          <a:p>
            <a:pPr algn="ctr"/>
            <a:r>
              <a:rPr lang="en-GR" dirty="0"/>
              <a:t>Shapes and in general contamination is </a:t>
            </a:r>
            <a:r>
              <a:rPr lang="en-GR" u="sng" dirty="0"/>
              <a:t>NOT</a:t>
            </a:r>
            <a:r>
              <a:rPr lang="en-GR" dirty="0"/>
              <a:t> affected by btagging by Scale factors</a:t>
            </a:r>
          </a:p>
        </p:txBody>
      </p:sp>
    </p:spTree>
    <p:extLst>
      <p:ext uri="{BB962C8B-B14F-4D97-AF65-F5344CB8AC3E}">
        <p14:creationId xmlns:p14="http://schemas.microsoft.com/office/powerpoint/2010/main" val="255406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13891" y="53826"/>
            <a:ext cx="4129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  <a:p>
            <a:endParaRPr lang="en-G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902" b="-2727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49851" y="142031"/>
            <a:ext cx="5631688" cy="66248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6F3C6E-8078-7A44-B2E6-BC911FC06156}"/>
              </a:ext>
            </a:extLst>
          </p:cNvPr>
          <p:cNvSpPr/>
          <p:nvPr/>
        </p:nvSpPr>
        <p:spPr>
          <a:xfrm>
            <a:off x="19705" y="159488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0.671244 ± 0.0252439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9.2251e-01 +/-  2.73e-02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9.9891e-01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6.9753e-02 +/-  5.26e-02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2.4472e+02 +/-  1.47e+02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2.9890e+03 +/-  1.74e+02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5.2763e+03 +/-  1.67e+02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0.686668 ± 0.0263103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C0A64-6BAD-3A48-B94E-E4836B972186}"/>
              </a:ext>
            </a:extLst>
          </p:cNvPr>
          <p:cNvSpPr txBox="1"/>
          <p:nvPr/>
        </p:nvSpPr>
        <p:spPr>
          <a:xfrm>
            <a:off x="122664" y="674400"/>
            <a:ext cx="962350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B tagging Scale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We had to apply the b-tagging sf’s on all years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R</a:t>
            </a:r>
            <a:r>
              <a:rPr lang="en-GR" sz="1600" dirty="0"/>
              <a:t>e-do most of the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The outcome is promising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Giannis managed to run the NN successfully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MLP, 2 hidden layers</a:t>
            </a:r>
            <a:r>
              <a:rPr lang="en-GR" sz="1600" dirty="0">
                <a:sym typeface="Wingdings" pitchFamily="2" charset="2"/>
              </a:rPr>
              <a:t> N+10, N-3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>
                <a:sym typeface="Wingdings" pitchFamily="2" charset="2"/>
              </a:rPr>
              <a:t>Needs almost a month (!!) to run the NN for all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>
                <a:sym typeface="Wingdings" pitchFamily="2" charset="2"/>
              </a:rPr>
              <a:t>not enough computing power from lxplus  had to train with all the events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R" sz="1600" dirty="0">
                <a:sym typeface="Wingdings" pitchFamily="2" charset="2"/>
              </a:rPr>
              <a:t>Managed to find a way to include less events: Much faster (~ 2h)</a:t>
            </a:r>
            <a:endParaRPr lang="en-G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Interesting result: Maybe we do not need to use it (more from giannis)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Analysis 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Started writing the AN (AN-20-156)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Systematics: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Giannis has already put a production for variations of our nominal MC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2017 and 2018 files: PS (parton Shower) weights are within the nominal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R" sz="1600" dirty="0"/>
              <a:t>New production because we did not save these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ttX presentation on 16th of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sz="1600" dirty="0"/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8BA5-77B4-654F-B2FF-4855A5BA42B8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7390E-5433-CF42-858C-1C06C1BB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96345" y="116585"/>
            <a:ext cx="5631688" cy="6624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B29703-C48B-8E45-89BD-FD9C0BC501CB}"/>
              </a:ext>
            </a:extLst>
          </p:cNvPr>
          <p:cNvSpPr/>
          <p:nvPr/>
        </p:nvSpPr>
        <p:spPr>
          <a:xfrm>
            <a:off x="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latin typeface="Helvetica" pitchFamily="2" charset="0"/>
              </a:rPr>
              <a:t>Without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1.0990e+00 +/-  4.05e-02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9.8328e-01 +/-  2.64e-03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1.6702e-02 +/-  7.79e-03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6.3994e+02 +/-  2.81e+02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2.0219e+03 +/-  3.23e+02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4.8080e+03 +/-  1.51e+02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0.553099 ± 0.0198563 (old)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1.0998e+00 +/-  4.02e-02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9.8340e-01 +/-  2.66e-03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1.6593e-02 +/-  7.44e-03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4.9791e+02 +/-  2.68e+02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2.1662e+03 +/-  3.11e+02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4.8059e+03 +/-  1.50e+02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0.644361 ± 0.023851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5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21E0ED-8A57-614A-8D75-A8D38E8F4811}"/>
              </a:ext>
            </a:extLst>
          </p:cNvPr>
          <p:cNvSpPr/>
          <p:nvPr/>
        </p:nvSpPr>
        <p:spPr>
          <a:xfrm>
            <a:off x="31920" y="889843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b tag SF:</a:t>
            </a: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1.0171e+00 +/-  2.87e-02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9.8961e-01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1.3178e-02 +/-  3.01e-03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3.0164e+02 +/-  2.73e+02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4.7747e+03 +/-  3.04e+02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7.7140e+03 +/-  1.85e+02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0.615816 ± 0.017298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1.0153e+00 +/-  2.83e-02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9.8997e-01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1.2803e-02 +/-  2.82e-03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1.2661e+02 +/-  3.92e+02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4.9706e+03 +/-  2.95e+02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7.6928e+03 +/-  1.83e+02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0.686214 ± 0.019771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CC128D-5E7E-C242-BEA9-235ED780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6020" y="59740"/>
            <a:ext cx="5631688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Strength Results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DBFB4-1B7E-D145-957A-CFB94683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39135" y="-565937"/>
            <a:ext cx="5713730" cy="7920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86F154-259D-4747-9F19-AEE5F95CD237}"/>
              </a:ext>
            </a:extLst>
          </p:cNvPr>
          <p:cNvSpPr/>
          <p:nvPr/>
        </p:nvSpPr>
        <p:spPr>
          <a:xfrm>
            <a:off x="3569551" y="1967346"/>
            <a:ext cx="1459649" cy="2022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27D06-CF8B-994A-A934-930C37A107AE}"/>
              </a:ext>
            </a:extLst>
          </p:cNvPr>
          <p:cNvSpPr/>
          <p:nvPr/>
        </p:nvSpPr>
        <p:spPr>
          <a:xfrm>
            <a:off x="5662590" y="2812472"/>
            <a:ext cx="1459649" cy="261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CA7D-BAD0-EA4D-B73A-C7DE90EF5F89}"/>
              </a:ext>
            </a:extLst>
          </p:cNvPr>
          <p:cNvSpPr/>
          <p:nvPr/>
        </p:nvSpPr>
        <p:spPr>
          <a:xfrm>
            <a:off x="7741774" y="2417617"/>
            <a:ext cx="1459649" cy="20227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Fit Params Results Comparison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45FDEE-2DEB-8A4E-8FBE-170867FE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487" y="4495"/>
            <a:ext cx="2856865" cy="396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409A2-0C36-3547-90DD-3F23B1B4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42648" y="4822"/>
            <a:ext cx="2856865" cy="3960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A700C3-39AD-8B4C-8F6A-89443612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2486" y="2892357"/>
            <a:ext cx="2856865" cy="39604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2B0A46-D837-0745-90E1-B548A9820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652981" y="2892357"/>
            <a:ext cx="2856865" cy="3960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43D936-7EB2-AB4D-8EA0-E17B18400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623694" y="4496"/>
            <a:ext cx="2856865" cy="3960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F209C8-2A8A-AB41-B450-D47EBB301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584189" y="2892683"/>
            <a:ext cx="2856865" cy="3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7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34FD7-6EF5-CD44-B073-2C85FC74BD62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987A-2F55-CC41-8B67-11ACEC81DE99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09988E-AECF-F349-A1E1-10249911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55114" y="672394"/>
            <a:ext cx="4311269" cy="597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5DFB3B-F6BD-6747-BCCE-8FCC0184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2" y="51967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34FD7-6EF5-CD44-B073-2C85FC74BD62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987A-2F55-CC41-8B67-11ACEC81DE99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81C6E8-BA98-DC49-9D57-56206FAA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BC40FC-1EDA-E54C-A42A-822BD0A7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20965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9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FE67-AA01-F347-9076-DFDDE3AF33FF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5FA0-B1C0-D44E-84C5-FFB2B413843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EC36D8-16DC-6F4D-B75A-4F76C32F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29656"/>
            <a:ext cx="4311269" cy="597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6694ED-2E18-F04C-B566-D6D3CE54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7756" y="42965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7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FE67-AA01-F347-9076-DFDDE3AF33FF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5FA0-B1C0-D44E-84C5-FFB2B413843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FC9636-4673-974F-86EC-07EC8D5F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04059" y="440626"/>
            <a:ext cx="4311269" cy="5976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3B0793-3125-A24B-9693-DC01336E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7312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7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3DECBC-0963-F941-B274-FC163F24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0D813-0C04-E445-A3B0-0FB8AECD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2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60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68C47D-2630-144F-BF84-2A2023928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04059" y="440625"/>
            <a:ext cx="4311269" cy="59767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7CEE0D-9E8E-A449-B107-EEFE4481D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27312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9/9/20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18893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18800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/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Tag and Probe: Data and MC don’t show inconsistency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 is subtracted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Randomization (check random jet) to fill histogram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mTop</a:t>
                </a:r>
                <a:r>
                  <a:rPr lang="en-US" sz="2000" dirty="0"/>
                  <a:t> candidate distributions for Numerator and Denominator of efficiency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scale the ttbar </a:t>
                </a:r>
                <a:r>
                  <a:rPr lang="en-US" sz="2000" dirty="0">
                    <a:sym typeface="Wingdings" pitchFamily="2" charset="2"/>
                  </a:rPr>
                  <a:t> fit the </a:t>
                </a:r>
                <a:r>
                  <a:rPr lang="en-US" sz="2000" dirty="0" err="1">
                    <a:sym typeface="Wingdings" pitchFamily="2" charset="2"/>
                  </a:rPr>
                  <a:t>mTop</a:t>
                </a:r>
                <a:r>
                  <a:rPr lang="en-US" sz="2000" dirty="0">
                    <a:sym typeface="Wingdings" pitchFamily="2" charset="2"/>
                  </a:rPr>
                  <a:t> in each of these regions (ttbar compatible ~ with SR)</a:t>
                </a: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[400-600] GeV, [600-800] GeV, [800-Inf] GeV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Again no inconsistencies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  <a:blipFill>
                <a:blip r:embed="rId2"/>
                <a:stretch>
                  <a:fillRect l="-421" t="-664" b="-199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237088" y="1582339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7069541" y="1582338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372770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BB678-EF03-1E4B-8F08-99BE2798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4248" y="-147063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EE389-A52D-4F4C-A2D8-E6BDAB28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44248" y="2883723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88F88-061A-7948-9105-8D7B2578CE9D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FE14-0581-C04E-BF1A-15D93312C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50594" y="-223701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44605-60F4-E547-9DEF-B768885A5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50594" y="2859107"/>
            <a:ext cx="3012694" cy="41765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4683689" y="468068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4559413" y="180798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1A5DE-010C-8A49-9DFD-F714D88BF2CC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9BB8B-A7C3-284A-BF5C-C54CD55AAB5A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146348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1211284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7212711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05433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77AAD-70A0-9B43-8DBE-57FA21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09105" y="-192065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FA34F-44BB-8144-9394-18EA05C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11792" y="2820629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5591C-B2E3-1F4E-A8D0-58AEACB0FD0A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0CBB-9430-DB4A-8230-417D7635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41824" y="-192065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386EE-D7CA-224B-9B0C-7F5E3D37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41824" y="2820629"/>
            <a:ext cx="3012694" cy="4176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CEE914-8706-CD47-AD02-11049E45D610}"/>
              </a:ext>
            </a:extLst>
          </p:cNvPr>
          <p:cNvSpPr txBox="1"/>
          <p:nvPr/>
        </p:nvSpPr>
        <p:spPr>
          <a:xfrm>
            <a:off x="4564347" y="1926143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E105D-5296-2242-84F9-5547FDE0873C}"/>
              </a:ext>
            </a:extLst>
          </p:cNvPr>
          <p:cNvSpPr txBox="1"/>
          <p:nvPr/>
        </p:nvSpPr>
        <p:spPr>
          <a:xfrm>
            <a:off x="4564348" y="4747191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8E505C-0E8D-5D4F-9340-1B44147C83AA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4E5C2-0B92-0048-8D4F-4E4A55880973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4150945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1180718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7182145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402716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24A33-50C0-BB46-BE06-3467BA03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17875" y="-241793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4943B-E532-864E-8A77-D62B2B7A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17875" y="2837987"/>
            <a:ext cx="3012694" cy="4176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32B27-92BD-1E45-8665-EF48ACC1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04475" y="-24179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7474-2518-244B-A899-90EA804E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04475" y="2822489"/>
            <a:ext cx="3012694" cy="41765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7433F-F7CC-2844-A37A-B9EF728D6FE8}"/>
              </a:ext>
            </a:extLst>
          </p:cNvPr>
          <p:cNvSpPr txBox="1"/>
          <p:nvPr/>
        </p:nvSpPr>
        <p:spPr>
          <a:xfrm>
            <a:off x="4271791" y="499477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B382-FCD2-4B43-82A6-0D98FF6E618F}"/>
              </a:ext>
            </a:extLst>
          </p:cNvPr>
          <p:cNvSpPr txBox="1"/>
          <p:nvPr/>
        </p:nvSpPr>
        <p:spPr>
          <a:xfrm>
            <a:off x="4271790" y="155798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195D5-6AF3-B94D-B444-5C47384FD281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24579-13E4-6140-97A9-7386D280E896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7036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07044" y="1609457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00758" y="1609457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B1E7-F202-554C-ADE3-707F540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1202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9D90DA-3524-084C-9B71-560A9828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1202626"/>
            <a:ext cx="4311269" cy="59767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28A1BE-C6D3-D043-8F96-A4E1CBE3A9EB}"/>
              </a:ext>
            </a:extLst>
          </p:cNvPr>
          <p:cNvSpPr/>
          <p:nvPr/>
        </p:nvSpPr>
        <p:spPr>
          <a:xfrm>
            <a:off x="163285" y="537218"/>
            <a:ext cx="12028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u="sng" dirty="0"/>
              <a:t>BDT Output scores SR</a:t>
            </a:r>
            <a:r>
              <a:rPr lang="en-US" sz="2000" u="sng" baseline="-25000" dirty="0"/>
              <a:t>B</a:t>
            </a:r>
            <a:endParaRPr lang="en-US" sz="2000" u="sng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SR</a:t>
            </a:r>
            <a:r>
              <a:rPr lang="en-US" sz="2000" baseline="-25000" dirty="0"/>
              <a:t>B </a:t>
            </a:r>
            <a:r>
              <a:rPr lang="en-US" sz="2000" dirty="0"/>
              <a:t>: Baseline selection + tight Mass Cut  (120,220) GeV, no </a:t>
            </a:r>
            <a:r>
              <a:rPr lang="en-US" sz="2000" dirty="0" err="1"/>
              <a:t>TopTagger</a:t>
            </a:r>
            <a:r>
              <a:rPr lang="en-US" sz="2000" dirty="0"/>
              <a:t> Selection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QCD scaled to data (k-factor)</a:t>
            </a:r>
          </a:p>
        </p:txBody>
      </p:sp>
    </p:spTree>
    <p:extLst>
      <p:ext uri="{BB962C8B-B14F-4D97-AF65-F5344CB8AC3E}">
        <p14:creationId xmlns:p14="http://schemas.microsoft.com/office/powerpoint/2010/main" val="83094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CDE29-0165-8540-AFD9-47BF96CD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D224C-3E78-0A47-9667-7B654BD6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0405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336555-93F3-FD4F-B090-6BE11BE0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1" y="439725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BFBAD-304D-7948-AD39-DEB83BD9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8" y="43972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err="1"/>
              <a:t>bTagging</a:t>
            </a:r>
            <a:r>
              <a:rPr lang="en-US" sz="2800" u="sng" dirty="0"/>
              <a:t> Scale Factor distributions in Signal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9FE24-A9F9-AB46-A6B0-99C12987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6784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6704B-DAE0-2844-9BEA-1F046726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67867" y="1340739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3147A-1C18-424E-AF9D-D00CAFBC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88969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9/9/20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52F54B-F679-BF44-915E-79B49C3A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95F-106D-B14A-ACB9-3F91134E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18496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3779E-EE8E-F341-BB0F-84967305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18496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548FD-D12C-9E44-B3F1-DB0749FB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DB750-5BA4-8742-B6CE-EF33621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4424"/>
            <a:ext cx="4922647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7A606-3989-A44B-B4FF-4C232DE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95993" y="744424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FB4CB-F58D-904D-8B73-65821CD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21862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DF3B2-AE86-2E4F-88DD-4F588EE5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621862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24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4046</TotalTime>
  <Words>2534</Words>
  <Application>Microsoft Macintosh PowerPoint</Application>
  <PresentationFormat>Widescreen</PresentationFormat>
  <Paragraphs>482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Helvetica</vt:lpstr>
      <vt:lpstr>Menlo</vt:lpstr>
      <vt:lpstr>Retrospect</vt:lpstr>
      <vt:lpstr>Custom Design</vt:lpstr>
      <vt:lpstr> ttbar Analysis Status NTUA 9/9/2020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1500</cp:revision>
  <dcterms:created xsi:type="dcterms:W3CDTF">2019-11-29T10:22:58Z</dcterms:created>
  <dcterms:modified xsi:type="dcterms:W3CDTF">2020-09-09T07:48:24Z</dcterms:modified>
</cp:coreProperties>
</file>