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7"/>
  </p:notesMasterIdLst>
  <p:sldIdLst>
    <p:sldId id="256" r:id="rId2"/>
    <p:sldId id="270" r:id="rId3"/>
    <p:sldId id="293" r:id="rId4"/>
    <p:sldId id="284" r:id="rId5"/>
    <p:sldId id="333" r:id="rId6"/>
    <p:sldId id="334" r:id="rId7"/>
    <p:sldId id="335" r:id="rId8"/>
    <p:sldId id="336" r:id="rId9"/>
    <p:sldId id="319" r:id="rId10"/>
    <p:sldId id="338" r:id="rId11"/>
    <p:sldId id="339" r:id="rId12"/>
    <p:sldId id="340" r:id="rId13"/>
    <p:sldId id="341" r:id="rId14"/>
    <p:sldId id="337" r:id="rId15"/>
    <p:sldId id="34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3" autoAdjust="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D93A-C7A1-1649-9C44-73B216E37C21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D20F-F518-BB43-A631-E4CB1B689CA2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90-BF1E-3F40-9E28-F4AAF73F1668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228C-513F-0441-BCD8-0581D7013B8E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6AEF-588B-704C-979E-3842F5866A33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2D75-3805-364D-BAB0-8117A745B641}" type="datetime1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0ACE-67DC-7545-BCD5-A44E20C52B62}" type="datetime1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21CB-E8AF-F14B-9BB6-59168E8757A5}" type="datetime1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8A4-BBAC-0C48-B249-8C08450BF0C2}" type="datetime1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C657BF-0D43-3E4A-852F-A06832A789CB}" type="datetime1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31D-19D0-4B4F-94CA-68DFB62806FA}" type="datetime1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9A537E-43DB-7746-9C0D-A7CF64F343EF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Efficiencies and Signal Over </a:t>
            </a:r>
            <a:r>
              <a:rPr lang="en-US" sz="4200" dirty="0" err="1"/>
              <a:t>Bkg</a:t>
            </a:r>
            <a:r>
              <a:rPr lang="en-US" sz="4200" dirty="0"/>
              <a:t> for several selection Categories</a:t>
            </a:r>
            <a:br>
              <a:rPr lang="en-US" sz="4500" dirty="0"/>
            </a:b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C367-14A4-3144-BACA-8146EB87CC3A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ptJJ</a:t>
            </a:r>
            <a:endParaRPr lang="en-GB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B6D3AF-EAA5-174D-BB08-F76FDCBF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704850"/>
            <a:ext cx="8553450" cy="544830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1A14C9E-69B3-1440-9F34-C522FCD1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6C4F33-E20B-9643-BA97-81DF940A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6D89-B1E5-CE4B-A30B-DB0E9D4E5954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yJJ</a:t>
            </a:r>
            <a:endParaRPr lang="en-GB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747A78-0304-024F-925F-19830F9C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70" y="704850"/>
            <a:ext cx="8553450" cy="54483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6EFDB91-C891-D349-9284-90991FFD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9F95EC-8544-E043-97A0-D62EBE63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2EAD-3902-8A4D-A720-30E5E597A962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jetPt</a:t>
            </a:r>
            <a:endParaRPr lang="en-GB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36485A-2EE6-7D44-888D-B65FBF81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70" y="704850"/>
            <a:ext cx="8553450" cy="54483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41E9B00-778D-154C-9E6A-1934E1C8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5DDA84-2B17-8449-9E09-ABB1EF17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061-9C5A-C24F-A463-A5D03DEECFFF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jetEta</a:t>
            </a:r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85646-D390-EE4A-983D-E9201FD9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15" y="704850"/>
            <a:ext cx="8553450" cy="54483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36C74-4812-5647-8E68-6D175DF7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5CFA2-F7AF-6642-82DC-27D7AAE6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9BD-D9CA-EB4B-B96D-6646720B2F84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6F992-F41C-5547-B62F-CD43D1DF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FD1A7-4EA2-FE42-B06F-94A6069D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9BD-D9CA-EB4B-B96D-6646720B2F84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Comments and Questions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last presentation, we saw that both </a:t>
            </a:r>
            <a:r>
              <a:rPr lang="en-US" dirty="0" err="1"/>
              <a:t>Mtt</a:t>
            </a:r>
            <a:r>
              <a:rPr lang="en-US" dirty="0"/>
              <a:t> sample efficiencies and Nominal MC efficiencies have very similar shapes. But specifically for the efficiency in the medium WP at low </a:t>
            </a:r>
            <a:r>
              <a:rPr lang="en-US" dirty="0" err="1"/>
              <a:t>mva</a:t>
            </a:r>
            <a:r>
              <a:rPr lang="en-US" dirty="0"/>
              <a:t> cuts (vs </a:t>
            </a:r>
            <a:r>
              <a:rPr lang="en-US" dirty="0" err="1"/>
              <a:t>mTTbarParton</a:t>
            </a:r>
            <a:r>
              <a:rPr lang="en-US" dirty="0"/>
              <a:t>) we can see that in the </a:t>
            </a:r>
            <a:r>
              <a:rPr lang="en-US" dirty="0" err="1"/>
              <a:t>Mtt</a:t>
            </a:r>
            <a:r>
              <a:rPr lang="en-US" dirty="0"/>
              <a:t> sample it is dropping while in the Nominal MC the efficiency seems to stabilize.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6F992-F41C-5547-B62F-CD43D1DF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FD1A7-4EA2-FE42-B06F-94A6069D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70B9D-72F9-7441-8692-F18E6049F0C8}"/>
              </a:ext>
            </a:extLst>
          </p:cNvPr>
          <p:cNvSpPr txBox="1"/>
          <p:nvPr/>
        </p:nvSpPr>
        <p:spPr>
          <a:xfrm>
            <a:off x="-14456" y="1741228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998DD-E3ED-4943-B8D5-21CC46056F52}"/>
              </a:ext>
            </a:extLst>
          </p:cNvPr>
          <p:cNvSpPr/>
          <p:nvPr/>
        </p:nvSpPr>
        <p:spPr>
          <a:xfrm>
            <a:off x="5546488" y="1837919"/>
            <a:ext cx="3722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Top tagger cut </a:t>
            </a:r>
            <a:r>
              <a:rPr lang="en-GB" sz="1200" dirty="0"/>
              <a:t>: 0.3</a:t>
            </a:r>
          </a:p>
          <a:p>
            <a:r>
              <a:rPr lang="en-GB" sz="1200" b="1" dirty="0"/>
              <a:t>B-tagging</a:t>
            </a:r>
            <a:r>
              <a:rPr lang="en-GB" sz="1200" dirty="0"/>
              <a:t>: Medium working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07CE7-5C8E-8C4C-B818-0AFA42A41EF8}"/>
              </a:ext>
            </a:extLst>
          </p:cNvPr>
          <p:cNvSpPr txBox="1"/>
          <p:nvPr/>
        </p:nvSpPr>
        <p:spPr>
          <a:xfrm>
            <a:off x="5676434" y="1680687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3D5A4-C7FA-3547-A6EA-8A94F61F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71428" y="1133471"/>
            <a:ext cx="3907790" cy="61207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DCA596-4F48-D148-A538-DAD7CF003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5828" y="1284932"/>
            <a:ext cx="3907790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0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Efficiencies vs all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mTTbarParton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ptTTbarParton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yTTbarParton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partonPt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partonEta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for all samples for all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0C95-8570-DF47-BF12-D9F993CCDEEB}" type="datetime1">
              <a:rPr lang="en-US" smtClean="0"/>
              <a:t>5/11/19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79" y="2082156"/>
            <a:ext cx="52320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Cuts</a:t>
            </a:r>
            <a:r>
              <a:rPr lang="en-GB" sz="1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Reco</a:t>
            </a:r>
            <a:r>
              <a:rPr lang="en-US" sz="1600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nJets</a:t>
            </a:r>
            <a:r>
              <a:rPr lang="en-GB" sz="1600" dirty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|</a:t>
            </a:r>
            <a:r>
              <a:rPr lang="en-GB" sz="1600" dirty="0" err="1"/>
              <a:t>jetEta</a:t>
            </a:r>
            <a:r>
              <a:rPr lang="en-GB" sz="1600" dirty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jetPt</a:t>
            </a:r>
            <a:r>
              <a:rPr lang="en-GB" sz="1600" dirty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120 GeV &lt; </a:t>
            </a:r>
            <a:r>
              <a:rPr lang="en-GB" sz="1600" dirty="0" err="1"/>
              <a:t>jetMassSoftDrop</a:t>
            </a:r>
            <a:r>
              <a:rPr lang="en-GB" sz="1600" dirty="0"/>
              <a:t> &lt; 220 GeV (both jets)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Parton:</a:t>
            </a:r>
            <a:r>
              <a:rPr lang="en-GB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|</a:t>
            </a:r>
            <a:r>
              <a:rPr lang="en-GB" sz="1600" dirty="0" err="1"/>
              <a:t>etaParton</a:t>
            </a:r>
            <a:r>
              <a:rPr lang="en-GB" sz="1600" dirty="0"/>
              <a:t>| &lt; 2.4 (both </a:t>
            </a:r>
            <a:r>
              <a:rPr lang="en-GB" sz="1600" dirty="0" err="1"/>
              <a:t>partons</a:t>
            </a:r>
            <a:r>
              <a:rPr lang="en-GB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ptTopParton</a:t>
            </a:r>
            <a:r>
              <a:rPr lang="en-GB" sz="1600" dirty="0"/>
              <a:t> &gt; 400 GeV (both </a:t>
            </a:r>
            <a:r>
              <a:rPr lang="en-GB" sz="1600" dirty="0" err="1"/>
              <a:t>partons</a:t>
            </a:r>
            <a:r>
              <a:rPr lang="en-GB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mTTbarParton</a:t>
            </a:r>
            <a:r>
              <a:rPr lang="en-GB" sz="1600" dirty="0"/>
              <a:t> &gt; 1000 				</a:t>
            </a:r>
          </a:p>
          <a:p>
            <a:endParaRPr lang="en-GB" sz="16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9AE9-75B1-964C-A7E2-8BECBE8F1B75}" type="datetime1">
              <a:rPr lang="en-US" smtClean="0"/>
              <a:t>5/11/19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019"/>
            <a:ext cx="5798166" cy="4796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37" y="1108019"/>
            <a:ext cx="6333066" cy="47961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E7D4-D37F-AE41-9813-55857D79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DE1C92-B5F1-F343-B58E-CAD141BB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AC19-D42A-2D42-A1BF-1056E1972AD4}" type="datetime1">
              <a:rPr lang="en-US" smtClean="0"/>
              <a:t>5/11/19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106010" y="795224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76A574-5838-7D4D-8510-CBF7628D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56" y="1103001"/>
            <a:ext cx="8624888" cy="5192901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5B49050-6678-CE4C-B0E2-9908AD22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90774E4-FF36-D847-B683-76F5AF56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281D-1365-074A-9C09-93E3A66A3DA4}" type="datetime1">
              <a:rPr lang="en-US" smtClean="0"/>
              <a:t>5/11/19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ptTTbarParton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106010" y="795224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308939-57EC-9443-A346-C84E13B4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035" y="895139"/>
            <a:ext cx="8390228" cy="525686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5B494CB-6A71-BC46-99DB-DD5DC526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05B314-0026-644E-8833-1A877B49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0B7C-D471-D546-90E3-E09E4F24AB39}" type="datetime1">
              <a:rPr lang="en-US" smtClean="0"/>
              <a:t>5/11/19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yTTbarParton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106010" y="795224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19822-45E6-864D-9E7A-A947F0A8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12" y="1026090"/>
            <a:ext cx="7720176" cy="512591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F931081-3539-1349-A81A-23009269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40F6DE-7EB7-2140-88B6-C2877FCD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3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1225-B205-F14B-8416-1CEF33EFD396}" type="datetime1">
              <a:rPr lang="en-US" smtClean="0"/>
              <a:t>5/11/19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partonPt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106010" y="795224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2728BF-B12B-A54D-BD6F-89C3990F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32" y="920665"/>
            <a:ext cx="8308756" cy="525972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719A43-2B82-A943-A8B9-ADFB30E0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2102984-1B46-F84C-BCA8-67C1DCC9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C419-719F-A14F-852E-80FEC36F3DC8}" type="datetime1">
              <a:rPr lang="en-US" smtClean="0"/>
              <a:t>5/11/19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jetPt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106010" y="795224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27844-1F4F-0A42-8019-A1A51050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004954"/>
            <a:ext cx="7756525" cy="52451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4AC3D26-06B8-7941-A32C-E13DE5FE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72BA55-71E2-B646-959C-908A4409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3200-DDE5-9B44-97FA-A7EB56D054D3}" type="datetime1">
              <a:rPr lang="en-US" smtClean="0"/>
              <a:t>5/11/19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mJJ</a:t>
            </a:r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695485-6E9D-E249-BA2C-809D5B9E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570264"/>
            <a:ext cx="8553450" cy="544830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467477A-CA42-F741-8A19-C943818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B34656-4F5B-644F-8429-1343FEE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863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</TotalTime>
  <Words>417</Words>
  <Application>Microsoft Macintosh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ptTTbarParton</vt:lpstr>
      <vt:lpstr>Efficiency vs yTTbarParton</vt:lpstr>
      <vt:lpstr>Efficiency vs partonPt</vt:lpstr>
      <vt:lpstr>Efficiency vs jetPt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Microsoft Office User</cp:lastModifiedBy>
  <cp:revision>646</cp:revision>
  <dcterms:created xsi:type="dcterms:W3CDTF">2019-02-07T21:49:08Z</dcterms:created>
  <dcterms:modified xsi:type="dcterms:W3CDTF">2019-05-11T17:14:40Z</dcterms:modified>
</cp:coreProperties>
</file>