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36"/>
  </p:notesMasterIdLst>
  <p:handoutMasterIdLst>
    <p:handoutMasterId r:id="rId37"/>
  </p:handoutMasterIdLst>
  <p:sldIdLst>
    <p:sldId id="256" r:id="rId3"/>
    <p:sldId id="344" r:id="rId4"/>
    <p:sldId id="507" r:id="rId5"/>
    <p:sldId id="502" r:id="rId6"/>
    <p:sldId id="524" r:id="rId7"/>
    <p:sldId id="525" r:id="rId8"/>
    <p:sldId id="526" r:id="rId9"/>
    <p:sldId id="523" r:id="rId10"/>
    <p:sldId id="534" r:id="rId11"/>
    <p:sldId id="527" r:id="rId12"/>
    <p:sldId id="533" r:id="rId13"/>
    <p:sldId id="528" r:id="rId14"/>
    <p:sldId id="531" r:id="rId15"/>
    <p:sldId id="519" r:id="rId16"/>
    <p:sldId id="513" r:id="rId17"/>
    <p:sldId id="514" r:id="rId18"/>
    <p:sldId id="515" r:id="rId19"/>
    <p:sldId id="516" r:id="rId20"/>
    <p:sldId id="517" r:id="rId21"/>
    <p:sldId id="518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35" r:id="rId32"/>
    <p:sldId id="529" r:id="rId33"/>
    <p:sldId id="530" r:id="rId34"/>
    <p:sldId id="53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4944"/>
  </p:normalViewPr>
  <p:slideViewPr>
    <p:cSldViewPr snapToGrid="0">
      <p:cViewPr>
        <p:scale>
          <a:sx n="76" d="100"/>
          <a:sy n="76" d="100"/>
        </p:scale>
        <p:origin x="74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8/31/20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8/31/20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8/31/20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8/31/20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8/31/20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8/31/20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8/31/20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8/31/20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ttbar Analysis Status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31/8/2020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r>
              <a:rPr lang="en-US" dirty="0"/>
              <a:t>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E9E2F-D98D-E445-B8BC-76C9D40A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5613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B3041-CFFE-7B4C-99AF-A4E9596E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F2247-087F-2746-A309-DFB2EFA2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657014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E4838F-55A9-9546-A423-434B5372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6953" y="657013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E6185-EB26-A844-AF3C-6D8E4B13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0206" y="719280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69A7C-EFE3-D049-A2D7-ECEFDA07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19281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6217D-0F0B-C241-AFC7-8EF16006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A59CF-DDBC-8149-A5D7-D24AC81E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5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  <a:r>
              <a:rPr lang="en-US" sz="2800" u="sng" dirty="0">
                <a:solidFill>
                  <a:srgbClr val="0070C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5B-3591-0349-A59C-51702C0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701201"/>
            <a:ext cx="5059680" cy="59767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799D6B-E817-F744-8C23-081EC39F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701201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7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CDA53-97CD-C042-8F7C-E0E2F6C19514}"/>
              </a:ext>
            </a:extLst>
          </p:cNvPr>
          <p:cNvSpPr txBox="1"/>
          <p:nvPr/>
        </p:nvSpPr>
        <p:spPr>
          <a:xfrm>
            <a:off x="5767386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5EB97-3B90-5E41-8574-CE365A91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641605"/>
            <a:ext cx="5059680" cy="59767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F73184-086D-A145-84BC-20FC3A5168AB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A6D14-2DB4-D04D-AB17-FA4BE3BE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4" y="549385"/>
            <a:ext cx="5059680" cy="59767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312F3A-627E-744C-99BB-470893988A6C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19BB06-8A4A-9A41-8629-30C79280543F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2381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0565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C4A140-55F8-4E44-821A-24FF2D2E8016}"/>
              </a:ext>
            </a:extLst>
          </p:cNvPr>
          <p:cNvSpPr/>
          <p:nvPr/>
        </p:nvSpPr>
        <p:spPr>
          <a:xfrm>
            <a:off x="1608667" y="762000"/>
            <a:ext cx="8991600" cy="494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u="sng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55406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C7ED0-C29E-134A-8775-D5C1DD3C6F1A}"/>
              </a:ext>
            </a:extLst>
          </p:cNvPr>
          <p:cNvSpPr txBox="1"/>
          <p:nvPr/>
        </p:nvSpPr>
        <p:spPr>
          <a:xfrm>
            <a:off x="213891" y="53826"/>
            <a:ext cx="4129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Both SR and Control Region use the Medium btag 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Intuition is to remove the ttbar and subdominant bkg contribution from the data Control Region</a:t>
            </a:r>
          </a:p>
          <a:p>
            <a:endParaRPr lang="en-G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/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blipFill>
                <a:blip r:embed="rId2"/>
                <a:stretch>
                  <a:fillRect l="-1902" b="-2727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2A06F7F-2D1A-3C46-9C48-28C2C0FE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49851" y="142031"/>
            <a:ext cx="5631688" cy="66248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6F3C6E-8078-7A44-B2E6-BC911FC06156}"/>
              </a:ext>
            </a:extLst>
          </p:cNvPr>
          <p:cNvSpPr/>
          <p:nvPr/>
        </p:nvSpPr>
        <p:spPr>
          <a:xfrm>
            <a:off x="19705" y="159488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9.2245e-01 +/-  2.72e-02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9.9906e-01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6.8926e-02 +/-  5.06e-02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2.5236e+02 +/-  1.44e+02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2.9886e+03 +/-  1.73e+02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5.2694e+03 +/-  1.65e+02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0.671244 ± 0.0252439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9.2251e-01 +/-  2.73e-02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9.9891e-01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6.9753e-02 +/-  5.26e-02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2.4472e+02 +/-  1.47e+02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2.9890e+03 +/-  1.74e+02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5.2763e+03 +/-  1.67e+02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0.686668 ± 0.0263103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8BA5-77B4-654F-B2FF-4855A5BA42B8}" type="datetime1">
              <a:rPr lang="en-US" smtClean="0"/>
              <a:t>8/31/20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7390E-5433-CF42-858C-1C06C1BB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96345" y="116585"/>
            <a:ext cx="5631688" cy="6624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B29703-C48B-8E45-89BD-FD9C0BC501CB}"/>
              </a:ext>
            </a:extLst>
          </p:cNvPr>
          <p:cNvSpPr/>
          <p:nvPr/>
        </p:nvSpPr>
        <p:spPr>
          <a:xfrm>
            <a:off x="0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latin typeface="Helvetica" pitchFamily="2" charset="0"/>
              </a:rPr>
              <a:t>Without b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1.0990e+00 +/-  4.05e-02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9.8328e-01 +/-  2.64e-03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1.6702e-02 +/-  7.79e-03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6.3994e+02 +/-  2.81e+02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2.0219e+03 +/-  3.23e+02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4.8080e+03 +/-  1.51e+02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0.553099 ± 0.0198563 (old)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1.0998e+00 +/-  4.02e-02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9.8340e-01 +/-  2.66e-03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1.6593e-02 +/-  7.44e-03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4.9791e+02 +/-  2.68e+02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2.1662e+03 +/-  3.11e+02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4.8059e+03 +/-  1.50e+02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0.644361 ± 0.023851 (new)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629" y="937162"/>
            <a:ext cx="117717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 have identified that the contamination in the control region coming form the subdominant processes is also significant and, in some cases, even more significant than the one coming from ttbar.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Although it can be seen that selecting the b-tagging  loose working point for our control region improves the situation concerning the ttbar contamination, the subdominant </a:t>
            </a:r>
            <a:r>
              <a:rPr lang="en-US" dirty="0" err="1"/>
              <a:t>bkg</a:t>
            </a:r>
            <a:r>
              <a:rPr lang="en-US" dirty="0"/>
              <a:t>  still remains significant especially in the area around the W mass.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We tried 3 different fitting methods, all using the medium b-tagging working point for both regions (Signal and Control</a:t>
            </a:r>
            <a:br>
              <a:rPr lang="en-US" dirty="0"/>
            </a:br>
            <a:r>
              <a:rPr lang="en-US" dirty="0"/>
              <a:t>region).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First, we fit only the 2btag region but we use a ttbar and subdominant </a:t>
            </a:r>
            <a:r>
              <a:rPr lang="en-US" dirty="0" err="1"/>
              <a:t>bkg</a:t>
            </a:r>
            <a:r>
              <a:rPr lang="en-US" dirty="0"/>
              <a:t> free area to generate the </a:t>
            </a:r>
            <a:r>
              <a:rPr lang="en-US" dirty="0" err="1"/>
              <a:t>qcd</a:t>
            </a:r>
            <a:r>
              <a:rPr lang="en-US" dirty="0"/>
              <a:t> template.</a:t>
            </a:r>
            <a:br>
              <a:rPr lang="en-US" dirty="0"/>
            </a:br>
            <a:r>
              <a:rPr lang="en-US" dirty="0"/>
              <a:t>We calculate this area using QCD = Data(0btag) – </a:t>
            </a:r>
            <a:r>
              <a:rPr lang="en-US" dirty="0" err="1"/>
              <a:t>ttbar</a:t>
            </a:r>
            <a:r>
              <a:rPr lang="en-US" dirty="0"/>
              <a:t> (0btag) – subdominant (0btag) where both </a:t>
            </a:r>
            <a:r>
              <a:rPr lang="en-US" dirty="0" err="1"/>
              <a:t>ttbar</a:t>
            </a:r>
            <a:r>
              <a:rPr lang="en-US" dirty="0"/>
              <a:t> and subdominant </a:t>
            </a:r>
            <a:br>
              <a:rPr lang="en-US" dirty="0"/>
            </a:br>
            <a:r>
              <a:rPr lang="en-US" dirty="0"/>
              <a:t>are taken from MC.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 do a simultaneous fit in the 0btag and 2 </a:t>
            </a:r>
            <a:r>
              <a:rPr lang="en-US" dirty="0" err="1"/>
              <a:t>btag</a:t>
            </a:r>
            <a:r>
              <a:rPr lang="en-US" dirty="0"/>
              <a:t> regions where we add an extra Gaussian in the QCD template in order to</a:t>
            </a:r>
            <a:br>
              <a:rPr lang="en-US" dirty="0"/>
            </a:br>
            <a:r>
              <a:rPr lang="en-US" dirty="0"/>
              <a:t>compensate for the contamination coming from the subdominant backgrounds.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 do a simultaneous fit where we use the initial fitting procedure with nothing extra.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D9A3E-CD51-7A4B-85D1-831729E0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31822" y="116586"/>
            <a:ext cx="5631688" cy="66248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21E0ED-8A57-614A-8D75-A8D38E8F4811}"/>
              </a:ext>
            </a:extLst>
          </p:cNvPr>
          <p:cNvSpPr/>
          <p:nvPr/>
        </p:nvSpPr>
        <p:spPr>
          <a:xfrm>
            <a:off x="31920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b tag SF:</a:t>
            </a:r>
          </a:p>
          <a:p>
            <a:endParaRPr lang="en-GB" sz="1200" b="1" u="sng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1.0171e+00 +/-  2.87e-02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9.8961e-01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1.3178e-02 +/-  3.01e-03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3.0164e+02 +/-  2.73e+02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4.7747e+03 +/-  3.04e+02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7.7140e+03 +/-  1.85e+02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0.615816 ± 0.017298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1.0156e+00 +/-  2.79e-02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9.8998e-01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1.2365e-02 +/-  2.50e-03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1.6612e+00 +/-  6.55e+03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5.0843e+03 +/-  1.80e+02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7.7041e+03 +/-  1.80e+02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0.687217 ± 0.0194349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9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34FD7-6EF5-CD44-B073-2C85FC74BD62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D987A-2F55-CC41-8B67-11ACEC81DE99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D1D2CE-30DA-B844-94F2-1CB98D33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672394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09988E-AECF-F349-A1E1-10249911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65862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19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3FE67-AA01-F347-9076-DFDDE3AF33FF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05FA0-B1C0-D44E-84C5-FFB2B413843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6BBEA2-414A-DA46-9F1E-6AD5599C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EC36D8-16DC-6F4D-B75A-4F76C32F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2965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8BD80A-D106-FF49-B462-2FB49355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440626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3DECBC-0963-F941-B274-FC163F24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6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EF86-DEE2-7A46-9297-5B0B54F82785}"/>
              </a:ext>
            </a:extLst>
          </p:cNvPr>
          <p:cNvSpPr/>
          <p:nvPr/>
        </p:nvSpPr>
        <p:spPr>
          <a:xfrm>
            <a:off x="228600" y="15823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R" dirty="0"/>
              <a:t>Efficiency--with btagging SF's</a:t>
            </a:r>
          </a:p>
          <a:p>
            <a:r>
              <a:rPr lang="en-GR" dirty="0"/>
              <a:t>eff data: 0.781 ± 0.038</a:t>
            </a:r>
          </a:p>
          <a:p>
            <a:r>
              <a:rPr lang="en-GR" b="1" u="sng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0.761 ± 0.042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0.851 ± 0.100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0.886 ± 0.160</a:t>
            </a:r>
          </a:p>
          <a:p>
            <a:r>
              <a:rPr lang="en-GR" dirty="0"/>
              <a:t>eff ttbar pT[800-Inf]: 0.775 ± 0.063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55A27-C83E-6643-BB7E-E5EEB2946D8C}"/>
              </a:ext>
            </a:extLst>
          </p:cNvPr>
          <p:cNvSpPr/>
          <p:nvPr/>
        </p:nvSpPr>
        <p:spPr>
          <a:xfrm>
            <a:off x="6324600" y="15823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R" dirty="0"/>
              <a:t>Efficiency--without btagging SF's</a:t>
            </a:r>
          </a:p>
          <a:p>
            <a:r>
              <a:rPr lang="en-GR" dirty="0"/>
              <a:t>eff data: 0.782 ± 0.039</a:t>
            </a:r>
          </a:p>
          <a:p>
            <a:r>
              <a:rPr lang="en-GR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0.762 ± 0.043 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0.854 ± 0.103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0.888 ± 0.161</a:t>
            </a:r>
          </a:p>
          <a:p>
            <a:r>
              <a:rPr lang="en-GR" dirty="0"/>
              <a:t>eff ttbar pT[800-Inf]: 0.775 ± 0.064</a:t>
            </a:r>
          </a:p>
        </p:txBody>
      </p:sp>
    </p:spTree>
    <p:extLst>
      <p:ext uri="{BB962C8B-B14F-4D97-AF65-F5344CB8AC3E}">
        <p14:creationId xmlns:p14="http://schemas.microsoft.com/office/powerpoint/2010/main" val="417570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1FF26-71A8-0242-A173-4ED7A7EC3B5E}"/>
              </a:ext>
            </a:extLst>
          </p:cNvPr>
          <p:cNvSpPr/>
          <p:nvPr/>
        </p:nvSpPr>
        <p:spPr>
          <a:xfrm>
            <a:off x="228600" y="158233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R" dirty="0"/>
              <a:t>Efficiency-- with btagging SF's</a:t>
            </a:r>
          </a:p>
          <a:p>
            <a:r>
              <a:rPr lang="en-GR" dirty="0"/>
              <a:t>eff data: 0.857 ± 0.040</a:t>
            </a:r>
          </a:p>
          <a:p>
            <a:r>
              <a:rPr lang="en-GR" b="1" u="sng" dirty="0">
                <a:solidFill>
                  <a:srgbClr val="FF0000"/>
                </a:solidFill>
              </a:rPr>
              <a:t>eff ttbar: 0.875 ± 0.0072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0.872 ± 0.047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0.795 ± 0.088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0.797 ± 0.186</a:t>
            </a:r>
          </a:p>
          <a:p>
            <a:r>
              <a:rPr lang="en-GR" dirty="0"/>
              <a:t>eff ttbar pT[800-Inf]: 0.899 ± 0.045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D903E-E2EE-ED4A-B9BA-6BDA6FAA4776}"/>
              </a:ext>
            </a:extLst>
          </p:cNvPr>
          <p:cNvSpPr/>
          <p:nvPr/>
        </p:nvSpPr>
        <p:spPr>
          <a:xfrm>
            <a:off x="6852458" y="158233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R" dirty="0"/>
              <a:t>Efficiency-- without btagging SF's</a:t>
            </a:r>
          </a:p>
          <a:p>
            <a:r>
              <a:rPr lang="en-GR" dirty="0"/>
              <a:t>eff data: 0.864 ± 0.043</a:t>
            </a:r>
          </a:p>
          <a:p>
            <a:r>
              <a:rPr lang="en-GR" dirty="0">
                <a:solidFill>
                  <a:srgbClr val="FF0000"/>
                </a:solidFill>
              </a:rPr>
              <a:t>eff ttbar: 0.875 ± 0.007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0.880 ± 0.049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 ± 0.091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0.796 ± 0.2</a:t>
            </a:r>
          </a:p>
          <a:p>
            <a:r>
              <a:rPr lang="en-GR" dirty="0"/>
              <a:t>eff ttbar pT[800-Inf]: 0.898 ± 0.045</a:t>
            </a:r>
          </a:p>
        </p:txBody>
      </p:sp>
    </p:spTree>
    <p:extLst>
      <p:ext uri="{BB962C8B-B14F-4D97-AF65-F5344CB8AC3E}">
        <p14:creationId xmlns:p14="http://schemas.microsoft.com/office/powerpoint/2010/main" val="305433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C30A-7E8B-5E44-B107-1CFE415896F6}"/>
              </a:ext>
            </a:extLst>
          </p:cNvPr>
          <p:cNvSpPr/>
          <p:nvPr/>
        </p:nvSpPr>
        <p:spPr>
          <a:xfrm>
            <a:off x="228600" y="15823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R" dirty="0"/>
              <a:t>Efficiency-- with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0.816 ± 0.032</a:t>
            </a:r>
          </a:p>
          <a:p>
            <a:r>
              <a:rPr lang="en-GR" b="1" u="sng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0.8176 ± 0.038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0.809 ± 0.063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0.772 ± 0.132</a:t>
            </a:r>
          </a:p>
          <a:p>
            <a:r>
              <a:rPr lang="en-GR" dirty="0"/>
              <a:t>eff ttbar pT[800-Inf]: 0.868 ± 0.032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5B372-F163-CB40-91A8-4182F6465250}"/>
              </a:ext>
            </a:extLst>
          </p:cNvPr>
          <p:cNvSpPr/>
          <p:nvPr/>
        </p:nvSpPr>
        <p:spPr>
          <a:xfrm>
            <a:off x="6096000" y="158233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R" dirty="0"/>
              <a:t>Efficiency-- without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0.822 ± 0.034</a:t>
            </a:r>
          </a:p>
          <a:p>
            <a:r>
              <a:rPr lang="en-GR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0.824 ± 0.039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0.819 ± 0.066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0.789 ± 0.141</a:t>
            </a:r>
          </a:p>
          <a:p>
            <a:r>
              <a:rPr lang="en-GR" dirty="0"/>
              <a:t>eff ttbar pT[800-Inf]: 0.868 ± 0.032</a:t>
            </a:r>
          </a:p>
        </p:txBody>
      </p:sp>
    </p:spTree>
    <p:extLst>
      <p:ext uri="{BB962C8B-B14F-4D97-AF65-F5344CB8AC3E}">
        <p14:creationId xmlns:p14="http://schemas.microsoft.com/office/powerpoint/2010/main" val="4027163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8E6EFC-97AF-244B-A2EE-506157EA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96075" y="0"/>
            <a:ext cx="4946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4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D08969-8D76-0B4A-9D6A-3E49FD89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5524" y="105701"/>
            <a:ext cx="4946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5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B29FE-D3FF-7140-B31A-B3D94133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5524" y="134670"/>
            <a:ext cx="4946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8/31/20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18893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18800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64082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69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6B196-3F50-1042-AB31-52400AFC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691187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3C2F5-1028-5449-B5C2-93EE2A79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69118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4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19D61-6B3F-2C4C-B756-CB9ED554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0298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1BB65-3065-F74E-B7A9-01E27DF2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53421" y="70298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53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3B0A8-270D-F74F-ADF5-AD8064B8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0206" y="745478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2E2EB-0E13-7649-B0F8-7DF9F7D8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08551" y="72854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EEE6C-3654-2B44-940D-F6F72AF6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52F54B-F679-BF44-915E-79B49C3A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5D95F-106D-B14A-ACB9-3F91134E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18496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3779E-EE8E-F341-BB0F-84967305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18496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4955-C25A-E740-81A3-8F857987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548FD-D12C-9E44-B3F1-DB0749FB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DB750-5BA4-8742-B6CE-EF33621F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4424"/>
            <a:ext cx="4922647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7A606-3989-A44B-B4FF-4C232DEC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95993" y="744424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FB4CB-F58D-904D-8B73-65821CD4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621862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DF3B2-AE86-2E4F-88DD-4F588EE5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621862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FADD3-5C7C-564E-85C7-C118BF72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31595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6DBFC-4156-CA4B-A92E-162E6644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09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3747</TotalTime>
  <Words>2272</Words>
  <Application>Microsoft Macintosh PowerPoint</Application>
  <PresentationFormat>Widescreen</PresentationFormat>
  <Paragraphs>391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Helvetica</vt:lpstr>
      <vt:lpstr>Menlo</vt:lpstr>
      <vt:lpstr>Retrospect</vt:lpstr>
      <vt:lpstr>Custom Design</vt:lpstr>
      <vt:lpstr> ttbar Analysis Status NTUA 31/8/2020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1400</cp:revision>
  <dcterms:created xsi:type="dcterms:W3CDTF">2019-11-29T10:22:58Z</dcterms:created>
  <dcterms:modified xsi:type="dcterms:W3CDTF">2020-08-31T10:40:33Z</dcterms:modified>
</cp:coreProperties>
</file>