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20"/>
  </p:notesMasterIdLst>
  <p:sldIdLst>
    <p:sldId id="256" r:id="rId2"/>
    <p:sldId id="270" r:id="rId3"/>
    <p:sldId id="284" r:id="rId4"/>
    <p:sldId id="271" r:id="rId5"/>
    <p:sldId id="272" r:id="rId6"/>
    <p:sldId id="273" r:id="rId7"/>
    <p:sldId id="274" r:id="rId8"/>
    <p:sldId id="275" r:id="rId9"/>
    <p:sldId id="288" r:id="rId10"/>
    <p:sldId id="278" r:id="rId11"/>
    <p:sldId id="279" r:id="rId12"/>
    <p:sldId id="280" r:id="rId13"/>
    <p:sldId id="281" r:id="rId14"/>
    <p:sldId id="282" r:id="rId15"/>
    <p:sldId id="289" r:id="rId16"/>
    <p:sldId id="290" r:id="rId17"/>
    <p:sldId id="292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81"/>
  </p:normalViewPr>
  <p:slideViewPr>
    <p:cSldViewPr snapToGrid="0" snapToObjects="1">
      <p:cViewPr varScale="1">
        <p:scale>
          <a:sx n="121" d="100"/>
          <a:sy n="121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/>
              <a:t>Top Discriminator </a:t>
            </a:r>
            <a:br>
              <a:rPr lang="en-US" sz="4200" dirty="0" smtClean="0"/>
            </a:br>
            <a:r>
              <a:rPr lang="en-US" sz="4200" dirty="0" smtClean="0"/>
              <a:t>Efficiencies and Signal Over </a:t>
            </a:r>
            <a:r>
              <a:rPr lang="en-US" sz="4200" dirty="0" err="1" smtClean="0"/>
              <a:t>Bkg</a:t>
            </a:r>
            <a:r>
              <a:rPr lang="en-US" sz="4200" dirty="0" smtClean="0"/>
              <a:t> for several selection Categories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NTUA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503" y="1670755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8" y="1670754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2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02" y="1563343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44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4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0.6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85" y="156334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563343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85" y="156334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563343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Medium 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10" y="1669697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" y="1669697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Yields for Combinations of </a:t>
            </a:r>
            <a:r>
              <a:rPr lang="en-US" sz="3600" dirty="0" err="1" smtClean="0"/>
              <a:t>mva</a:t>
            </a:r>
            <a:r>
              <a:rPr lang="en-US" sz="3600" dirty="0" smtClean="0"/>
              <a:t> and b tagging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57" y="3442996"/>
            <a:ext cx="4777274" cy="28644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32" y="641268"/>
            <a:ext cx="4604832" cy="28017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24" y="641269"/>
            <a:ext cx="4805265" cy="2801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4210" y="4105469"/>
                <a:ext cx="2948786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/>
                  <a:t>Yield</a:t>
                </a:r>
                <a:r>
                  <a:rPr lang="en-US" dirty="0" smtClean="0"/>
                  <a:t> is extracted scaling as: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𝑆𝑐𝑎𝑙𝑒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𝐿𝑢𝑚𝑖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𝐺𝑒𝑛𝐸𝑣𝑒𝑛𝑡𝑠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 smtClean="0"/>
                  <a:t>With </a:t>
                </a:r>
                <a:r>
                  <a:rPr lang="en-US" dirty="0" err="1" smtClean="0"/>
                  <a:t>Lumi</a:t>
                </a:r>
                <a:r>
                  <a:rPr lang="en-US" dirty="0" smtClean="0"/>
                  <a:t> = 35.9 fb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10" y="4105469"/>
                <a:ext cx="2948786" cy="1822678"/>
              </a:xfrm>
              <a:prstGeom prst="rect">
                <a:avLst/>
              </a:prstGeom>
              <a:blipFill>
                <a:blip r:embed="rId5"/>
                <a:stretch>
                  <a:fillRect l="-1653" t="-1672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57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Yields for Combinations of </a:t>
            </a:r>
            <a:r>
              <a:rPr lang="en-US" sz="3600" dirty="0" err="1" smtClean="0"/>
              <a:t>mva</a:t>
            </a:r>
            <a:r>
              <a:rPr lang="en-US" sz="3600" dirty="0" smtClean="0"/>
              <a:t> and b tagging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26461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" y="1126461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4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Yields for Combinations of </a:t>
            </a:r>
            <a:r>
              <a:rPr lang="en-US" sz="3600" dirty="0" err="1" smtClean="0"/>
              <a:t>mva</a:t>
            </a:r>
            <a:r>
              <a:rPr lang="en-US" sz="3600" dirty="0" smtClean="0"/>
              <a:t> and b tagging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" y="112929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129295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6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4210" y="302849"/>
            <a:ext cx="10515600" cy="3384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Yields for Combinations of </a:t>
            </a:r>
            <a:r>
              <a:rPr lang="en-US" sz="3600" dirty="0" err="1" smtClean="0"/>
              <a:t>mva</a:t>
            </a:r>
            <a:r>
              <a:rPr lang="en-US" sz="3600" dirty="0" smtClean="0"/>
              <a:t> and b tagging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85" y="1241263"/>
            <a:ext cx="5987415" cy="382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241263"/>
            <a:ext cx="5987415" cy="38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2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8426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Efficiencies vs </a:t>
            </a:r>
            <a:r>
              <a:rPr lang="en-US" dirty="0" err="1" smtClean="0"/>
              <a:t>mTTbarParton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Signal over Background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Mtt</a:t>
            </a:r>
            <a:r>
              <a:rPr lang="en-US" dirty="0" smtClean="0"/>
              <a:t> samples over </a:t>
            </a:r>
            <a:r>
              <a:rPr lang="en-US" dirty="0" err="1" smtClean="0"/>
              <a:t>Bkg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Nominal sample over </a:t>
            </a:r>
            <a:r>
              <a:rPr lang="en-US" dirty="0" err="1" smtClean="0"/>
              <a:t>Bkg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Yields for all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 Signal over </a:t>
            </a:r>
            <a:r>
              <a:rPr lang="en-US" dirty="0" err="1" smtClean="0"/>
              <a:t>Bkg</a:t>
            </a:r>
            <a:r>
              <a:rPr lang="en-US" dirty="0" smtClean="0"/>
              <a:t> are vs </a:t>
            </a:r>
            <a:r>
              <a:rPr lang="en-US" dirty="0" err="1" smtClean="0"/>
              <a:t>mJJ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1. Both jets are top tagged and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2. 1 Jet top and b tagged and other jet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3. 1 Jet top and b tagged and other jet b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4. Both jets are top tagged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5. Both jets are b tagged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6480" y="2082156"/>
            <a:ext cx="50939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Cuts</a:t>
            </a:r>
            <a:r>
              <a:rPr lang="en-GB" sz="1400" dirty="0" smtClean="0"/>
              <a:t>: 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:</a:t>
            </a:r>
            <a:endParaRPr lang="en-GB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nJets</a:t>
            </a:r>
            <a:r>
              <a:rPr lang="en-GB" sz="1400" dirty="0" smtClean="0"/>
              <a:t> &gt; 1,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|</a:t>
            </a:r>
            <a:r>
              <a:rPr lang="en-GB" sz="1400" dirty="0" err="1" smtClean="0"/>
              <a:t>jetEta</a:t>
            </a:r>
            <a:r>
              <a:rPr lang="en-GB" sz="1400" dirty="0" smtClean="0"/>
              <a:t>| &lt; 2.4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jetPt</a:t>
            </a:r>
            <a:r>
              <a:rPr lang="en-GB" sz="1400" dirty="0" smtClean="0"/>
              <a:t> &gt; 400 GeV (both jets)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120 GeV &lt; </a:t>
            </a:r>
            <a:r>
              <a:rPr lang="en-GB" sz="1400" dirty="0" err="1" smtClean="0"/>
              <a:t>jetMassSoftDrop</a:t>
            </a:r>
            <a:r>
              <a:rPr lang="en-GB" sz="1400" dirty="0" smtClean="0"/>
              <a:t> &lt; 220 GeV (both jets)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Parton:</a:t>
            </a:r>
            <a:r>
              <a:rPr lang="en-GB" sz="1400" dirty="0" smtClean="0"/>
              <a:t> 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|</a:t>
            </a:r>
            <a:r>
              <a:rPr lang="en-GB" sz="1400" dirty="0" err="1" smtClean="0"/>
              <a:t>etaParton</a:t>
            </a:r>
            <a:r>
              <a:rPr lang="en-GB" sz="1400" dirty="0" smtClean="0"/>
              <a:t>| </a:t>
            </a:r>
            <a:r>
              <a:rPr lang="en-GB" sz="1400" dirty="0"/>
              <a:t>&lt; 2.4 (</a:t>
            </a:r>
            <a:r>
              <a:rPr lang="en-GB" sz="1400" dirty="0" smtClean="0"/>
              <a:t>both </a:t>
            </a:r>
            <a:r>
              <a:rPr lang="en-GB" sz="1400" dirty="0" err="1" smtClean="0"/>
              <a:t>partons</a:t>
            </a:r>
            <a:r>
              <a:rPr lang="en-GB" sz="1400" dirty="0" smtClean="0"/>
              <a:t>)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ptTopParton</a:t>
            </a:r>
            <a:r>
              <a:rPr lang="en-GB" sz="1400" dirty="0" smtClean="0"/>
              <a:t> </a:t>
            </a:r>
            <a:r>
              <a:rPr lang="en-GB" sz="1400" dirty="0"/>
              <a:t>&gt; 400 </a:t>
            </a:r>
            <a:r>
              <a:rPr lang="en-GB" sz="1400" dirty="0" smtClean="0"/>
              <a:t>GeV (both </a:t>
            </a:r>
            <a:r>
              <a:rPr lang="en-GB" sz="1400" dirty="0" err="1" smtClean="0"/>
              <a:t>partons</a:t>
            </a:r>
            <a:r>
              <a:rPr lang="en-GB" sz="1400" dirty="0" smtClean="0"/>
              <a:t>)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mTTbarParton</a:t>
            </a:r>
            <a:r>
              <a:rPr lang="en-GB" sz="1400" dirty="0" smtClean="0"/>
              <a:t> </a:t>
            </a:r>
            <a:r>
              <a:rPr lang="en-GB" sz="1400" dirty="0"/>
              <a:t>&gt; 1000 </a:t>
            </a:r>
            <a:r>
              <a:rPr lang="en-GB" sz="1400" dirty="0" smtClean="0"/>
              <a:t>				</a:t>
            </a:r>
          </a:p>
          <a:p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Efficiency vs </a:t>
            </a:r>
            <a:r>
              <a:rPr lang="en-US" sz="3600" dirty="0" err="1" smtClean="0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96" y="1678964"/>
            <a:ext cx="5987415" cy="382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1" y="1678964"/>
            <a:ext cx="5987415" cy="38204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48" y="1489285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0623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44"/>
            <a:ext cx="5987415" cy="382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15" y="1563343"/>
            <a:ext cx="5987415" cy="38204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2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</a:t>
            </a:r>
            <a:r>
              <a:rPr lang="en-GB" dirty="0"/>
              <a:t>0.6 </a:t>
            </a:r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88" y="156334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4" y="1563344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4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0.7 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02" y="1563344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" y="1563344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Efficiency vs </a:t>
            </a:r>
            <a:r>
              <a:rPr lang="en-US" sz="3600" dirty="0" err="1"/>
              <a:t>mTTbarParton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0.8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Medium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98" y="1745115"/>
            <a:ext cx="5987415" cy="3820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" y="1745115"/>
            <a:ext cx="5987415" cy="3820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8/5/2019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9"/>
            <a:ext cx="10515600" cy="33842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-99422" y="768906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584450" y="148893"/>
            <a:ext cx="3530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</a:t>
            </a:r>
            <a:r>
              <a:rPr lang="en-GB" b="1" dirty="0" smtClean="0"/>
              <a:t>tagger cut </a:t>
            </a:r>
            <a:r>
              <a:rPr lang="en-GB" dirty="0" smtClean="0"/>
              <a:t>: 0.6</a:t>
            </a:r>
            <a:endParaRPr lang="en-GB" dirty="0"/>
          </a:p>
          <a:p>
            <a:r>
              <a:rPr lang="en-GB" b="1" dirty="0"/>
              <a:t>B-tagging</a:t>
            </a:r>
            <a:r>
              <a:rPr lang="en-GB" dirty="0"/>
              <a:t>: </a:t>
            </a:r>
            <a:r>
              <a:rPr lang="en-GB" dirty="0" smtClean="0"/>
              <a:t>Loose </a:t>
            </a:r>
            <a:r>
              <a:rPr lang="en-GB" dirty="0"/>
              <a:t>working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5420" y="795291"/>
            <a:ext cx="640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/>
              <a:t>Mtt</a:t>
            </a:r>
            <a:r>
              <a:rPr lang="en-GB" sz="1400" dirty="0" smtClean="0"/>
              <a:t> Samples</a:t>
            </a:r>
            <a:endParaRPr lang="en-GB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85" y="1726454"/>
            <a:ext cx="5987415" cy="38204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078"/>
            <a:ext cx="5987415" cy="38204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74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364</TotalTime>
  <Words>638</Words>
  <Application>Microsoft Office PowerPoint</Application>
  <PresentationFormat>Widescreen</PresentationFormat>
  <Paragraphs>154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Retrospect</vt:lpstr>
      <vt:lpstr>Top Discriminator  Efficiencies and Signal Over Bkg for several selection Categories  NTUA</vt:lpstr>
      <vt:lpstr>Overview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Efficiency vs mTTbarParton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Signal over Bkg for mJJ (reco)</vt:lpstr>
      <vt:lpstr>Yields for Combinations of mva and b tagging</vt:lpstr>
      <vt:lpstr>Yields for Combinations of mva and b tagging</vt:lpstr>
      <vt:lpstr>Yields for Combinations of mva and b tagging</vt:lpstr>
      <vt:lpstr>Yields for Combinations of mva and b tagging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441</cp:revision>
  <dcterms:created xsi:type="dcterms:W3CDTF">2019-02-07T21:49:08Z</dcterms:created>
  <dcterms:modified xsi:type="dcterms:W3CDTF">2019-05-07T13:54:11Z</dcterms:modified>
</cp:coreProperties>
</file>