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21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Top Discriminator </a:t>
            </a:r>
            <a:br>
              <a:rPr lang="en-US" sz="4200" dirty="0" smtClean="0"/>
            </a:br>
            <a:r>
              <a:rPr lang="en-US" sz="4200" dirty="0" smtClean="0"/>
              <a:t>Efficiencies and Signal Over </a:t>
            </a:r>
            <a:r>
              <a:rPr lang="en-US" sz="4200" dirty="0" err="1" smtClean="0"/>
              <a:t>Bkg</a:t>
            </a:r>
            <a:r>
              <a:rPr lang="en-US" sz="4200" dirty="0" smtClean="0"/>
              <a:t> for several selection Categories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210296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2285230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2285230"/>
            <a:ext cx="5987415" cy="3820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59916" y="821982"/>
                <a:ext cx="3075341" cy="1438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smtClean="0"/>
                  <a:t>Yield</a:t>
                </a:r>
                <a:r>
                  <a:rPr lang="en-US" sz="1400" dirty="0" smtClean="0"/>
                  <a:t> is extracted scaling as: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𝐻𝑖𝑠𝑡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𝐿𝑢𝑚𝑖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𝐺𝑒𝑛𝐸𝑣𝑒𝑛𝑡𝑠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dirty="0" smtClean="0"/>
              </a:p>
              <a:p>
                <a:endParaRPr lang="en-US" sz="1400" b="0" dirty="0" smtClean="0"/>
              </a:p>
              <a:p>
                <a:r>
                  <a:rPr lang="en-US" sz="1400" dirty="0" smtClean="0"/>
                  <a:t>With </a:t>
                </a:r>
                <a:r>
                  <a:rPr lang="en-US" sz="1400" dirty="0" err="1" smtClean="0"/>
                  <a:t>Lumi</a:t>
                </a:r>
                <a:r>
                  <a:rPr lang="en-US" sz="1400" dirty="0" smtClean="0"/>
                  <a:t> = 35.9 fb</a:t>
                </a:r>
                <a:r>
                  <a:rPr lang="en-US" sz="1400" baseline="30000" dirty="0" smtClean="0"/>
                  <a:t>-1</a:t>
                </a:r>
                <a:r>
                  <a:rPr lang="en-US" sz="1400" dirty="0" smtClean="0"/>
                  <a:t> </a:t>
                </a:r>
                <a:endParaRPr lang="en-GB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16" y="821982"/>
                <a:ext cx="3075341" cy="1438151"/>
              </a:xfrm>
              <a:prstGeom prst="rect">
                <a:avLst/>
              </a:prstGeom>
              <a:blipFill>
                <a:blip r:embed="rId4"/>
                <a:stretch>
                  <a:fillRect l="-594" t="-847" b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4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12929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29295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241263"/>
            <a:ext cx="5987415" cy="382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24126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Efficiencies vs </a:t>
            </a:r>
            <a:r>
              <a:rPr lang="en-US" dirty="0" err="1" smtClean="0"/>
              <a:t>mTTbarParton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Mtt</a:t>
            </a:r>
            <a:r>
              <a:rPr lang="en-US" dirty="0" smtClean="0"/>
              <a:t> samples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Nominal sample over </a:t>
            </a:r>
            <a:r>
              <a:rPr lang="en-US" dirty="0" err="1" smtClean="0"/>
              <a:t>Bkg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Signal over </a:t>
            </a:r>
            <a:r>
              <a:rPr lang="en-US" dirty="0" err="1" smtClean="0"/>
              <a:t>Bkg</a:t>
            </a:r>
            <a:r>
              <a:rPr lang="en-US" dirty="0" smtClean="0"/>
              <a:t> are vs </a:t>
            </a:r>
            <a:r>
              <a:rPr lang="en-US" dirty="0" err="1" smtClean="0"/>
              <a:t>mJJ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:</a:t>
            </a:r>
            <a:endParaRPr lang="en-GB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nJets</a:t>
            </a:r>
            <a:r>
              <a:rPr lang="en-GB" sz="1400" dirty="0" smtClean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220 GeV (both jets)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Parton:</a:t>
            </a:r>
            <a:r>
              <a:rPr lang="en-GB" sz="1400" dirty="0" smtClean="0"/>
              <a:t>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etaParton</a:t>
            </a:r>
            <a:r>
              <a:rPr lang="en-GB" sz="1400" dirty="0" smtClean="0"/>
              <a:t>| </a:t>
            </a:r>
            <a:r>
              <a:rPr lang="en-GB" sz="1400" dirty="0"/>
              <a:t>&lt; 2.4 (</a:t>
            </a:r>
            <a:r>
              <a:rPr lang="en-GB" sz="1400" dirty="0" smtClean="0"/>
              <a:t>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ptTopParton</a:t>
            </a:r>
            <a:r>
              <a:rPr lang="en-GB" sz="1400" dirty="0" smtClean="0"/>
              <a:t> </a:t>
            </a:r>
            <a:r>
              <a:rPr lang="en-GB" sz="1400" dirty="0"/>
              <a:t>&gt; 400 </a:t>
            </a:r>
            <a:r>
              <a:rPr lang="en-GB" sz="1400" dirty="0" smtClean="0"/>
              <a:t>GeV (both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mTTbarParton</a:t>
            </a:r>
            <a:r>
              <a:rPr lang="en-GB" sz="1400" dirty="0" smtClean="0"/>
              <a:t> </a:t>
            </a:r>
            <a:r>
              <a:rPr lang="en-GB" sz="1400" dirty="0"/>
              <a:t>&gt; 1000 </a:t>
            </a:r>
            <a:r>
              <a:rPr lang="en-GB" sz="1400" dirty="0" smtClean="0"/>
              <a:t>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" y="1257792"/>
            <a:ext cx="5853934" cy="420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57792"/>
            <a:ext cx="596987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</TotalTime>
  <Words>649</Words>
  <Application>Microsoft Office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Yields for Combinations of mva and b tagging</vt:lpstr>
      <vt:lpstr>Yields for Combinations of mva and b tagging</vt:lpstr>
      <vt:lpstr>Yields for Combinations of mva and b tagging</vt:lpstr>
      <vt:lpstr>Yields for Combinations of mva and b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459</cp:revision>
  <dcterms:created xsi:type="dcterms:W3CDTF">2019-02-07T21:49:08Z</dcterms:created>
  <dcterms:modified xsi:type="dcterms:W3CDTF">2019-05-07T15:02:49Z</dcterms:modified>
</cp:coreProperties>
</file>