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9"/>
  </p:notesMasterIdLst>
  <p:handoutMasterIdLst>
    <p:handoutMasterId r:id="rId10"/>
  </p:handoutMasterIdLst>
  <p:sldIdLst>
    <p:sldId id="256" r:id="rId3"/>
    <p:sldId id="500" r:id="rId4"/>
    <p:sldId id="512" r:id="rId5"/>
    <p:sldId id="509" r:id="rId6"/>
    <p:sldId id="511" r:id="rId7"/>
    <p:sldId id="51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8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5EADE-870B-3C4D-92F6-FE927CFCE2A1}" type="datetime1">
              <a:rPr lang="en-US" smtClean="0"/>
              <a:t>1/9/20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A8317-869C-EC49-8CB2-3286EE886873}" type="datetime1">
              <a:rPr lang="en-US" smtClean="0"/>
              <a:t>1/9/20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49D5E6A-E658-F947-B519-3BD764463DDB}" type="datetime1">
              <a:rPr lang="en-US" smtClean="0"/>
              <a:t>1/9/20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B7D5-59BD-A94A-8259-AFB77C1C6F6C}" type="datetime1">
              <a:rPr lang="en-US" smtClean="0"/>
              <a:t>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7042-83B4-2D44-B16D-692521656AEA}" type="datetime1">
              <a:rPr lang="en-US" smtClean="0"/>
              <a:t>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174-D222-ED47-AF35-85B52783FDE1}" type="datetime1">
              <a:rPr lang="en-US" smtClean="0"/>
              <a:t>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3830-AA68-4343-953F-F849943EB849}" type="datetime1">
              <a:rPr lang="en-US" smtClean="0"/>
              <a:t>1/9/20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FE4D-A637-F644-BCB7-BB01E9473082}" type="datetime1">
              <a:rPr lang="en-US" smtClean="0"/>
              <a:t>1/9/20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914C-F633-3B4D-8E7C-AF9878FBCAB2}" type="datetime1">
              <a:rPr lang="en-US" smtClean="0"/>
              <a:t>1/9/20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493E-6ECC-2D49-AA37-47715FC69928}" type="datetime1">
              <a:rPr lang="en-US" smtClean="0"/>
              <a:t>1/9/20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375D-BCDA-CD42-A7D1-F6C0DA2CE615}" type="datetime1">
              <a:rPr lang="en-US" smtClean="0"/>
              <a:t>1/9/20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6FF0-E883-3242-B340-EF59CDD02701}" type="datetime1">
              <a:rPr lang="en-US" smtClean="0"/>
              <a:t>1/9/20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1547-4678-7444-8B0B-D61236993AA6}" type="datetime1">
              <a:rPr lang="en-US" smtClean="0"/>
              <a:t>1/9/20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FF04-D16D-9545-B9FE-2A2509161914}" type="datetime1">
              <a:rPr lang="en-US" smtClean="0"/>
              <a:t>1/9/20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CA09-01A4-7D40-97AF-A677405590ED}" type="datetime1">
              <a:rPr lang="en-US" smtClean="0"/>
              <a:t>1/9/20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0EDC-66BF-5B4F-9F6B-EF430B2635C2}" type="datetime1">
              <a:rPr lang="en-US" smtClean="0"/>
              <a:t>1/9/20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6D0C-61E5-A14E-AA64-932059ABBCA0}" type="datetime1">
              <a:rPr lang="en-US" smtClean="0"/>
              <a:t>1/9/20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3B2-94FA-8143-ACBD-1339E5A7C63D}" type="datetime1">
              <a:rPr lang="en-US" smtClean="0"/>
              <a:t>1/9/20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3A82-5004-DE46-9B8F-C8D1AE47BCDD}" type="datetime1">
              <a:rPr lang="en-US" smtClean="0"/>
              <a:t>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16B-101F-E649-A6DB-1B34F62305FD}" type="datetime1">
              <a:rPr lang="en-US" smtClean="0"/>
              <a:t>1/9/20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9C3-E10A-4046-99D1-D14A01669CB5}" type="datetime1">
              <a:rPr lang="en-US" smtClean="0"/>
              <a:t>1/9/20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F165-EA06-4348-9825-CC0EB7B994A5}" type="datetime1">
              <a:rPr lang="en-US" smtClean="0"/>
              <a:t>1/9/20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9BB5-C2A2-354E-94F1-11C8ABC84871}" type="datetime1">
              <a:rPr lang="en-US" smtClean="0"/>
              <a:t>1/9/20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C13A68-213D-F04B-9D09-F80EB8CDDAAA}" type="datetime1">
              <a:rPr lang="en-US" smtClean="0"/>
              <a:t>1/9/20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665-2448-6244-98A5-6DB781AF1920}" type="datetime1">
              <a:rPr lang="en-US" smtClean="0"/>
              <a:t>1/9/20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75E229-76FC-AB46-B5B7-99D6369AD45B}" type="datetime1">
              <a:rPr lang="en-US" smtClean="0"/>
              <a:t>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84D11-6659-6A4A-919D-F211F249C3CD}" type="datetime1">
              <a:rPr lang="en-US" smtClean="0"/>
              <a:t>1/9/20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409496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Weekly Report</a:t>
            </a:r>
            <a:br>
              <a:rPr lang="en-US" sz="4400" dirty="0"/>
            </a:br>
            <a:r>
              <a:rPr lang="en-US" sz="4400" dirty="0"/>
              <a:t>NTUA</a:t>
            </a:r>
            <a:br>
              <a:rPr lang="en-US" sz="4400" dirty="0"/>
            </a:br>
            <a:r>
              <a:rPr lang="en-US" sz="4400" dirty="0"/>
              <a:t>13/12/2019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3287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Status Report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DE6F7F-FC19-F840-A70E-C84BA99E0247}"/>
                  </a:ext>
                </a:extLst>
              </p:cNvPr>
              <p:cNvSpPr txBox="1"/>
              <p:nvPr/>
            </p:nvSpPr>
            <p:spPr>
              <a:xfrm>
                <a:off x="111965" y="717334"/>
                <a:ext cx="11783048" cy="5918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Analysis: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Method we are using is not </a:t>
                </a:r>
                <a:r>
                  <a:rPr lang="en-US" dirty="0" err="1"/>
                  <a:t>efficienct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Looser b-tag WP</a:t>
                </a:r>
                <a:r>
                  <a:rPr lang="en-US" dirty="0">
                    <a:sym typeface="Wingdings" pitchFamily="2" charset="2"/>
                  </a:rPr>
                  <a:t> Less ttbar contamination in CR (?)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ym typeface="Wingdings" pitchFamily="2" charset="2"/>
                  </a:rPr>
                  <a:t>We need to re-do preparation to check how the looser b-tag WP responds to out analysis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ym typeface="Wingdings" pitchFamily="2" charset="2"/>
                  </a:rPr>
                  <a:t>Efficiency/Acceptance ✓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ym typeface="Wingdings" pitchFamily="2" charset="2"/>
                  </a:rPr>
                  <a:t>QCD Closure tests and ttbar Contamination ✓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ym typeface="Wingdings" pitchFamily="2" charset="2"/>
                  </a:rPr>
                  <a:t>Response matrices ✓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ym typeface="Wingdings" pitchFamily="2" charset="2"/>
                  </a:rPr>
                  <a:t>Mass Fit results 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𝙭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Simultaneous fit is not performing well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ym typeface="Wingdings" pitchFamily="2" charset="2"/>
                  </a:rPr>
                  <a:t>Signal and </a:t>
                </a:r>
                <a:r>
                  <a:rPr lang="en-US" dirty="0" err="1">
                    <a:sym typeface="Wingdings" pitchFamily="2" charset="2"/>
                  </a:rPr>
                  <a:t>bkg</a:t>
                </a:r>
                <a:r>
                  <a:rPr lang="en-US" dirty="0">
                    <a:sym typeface="Wingdings" pitchFamily="2" charset="2"/>
                  </a:rPr>
                  <a:t> templates are </a:t>
                </a:r>
                <a:r>
                  <a:rPr lang="en-US">
                    <a:sym typeface="Wingdings" pitchFamily="2" charset="2"/>
                  </a:rPr>
                  <a:t>ok 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Unfolding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Response Matrices where </a:t>
                </a:r>
                <a:r>
                  <a:rPr lang="en-US" dirty="0" err="1"/>
                  <a:t>Nbins</a:t>
                </a:r>
                <a:r>
                  <a:rPr lang="en-US" dirty="0"/>
                  <a:t> </a:t>
                </a:r>
                <a:r>
                  <a:rPr lang="en-US" dirty="0" err="1"/>
                  <a:t>Reco</a:t>
                </a:r>
                <a:r>
                  <a:rPr lang="en-US" dirty="0"/>
                  <a:t> ~ 2Nbins Parton/Particle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ym typeface="Wingdings" pitchFamily="2" charset="2"/>
                  </a:rPr>
                  <a:t>Unfolding to </a:t>
                </a:r>
                <a:r>
                  <a:rPr lang="en-US" dirty="0" err="1">
                    <a:sym typeface="Wingdings" pitchFamily="2" charset="2"/>
                  </a:rPr>
                  <a:t>parton</a:t>
                </a:r>
                <a:r>
                  <a:rPr lang="en-US" dirty="0">
                    <a:sym typeface="Wingdings" pitchFamily="2" charset="2"/>
                  </a:rPr>
                  <a:t> and particle level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a number of regularization parameters tau do the unfolding and find the average global correlation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𝑐𝑜𝑣𝑎𝑟𝑖𝑎𝑛𝑐𝑒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select the </a:t>
                </a:r>
                <a:r>
                  <a:rPr lang="en-US" dirty="0">
                    <a:solidFill>
                      <a:srgbClr val="FF0000"/>
                    </a:solidFill>
                  </a:rPr>
                  <a:t>tau that minimizes </a:t>
                </a:r>
                <a:r>
                  <a:rPr lang="el-GR" dirty="0">
                    <a:solidFill>
                      <a:srgbClr val="FF0000"/>
                    </a:solidFill>
                  </a:rPr>
                  <a:t>ρ 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tau spectrum is ~[10E-10, 10]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DE6F7F-FC19-F840-A70E-C84BA99E0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5" y="717334"/>
                <a:ext cx="11783048" cy="5918993"/>
              </a:xfrm>
              <a:prstGeom prst="rect">
                <a:avLst/>
              </a:prstGeom>
              <a:blipFill>
                <a:blip r:embed="rId2"/>
                <a:stretch>
                  <a:fillRect l="-323" t="-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1/9/20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0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Signal Extraction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9133" y="1597031"/>
                <a:ext cx="11533733" cy="855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000" b="0" i="1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𝑆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𝐷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−</m:t>
                      </m:r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𝑄𝐶𝐷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𝑟𝑒𝑑𝑢𝑐𝑒𝑑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(2)</m:t>
                          </m:r>
                        </m:sup>
                      </m:sSubSup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𝑄𝐶𝐷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𝑠h𝑎𝑝𝑒</m:t>
                          </m:r>
                        </m:sup>
                      </m:sSubSup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𝑄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𝐵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𝑟𝑒𝑐𝑜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) </m:t>
                      </m:r>
                    </m:oMath>
                  </m:oMathPara>
                </a14:m>
                <a:endParaRPr lang="en-GB" sz="22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33" y="1597031"/>
                <a:ext cx="11533733" cy="855875"/>
              </a:xfrm>
              <a:prstGeom prst="rect">
                <a:avLst/>
              </a:prstGeom>
              <a:blipFill>
                <a:blip r:embed="rId2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55A20EE4-7FE0-0F4C-88A5-4E77E6EE68F5}"/>
              </a:ext>
            </a:extLst>
          </p:cNvPr>
          <p:cNvSpPr/>
          <p:nvPr/>
        </p:nvSpPr>
        <p:spPr>
          <a:xfrm>
            <a:off x="1051994" y="2716653"/>
            <a:ext cx="1604306" cy="422545"/>
          </a:xfrm>
          <a:prstGeom prst="wedgeRoundRectCallout">
            <a:avLst>
              <a:gd name="adj1" fmla="val 19795"/>
              <a:gd name="adj2" fmla="val -100119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E4F269-8625-C54B-B322-11C7524BD793}"/>
              </a:ext>
            </a:extLst>
          </p:cNvPr>
          <p:cNvSpPr txBox="1"/>
          <p:nvPr/>
        </p:nvSpPr>
        <p:spPr>
          <a:xfrm>
            <a:off x="1154060" y="2743260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Fiducial Yield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99F790F8-6164-0F46-809E-FFD3DB32B56B}"/>
              </a:ext>
            </a:extLst>
          </p:cNvPr>
          <p:cNvSpPr/>
          <p:nvPr/>
        </p:nvSpPr>
        <p:spPr>
          <a:xfrm>
            <a:off x="3686185" y="789879"/>
            <a:ext cx="1604306" cy="800662"/>
          </a:xfrm>
          <a:prstGeom prst="wedgeRoundRectCallout">
            <a:avLst>
              <a:gd name="adj1" fmla="val -46107"/>
              <a:gd name="adj2" fmla="val 96467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6AAC34-0BB2-4545-B933-DF6D127C0485}"/>
              </a:ext>
            </a:extLst>
          </p:cNvPr>
          <p:cNvSpPr txBox="1"/>
          <p:nvPr/>
        </p:nvSpPr>
        <p:spPr>
          <a:xfrm>
            <a:off x="3731101" y="877036"/>
            <a:ext cx="160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Measured </a:t>
            </a:r>
            <a:r>
              <a:rPr lang="en-US" dirty="0" err="1"/>
              <a:t>dist</a:t>
            </a:r>
            <a:r>
              <a:rPr lang="en-US" dirty="0"/>
              <a:t> from data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285E285B-47A2-024A-AEE9-FBC0B77E4D0D}"/>
              </a:ext>
            </a:extLst>
          </p:cNvPr>
          <p:cNvSpPr/>
          <p:nvPr/>
        </p:nvSpPr>
        <p:spPr>
          <a:xfrm>
            <a:off x="3731101" y="2586299"/>
            <a:ext cx="1543143" cy="552899"/>
          </a:xfrm>
          <a:prstGeom prst="wedgeRoundRectCallout">
            <a:avLst>
              <a:gd name="adj1" fmla="val 29591"/>
              <a:gd name="adj2" fmla="val -67703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AEFA3B-B670-E241-826F-6A38E5CD6100}"/>
              </a:ext>
            </a:extLst>
          </p:cNvPr>
          <p:cNvSpPr txBox="1"/>
          <p:nvPr/>
        </p:nvSpPr>
        <p:spPr>
          <a:xfrm>
            <a:off x="3731101" y="2702941"/>
            <a:ext cx="160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ABCD Method</a:t>
            </a: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7ABE8104-3C4B-3940-9E31-B3D7DDA750BB}"/>
              </a:ext>
            </a:extLst>
          </p:cNvPr>
          <p:cNvSpPr/>
          <p:nvPr/>
        </p:nvSpPr>
        <p:spPr>
          <a:xfrm>
            <a:off x="5918391" y="2648592"/>
            <a:ext cx="1697751" cy="734765"/>
          </a:xfrm>
          <a:prstGeom prst="wedgeRoundRectCallout">
            <a:avLst>
              <a:gd name="adj1" fmla="val -22953"/>
              <a:gd name="adj2" fmla="val -65919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AFE36C-6B5F-A14B-B5E7-EB084E1B6782}"/>
              </a:ext>
            </a:extLst>
          </p:cNvPr>
          <p:cNvSpPr txBox="1"/>
          <p:nvPr/>
        </p:nvSpPr>
        <p:spPr>
          <a:xfrm>
            <a:off x="5914787" y="2719069"/>
            <a:ext cx="1825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QCD shape correction factor 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F8954084-5444-044F-BC58-526A88E9F269}"/>
              </a:ext>
            </a:extLst>
          </p:cNvPr>
          <p:cNvSpPr/>
          <p:nvPr/>
        </p:nvSpPr>
        <p:spPr>
          <a:xfrm>
            <a:off x="7524778" y="858119"/>
            <a:ext cx="1844512" cy="756233"/>
          </a:xfrm>
          <a:prstGeom prst="wedgeRoundRectCallout">
            <a:avLst>
              <a:gd name="adj1" fmla="val -30926"/>
              <a:gd name="adj2" fmla="val 91324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EAEB2E-E3BA-1543-8175-87D28C53026B}"/>
              </a:ext>
            </a:extLst>
          </p:cNvPr>
          <p:cNvSpPr txBox="1"/>
          <p:nvPr/>
        </p:nvSpPr>
        <p:spPr>
          <a:xfrm>
            <a:off x="7522698" y="892378"/>
            <a:ext cx="1799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QCD shape taken from Data (CR)</a:t>
            </a: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7A3C28E5-6EAE-4740-A989-3C8E340FC0AB}"/>
              </a:ext>
            </a:extLst>
          </p:cNvPr>
          <p:cNvSpPr/>
          <p:nvPr/>
        </p:nvSpPr>
        <p:spPr>
          <a:xfrm>
            <a:off x="8380400" y="2518967"/>
            <a:ext cx="2462009" cy="846433"/>
          </a:xfrm>
          <a:prstGeom prst="wedgeRoundRectCallout">
            <a:avLst>
              <a:gd name="adj1" fmla="val -21172"/>
              <a:gd name="adj2" fmla="val -73056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210C70-8588-A249-A6BD-AA008E664C41}"/>
              </a:ext>
            </a:extLst>
          </p:cNvPr>
          <p:cNvSpPr txBox="1"/>
          <p:nvPr/>
        </p:nvSpPr>
        <p:spPr>
          <a:xfrm>
            <a:off x="8447034" y="2648592"/>
            <a:ext cx="2462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Subdominant </a:t>
            </a:r>
            <a:r>
              <a:rPr lang="en-US" dirty="0" err="1"/>
              <a:t>bkg</a:t>
            </a:r>
            <a:r>
              <a:rPr lang="en-US" dirty="0"/>
              <a:t> shape and contribution (MC)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111965" y="3815432"/>
            <a:ext cx="1178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</a:t>
            </a:r>
            <a:r>
              <a:rPr lang="en-US" dirty="0" err="1"/>
              <a:t>x</a:t>
            </a:r>
            <a:r>
              <a:rPr lang="en-US" baseline="-25000" dirty="0" err="1"/>
              <a:t>reco</a:t>
            </a:r>
            <a:r>
              <a:rPr lang="en-US" dirty="0"/>
              <a:t> is the respected variable of interest (ttbar </a:t>
            </a:r>
            <a:r>
              <a:rPr lang="en-US" dirty="0" err="1"/>
              <a:t>mass,pt</a:t>
            </a:r>
            <a:r>
              <a:rPr lang="en-US" dirty="0"/>
              <a:t>, rapidity, leading and </a:t>
            </a:r>
            <a:r>
              <a:rPr lang="en-US" dirty="0" err="1"/>
              <a:t>subleading</a:t>
            </a:r>
            <a:r>
              <a:rPr lang="en-US" dirty="0"/>
              <a:t> </a:t>
            </a:r>
            <a:r>
              <a:rPr lang="en-US" dirty="0" err="1"/>
              <a:t>jetPt</a:t>
            </a:r>
            <a:r>
              <a:rPr lang="en-US" dirty="0"/>
              <a:t> and |</a:t>
            </a:r>
            <a:r>
              <a:rPr lang="en-US" dirty="0" err="1"/>
              <a:t>jetY</a:t>
            </a:r>
            <a:r>
              <a:rPr lang="en-US" dirty="0"/>
              <a:t>|)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8C5BE2-2FE8-0740-8551-FE2BC1E51FA1}"/>
              </a:ext>
            </a:extLst>
          </p:cNvPr>
          <p:cNvSpPr txBox="1"/>
          <p:nvPr/>
        </p:nvSpPr>
        <p:spPr>
          <a:xfrm>
            <a:off x="111965" y="4401756"/>
            <a:ext cx="11651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We deploy a simultaneous fit in 3 regions (0,1,2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btag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because we do not have a pure Control Region.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Our data CR is ttbar contaminated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451C2D0-1C2C-9E46-8463-EC46B36BBDD3}"/>
                  </a:ext>
                </a:extLst>
              </p:cNvPr>
              <p:cNvSpPr/>
              <p:nvPr/>
            </p:nvSpPr>
            <p:spPr>
              <a:xfrm>
                <a:off x="111965" y="5082218"/>
                <a:ext cx="11651945" cy="4744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𝐷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𝑡𝑡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𝑀𝑎𝑠𝑠𝑆𝑐𝑎𝑙𝑒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𝑀𝑎𝑠𝑠𝑅𝑒𝑠𝑜𝑙𝑢𝑡𝑖𝑜𝑛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𝑏𝑘𝑔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 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𝑠𝑢𝑏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𝑂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</m:oMath>
                  </m:oMathPara>
                </a14:m>
                <a:endParaRPr lang="en-GB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451C2D0-1C2C-9E46-8463-EC46B36BBD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5" y="5082218"/>
                <a:ext cx="11651945" cy="474489"/>
              </a:xfrm>
              <a:prstGeom prst="rect">
                <a:avLst/>
              </a:prstGeom>
              <a:blipFill>
                <a:blip r:embed="rId3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03C8F49-F8D5-384F-BE40-C10B9E2FF0CE}"/>
                  </a:ext>
                </a:extLst>
              </p:cNvPr>
              <p:cNvSpPr/>
              <p:nvPr/>
            </p:nvSpPr>
            <p:spPr>
              <a:xfrm>
                <a:off x="111965" y="5591030"/>
                <a:ext cx="10730444" cy="6461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ym typeface="Wingdings" pitchFamily="2" charset="2"/>
                  </a:rPr>
                  <a:t>We assume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𝑡𝑡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(0)</m:t>
                        </m:r>
                      </m:sup>
                    </m:sSubSup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b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tt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tt</m:t>
                        </m:r>
                      </m:sub>
                      <m:sup>
                        <m: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(2)</m:t>
                        </m:r>
                      </m:sup>
                    </m:sSubSup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b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tt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and</m:t>
                    </m:r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tt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(1)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  <a:sym typeface="Wingdings" pitchFamily="2" charset="2"/>
                      </a:rPr>
                      <m:t>=2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1−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𝑏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𝑒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𝑡𝑡</m:t>
                        </m:r>
                      </m:sub>
                    </m:sSub>
                  </m:oMath>
                </a14:m>
                <a:r>
                  <a:rPr lang="en-GB" sz="1600" dirty="0">
                    <a:sym typeface="Wingdings" pitchFamily="2" charset="2"/>
                  </a:rPr>
                  <a:t> where e</a:t>
                </a:r>
                <a:r>
                  <a:rPr lang="en-GB" sz="1600" baseline="-25000" dirty="0">
                    <a:sym typeface="Wingdings" pitchFamily="2" charset="2"/>
                  </a:rPr>
                  <a:t>b</a:t>
                </a:r>
                <a:r>
                  <a:rPr lang="en-GB" sz="1600" dirty="0">
                    <a:sym typeface="Wingdings" pitchFamily="2" charset="2"/>
                  </a:rPr>
                  <a:t> is the b tagging efficiency and </a:t>
                </a:r>
                <a:r>
                  <a:rPr lang="en-GB" sz="1600" dirty="0" err="1">
                    <a:sym typeface="Wingdings" pitchFamily="2" charset="2"/>
                  </a:rPr>
                  <a:t>N</a:t>
                </a:r>
                <a:r>
                  <a:rPr lang="en-GB" sz="1600" baseline="-25000" dirty="0" err="1">
                    <a:sym typeface="Wingdings" pitchFamily="2" charset="2"/>
                  </a:rPr>
                  <a:t>tt</a:t>
                </a:r>
                <a:r>
                  <a:rPr lang="en-GB" sz="1600" dirty="0">
                    <a:sym typeface="Wingdings" pitchFamily="2" charset="2"/>
                  </a:rPr>
                  <a:t> is the total ttbar yield. 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03C8F49-F8D5-384F-BE40-C10B9E2FF0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5" y="5591030"/>
                <a:ext cx="10730444" cy="646139"/>
              </a:xfrm>
              <a:prstGeom prst="rect">
                <a:avLst/>
              </a:prstGeom>
              <a:blipFill>
                <a:blip r:embed="rId4"/>
                <a:stretch>
                  <a:fillRect l="-236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1/9/20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40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270168" y="482602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Fiducial Measurements (jetPt0) ABCD method and free eb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67259F-D55B-834E-9B9E-F410C9440440}"/>
              </a:ext>
            </a:extLst>
          </p:cNvPr>
          <p:cNvSpPr txBox="1"/>
          <p:nvPr/>
        </p:nvSpPr>
        <p:spPr>
          <a:xfrm>
            <a:off x="113157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28F087-3562-8B49-AF03-25095E9C5C74}"/>
              </a:ext>
            </a:extLst>
          </p:cNvPr>
          <p:cNvSpPr txBox="1"/>
          <p:nvPr/>
        </p:nvSpPr>
        <p:spPr>
          <a:xfrm>
            <a:off x="506730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1097FE-8411-3A41-813A-135B44833012}"/>
              </a:ext>
            </a:extLst>
          </p:cNvPr>
          <p:cNvSpPr txBox="1"/>
          <p:nvPr/>
        </p:nvSpPr>
        <p:spPr>
          <a:xfrm>
            <a:off x="8871758" y="113460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FD2651-9624-6645-A8FB-B6EDFBEACC24}"/>
              </a:ext>
            </a:extLst>
          </p:cNvPr>
          <p:cNvCxnSpPr>
            <a:cxnSpLocks/>
          </p:cNvCxnSpPr>
          <p:nvPr/>
        </p:nvCxnSpPr>
        <p:spPr>
          <a:xfrm>
            <a:off x="30480" y="72102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1/9/20</a:t>
            </a:fld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6E758F-A6A6-A949-AEA6-3614F17201C4}"/>
              </a:ext>
            </a:extLst>
          </p:cNvPr>
          <p:cNvCxnSpPr>
            <a:cxnSpLocks/>
          </p:cNvCxnSpPr>
          <p:nvPr/>
        </p:nvCxnSpPr>
        <p:spPr>
          <a:xfrm>
            <a:off x="4002403" y="0"/>
            <a:ext cx="0" cy="50490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F1060-8244-AA47-BC85-432273E489FD}"/>
              </a:ext>
            </a:extLst>
          </p:cNvPr>
          <p:cNvCxnSpPr>
            <a:cxnSpLocks/>
          </p:cNvCxnSpPr>
          <p:nvPr/>
        </p:nvCxnSpPr>
        <p:spPr>
          <a:xfrm flipH="1">
            <a:off x="7974333" y="0"/>
            <a:ext cx="1" cy="50490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569388-2E39-4547-A8E9-ED16C21F2D62}"/>
              </a:ext>
            </a:extLst>
          </p:cNvPr>
          <p:cNvCxnSpPr>
            <a:cxnSpLocks/>
          </p:cNvCxnSpPr>
          <p:nvPr/>
        </p:nvCxnSpPr>
        <p:spPr>
          <a:xfrm>
            <a:off x="8055292" y="0"/>
            <a:ext cx="0" cy="504907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7EBB5D-182A-9547-9463-4339A9CA0668}"/>
              </a:ext>
            </a:extLst>
          </p:cNvPr>
          <p:cNvCxnSpPr>
            <a:cxnSpLocks/>
          </p:cNvCxnSpPr>
          <p:nvPr/>
        </p:nvCxnSpPr>
        <p:spPr>
          <a:xfrm>
            <a:off x="12051035" y="14288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0B9E01-6EBC-A743-8BF6-5BD64D58800A}"/>
              </a:ext>
            </a:extLst>
          </p:cNvPr>
          <p:cNvCxnSpPr>
            <a:cxnSpLocks/>
          </p:cNvCxnSpPr>
          <p:nvPr/>
        </p:nvCxnSpPr>
        <p:spPr>
          <a:xfrm>
            <a:off x="3935730" y="0"/>
            <a:ext cx="0" cy="504907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4AAE8B1-BB6C-3F4A-AC09-A96BAFF40E7D}"/>
              </a:ext>
            </a:extLst>
          </p:cNvPr>
          <p:cNvSpPr txBox="1"/>
          <p:nvPr/>
        </p:nvSpPr>
        <p:spPr>
          <a:xfrm>
            <a:off x="62482" y="5118375"/>
            <a:ext cx="11783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is not consistent with what we expected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expect r </a:t>
            </a:r>
            <a:r>
              <a:rPr lang="en-US" dirty="0">
                <a:solidFill>
                  <a:srgbClr val="00B0F0"/>
                </a:solidFill>
              </a:rPr>
              <a:t>~ 0.85 for 2016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~0.65 for 2017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~0.75 for 2018 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After signal extraction 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~ 0.96 for 2016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~0.63 for 2017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~0.89 for 2018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Nqcd</a:t>
            </a:r>
            <a:r>
              <a:rPr lang="en-US" dirty="0"/>
              <a:t> in SR reduced probably the problem (not enough QCD extracted?)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8E5130-EEA3-7447-A480-FD565BB04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56294" y="1113270"/>
            <a:ext cx="2752979" cy="38164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BBBF3C-5EA5-3E47-A5A2-FAE65F530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57007" y="1113270"/>
            <a:ext cx="2752979" cy="38164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17E4E1-FD80-B74F-AA6F-74FAF2EE3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716262" y="1113270"/>
            <a:ext cx="2752979" cy="381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3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67259F-D55B-834E-9B9E-F410C9440440}"/>
              </a:ext>
            </a:extLst>
          </p:cNvPr>
          <p:cNvSpPr txBox="1"/>
          <p:nvPr/>
        </p:nvSpPr>
        <p:spPr>
          <a:xfrm>
            <a:off x="113157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28F087-3562-8B49-AF03-25095E9C5C74}"/>
              </a:ext>
            </a:extLst>
          </p:cNvPr>
          <p:cNvSpPr txBox="1"/>
          <p:nvPr/>
        </p:nvSpPr>
        <p:spPr>
          <a:xfrm>
            <a:off x="506730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1097FE-8411-3A41-813A-135B44833012}"/>
              </a:ext>
            </a:extLst>
          </p:cNvPr>
          <p:cNvSpPr txBox="1"/>
          <p:nvPr/>
        </p:nvSpPr>
        <p:spPr>
          <a:xfrm>
            <a:off x="8871758" y="113460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FD2651-9624-6645-A8FB-B6EDFBEACC24}"/>
              </a:ext>
            </a:extLst>
          </p:cNvPr>
          <p:cNvCxnSpPr>
            <a:cxnSpLocks/>
          </p:cNvCxnSpPr>
          <p:nvPr/>
        </p:nvCxnSpPr>
        <p:spPr>
          <a:xfrm>
            <a:off x="30480" y="72102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1/9/20</a:t>
            </a:fld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6E758F-A6A6-A949-AEA6-3614F17201C4}"/>
              </a:ext>
            </a:extLst>
          </p:cNvPr>
          <p:cNvCxnSpPr>
            <a:cxnSpLocks/>
          </p:cNvCxnSpPr>
          <p:nvPr/>
        </p:nvCxnSpPr>
        <p:spPr>
          <a:xfrm>
            <a:off x="4002403" y="0"/>
            <a:ext cx="0" cy="63007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F1060-8244-AA47-BC85-432273E489FD}"/>
              </a:ext>
            </a:extLst>
          </p:cNvPr>
          <p:cNvCxnSpPr>
            <a:cxnSpLocks/>
          </p:cNvCxnSpPr>
          <p:nvPr/>
        </p:nvCxnSpPr>
        <p:spPr>
          <a:xfrm>
            <a:off x="7974333" y="0"/>
            <a:ext cx="0" cy="63007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569388-2E39-4547-A8E9-ED16C21F2D62}"/>
              </a:ext>
            </a:extLst>
          </p:cNvPr>
          <p:cNvCxnSpPr>
            <a:cxnSpLocks/>
          </p:cNvCxnSpPr>
          <p:nvPr/>
        </p:nvCxnSpPr>
        <p:spPr>
          <a:xfrm>
            <a:off x="8055292" y="0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7EBB5D-182A-9547-9463-4339A9CA0668}"/>
              </a:ext>
            </a:extLst>
          </p:cNvPr>
          <p:cNvCxnSpPr>
            <a:cxnSpLocks/>
          </p:cNvCxnSpPr>
          <p:nvPr/>
        </p:nvCxnSpPr>
        <p:spPr>
          <a:xfrm>
            <a:off x="12036747" y="14288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0B9E01-6EBC-A743-8BF6-5BD64D58800A}"/>
              </a:ext>
            </a:extLst>
          </p:cNvPr>
          <p:cNvCxnSpPr>
            <a:cxnSpLocks/>
          </p:cNvCxnSpPr>
          <p:nvPr/>
        </p:nvCxnSpPr>
        <p:spPr>
          <a:xfrm>
            <a:off x="3935730" y="0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50B60F4-7173-DE49-A675-17F71823A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597711" y="1520760"/>
            <a:ext cx="2752979" cy="38164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ABDA66-C027-284D-A1F2-7269E72DF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734875" y="1520759"/>
            <a:ext cx="2752979" cy="3816477"/>
          </a:xfrm>
          <a:prstGeom prst="rect">
            <a:avLst/>
          </a:prstGeom>
        </p:spPr>
      </p:pic>
      <p:sp>
        <p:nvSpPr>
          <p:cNvPr id="32" name="Title 4">
            <a:extLst>
              <a:ext uri="{FF2B5EF4-FFF2-40B4-BE49-F238E27FC236}">
                <a16:creationId xmlns:a16="http://schemas.microsoft.com/office/drawing/2014/main" id="{F99A7C50-63DB-A04F-B28D-F01966DF13E9}"/>
              </a:ext>
            </a:extLst>
          </p:cNvPr>
          <p:cNvSpPr txBox="1">
            <a:spLocks/>
          </p:cNvSpPr>
          <p:nvPr/>
        </p:nvSpPr>
        <p:spPr>
          <a:xfrm>
            <a:off x="270168" y="482602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Fiducial Measurements (</a:t>
            </a:r>
            <a:r>
              <a:rPr lang="en-GB" sz="2800" u="sng" dirty="0" err="1"/>
              <a:t>mJJ</a:t>
            </a:r>
            <a:r>
              <a:rPr lang="en-GB" sz="2800" u="sng" dirty="0"/>
              <a:t>) ABCD method and free eb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5BE6B-FCC4-A845-B46F-55A32A95A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16257" y="1520758"/>
            <a:ext cx="2752979" cy="381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573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1/9/20</a:t>
            </a:fld>
            <a:endParaRPr lang="en-US" dirty="0"/>
          </a:p>
        </p:txBody>
      </p:sp>
      <p:sp>
        <p:nvSpPr>
          <p:cNvPr id="32" name="Title 4">
            <a:extLst>
              <a:ext uri="{FF2B5EF4-FFF2-40B4-BE49-F238E27FC236}">
                <a16:creationId xmlns:a16="http://schemas.microsoft.com/office/drawing/2014/main" id="{F99A7C50-63DB-A04F-B28D-F01966DF13E9}"/>
              </a:ext>
            </a:extLst>
          </p:cNvPr>
          <p:cNvSpPr txBox="1">
            <a:spLocks/>
          </p:cNvSpPr>
          <p:nvPr/>
        </p:nvSpPr>
        <p:spPr>
          <a:xfrm>
            <a:off x="270168" y="118951"/>
            <a:ext cx="6598766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Fiducial Measurements for all years combined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50D0CF-8DA2-8848-B20E-0659A2626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76947" y="368618"/>
            <a:ext cx="4166870" cy="61207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15DB52-DD74-594B-8CA6-971597AE9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64815" y="368617"/>
            <a:ext cx="4166870" cy="61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822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201</TotalTime>
  <Words>411</Words>
  <Application>Microsoft Macintosh PowerPoint</Application>
  <PresentationFormat>Widescreen</PresentationFormat>
  <Paragraphs>65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Retrospect</vt:lpstr>
      <vt:lpstr>Custom Design</vt:lpstr>
      <vt:lpstr> Weekly Report NTUA 13/12/2019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Microsoft Office User</cp:lastModifiedBy>
  <cp:revision>151</cp:revision>
  <dcterms:created xsi:type="dcterms:W3CDTF">2019-11-29T10:22:58Z</dcterms:created>
  <dcterms:modified xsi:type="dcterms:W3CDTF">2020-01-09T12:58:57Z</dcterms:modified>
</cp:coreProperties>
</file>