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449" r:id="rId4"/>
    <p:sldId id="438" r:id="rId5"/>
    <p:sldId id="414" r:id="rId6"/>
    <p:sldId id="445" r:id="rId7"/>
    <p:sldId id="446" r:id="rId8"/>
    <p:sldId id="450" r:id="rId9"/>
    <p:sldId id="453" r:id="rId10"/>
    <p:sldId id="45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A3570-B70D-4A9F-9B63-1659E97590CB}" type="datetime1">
              <a:rPr lang="en-GB" smtClean="0"/>
              <a:t>20/09/2019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1338F-B435-4DF6-9AE3-7F65274EBD0A}" type="datetime1">
              <a:rPr lang="en-GB" smtClean="0"/>
              <a:t>20/09/2019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7E851C-70F9-4D76-BF3E-4E54C77E096E}" type="datetime1">
              <a:rPr lang="en-GB" smtClean="0"/>
              <a:t>20/09/2019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CC3F-F4F0-46BB-A868-7CB1CC7F36E9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137-F447-45C5-ADDB-1DEE88B977EB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2AD9-823E-445A-8840-DE1BA1407B0F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335A-3586-434F-9D39-96B67E9D14E2}" type="datetime1">
              <a:rPr lang="en-US" smtClean="0"/>
              <a:t>9/20/19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CDD1-24B3-4A83-94EC-BCABDEEF598E}" type="datetime1">
              <a:rPr lang="en-US" smtClean="0"/>
              <a:t>9/20/19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D5C6-59D9-4809-8643-02288EDFD862}" type="datetime1">
              <a:rPr lang="en-US" smtClean="0"/>
              <a:t>9/20/19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333-08CE-4959-8B20-6FFDB2AD2CE3}" type="datetime1">
              <a:rPr lang="en-US" smtClean="0"/>
              <a:t>9/20/19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BB5-59A9-43D2-B40B-9C4DD1D9E810}" type="datetime1">
              <a:rPr lang="en-US" smtClean="0"/>
              <a:t>9/20/19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7BD1-B5E6-431A-949E-151D673733DD}" type="datetime1">
              <a:rPr lang="en-US" smtClean="0"/>
              <a:t>9/20/19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ACC-B893-415F-8470-0AF677E741A8}" type="datetime1">
              <a:rPr lang="en-US" smtClean="0"/>
              <a:t>9/20/19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EBAD-8585-4EAE-9D47-B8800D8018AA}" type="datetime1">
              <a:rPr lang="en-US" smtClean="0"/>
              <a:t>9/20/19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FAE3-A6AC-47F4-9F09-6BE9C0C0FB13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BFAD-599D-4F86-B35F-B5DD90EE8D1C}" type="datetime1">
              <a:rPr lang="en-US" smtClean="0"/>
              <a:t>9/20/19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C386-343A-4915-B90D-A61E2789050B}" type="datetime1">
              <a:rPr lang="en-US" smtClean="0"/>
              <a:t>9/20/19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3DEC-0070-4E4F-9FB5-5650E1E5BE04}" type="datetime1">
              <a:rPr lang="en-US" smtClean="0"/>
              <a:t>9/20/19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B96-F060-4BD0-A319-7DDBAD2330C7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976-2A06-42F2-83D5-727A07C4432D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9BAF-3515-4BA9-8721-0FD7C068E6CE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019-E4B6-436B-9882-A2B77EE70AF1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073-E7C2-4887-95DE-832592E46858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392B4E-FEAF-42BF-8CB0-15FC260E7913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CF8B-3E8E-431D-82BE-9E44782EED80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6859CF-2FA5-4ECD-B70A-458D3733E031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0037-87E8-4271-BAB8-7377F3CDBABC}" type="datetime1">
              <a:rPr lang="en-US" smtClean="0"/>
              <a:t>9/20/19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QCD Closure Tests</a:t>
            </a:r>
            <a:br>
              <a:rPr lang="en-US" sz="4400" dirty="0"/>
            </a:br>
            <a:r>
              <a:rPr lang="en-US" sz="4400" dirty="0"/>
              <a:t>2016, 2017, 2018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Bakas,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Papakrivopoulos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</a:t>
            </a:r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361281" y="779868"/>
            <a:ext cx="11533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identified a problem regarding the shape of the QCD closure in 2017 and 2018 using the working points that we decided to work with (2017: 0.0 and 2018:0.1)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these slides we show the different results using different WP’s in order to investigate whether the  shape is inconsistent due to </a:t>
            </a:r>
            <a:r>
              <a:rPr lang="en-US" dirty="0" err="1"/>
              <a:t>topTagger</a:t>
            </a:r>
            <a:r>
              <a:rPr lang="en-US" dirty="0"/>
              <a:t> working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Closure tests and </a:t>
            </a:r>
            <a:r>
              <a:rPr lang="en-US" dirty="0" err="1"/>
              <a:t>tt</a:t>
            </a:r>
            <a:r>
              <a:rPr lang="en-US" dirty="0"/>
              <a:t> contamination for </a:t>
            </a:r>
            <a:r>
              <a:rPr lang="en-US" dirty="0" err="1"/>
              <a:t>jetMassSoftDrop</a:t>
            </a:r>
            <a:r>
              <a:rPr lang="en-US" dirty="0"/>
              <a:t> (leading </a:t>
            </a:r>
            <a:r>
              <a:rPr lang="en-US" dirty="0" err="1"/>
              <a:t>jetPt</a:t>
            </a:r>
            <a:r>
              <a:rPr lang="en-US" dirty="0"/>
              <a:t>)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2017 Data production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Subdominant background production for mass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3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Efficiencies and Acceptance for </a:t>
            </a:r>
            <a:r>
              <a:rPr lang="en-GB" sz="1400" dirty="0" err="1"/>
              <a:t>mTT</a:t>
            </a:r>
            <a:r>
              <a:rPr lang="en-GB" sz="1400" dirty="0"/>
              <a:t> and </a:t>
            </a:r>
            <a:r>
              <a:rPr lang="en-GB" sz="1400" dirty="0" err="1"/>
              <a:t>jetPt</a:t>
            </a:r>
            <a:r>
              <a:rPr lang="en-GB" sz="1400" dirty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partonPt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partonEta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mTTbarParton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Overview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18826" y="1910554"/>
            <a:ext cx="783081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Reco</a:t>
            </a:r>
            <a:r>
              <a:rPr lang="en-US" sz="1400" dirty="0"/>
              <a:t>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cut (</a:t>
            </a:r>
            <a:r>
              <a:rPr lang="en-US" sz="1400" dirty="0" err="1"/>
              <a:t>mediugm</a:t>
            </a:r>
            <a:r>
              <a:rPr lang="en-US" sz="1400" dirty="0"/>
              <a:t> WP </a:t>
            </a:r>
            <a:r>
              <a:rPr lang="en-US" sz="1400" b="1" dirty="0" err="1">
                <a:solidFill>
                  <a:srgbClr val="FF0000"/>
                </a:solidFill>
              </a:rPr>
              <a:t>deepCSV</a:t>
            </a:r>
            <a:r>
              <a:rPr lang="en-US" sz="1400" dirty="0"/>
              <a:t>) (2016: 0.6321, 2017: 0.4941, 2018: 0.4184)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(</a:t>
            </a:r>
            <a:r>
              <a:rPr lang="en-US" sz="1400" b="1" dirty="0">
                <a:solidFill>
                  <a:srgbClr val="FF0000"/>
                </a:solidFill>
              </a:rPr>
              <a:t>top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Tagger</a:t>
            </a:r>
            <a:r>
              <a:rPr lang="en-US" sz="1400" dirty="0"/>
              <a:t>) (2016: 0.2, 2017:0.0, 2018: 0.1)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GeV and &lt; 220 GeV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TriggerBit</a:t>
            </a:r>
            <a:endParaRPr lang="en-US" sz="1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78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8179" y="1302107"/>
            <a:ext cx="106743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QCD closure tests show the shape comparison between 3 regions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Signal Region (SR): all cuts shown before + 2btagged jets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Control Region (CR): same cuts as SR but </a:t>
            </a:r>
            <a:r>
              <a:rPr lang="en-US" sz="1400" dirty="0" err="1"/>
              <a:t>btag</a:t>
            </a:r>
            <a:r>
              <a:rPr lang="en-US" sz="1400" dirty="0"/>
              <a:t> cut is reverted (0 </a:t>
            </a:r>
            <a:r>
              <a:rPr lang="en-US" sz="1400" dirty="0" err="1"/>
              <a:t>btag</a:t>
            </a:r>
            <a:r>
              <a:rPr lang="en-US" sz="1400" dirty="0"/>
              <a:t> jets)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1bTag region: same cuts as SR but only 1 jet needs to be </a:t>
            </a:r>
            <a:r>
              <a:rPr lang="en-US" sz="1400" dirty="0" err="1"/>
              <a:t>btagged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Control Region Contamination: Shows the percentage of the </a:t>
            </a:r>
            <a:r>
              <a:rPr lang="en-US" sz="1400" dirty="0" err="1"/>
              <a:t>ttbar</a:t>
            </a:r>
            <a:r>
              <a:rPr lang="en-US" sz="1400" dirty="0"/>
              <a:t> signal that passes the Control region cuts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For each year, different </a:t>
            </a:r>
            <a:r>
              <a:rPr lang="en-US" sz="1400" dirty="0" err="1"/>
              <a:t>topTagger</a:t>
            </a:r>
            <a:r>
              <a:rPr lang="en-US" sz="1400" dirty="0"/>
              <a:t> cut Working points + </a:t>
            </a:r>
            <a:r>
              <a:rPr lang="en-US" sz="1400" dirty="0" err="1"/>
              <a:t>btag</a:t>
            </a:r>
            <a:r>
              <a:rPr lang="en-US" sz="1400" dirty="0"/>
              <a:t> WP’s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QCD Closure Tests + </a:t>
            </a:r>
            <a:r>
              <a:rPr lang="en-US" sz="1400" dirty="0" err="1"/>
              <a:t>ttbar</a:t>
            </a:r>
            <a:r>
              <a:rPr lang="en-US" sz="1400" dirty="0"/>
              <a:t> CR contamination for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: [1000, 1200, 1400, 1600, 1800, 2000, 2400, 2800, 3200, 4000, 5000]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ptJJ</a:t>
            </a:r>
            <a:r>
              <a:rPr lang="en-US" sz="1400" dirty="0"/>
              <a:t>: [0,60,150,300,450,600,750,950,1100,1300]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yJJ</a:t>
            </a:r>
            <a:r>
              <a:rPr lang="en-US" sz="1400" dirty="0"/>
              <a:t>: [-2.4,-1.5,-1.0,-0.5,0.0,0.5,1.0,1.5,2.4]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Leading and </a:t>
            </a:r>
            <a:r>
              <a:rPr lang="en-US" sz="1400" dirty="0" err="1"/>
              <a:t>subleading</a:t>
            </a:r>
            <a:r>
              <a:rPr lang="en-US" sz="1400" dirty="0"/>
              <a:t> </a:t>
            </a:r>
            <a:r>
              <a:rPr lang="en-US" sz="1400" dirty="0" err="1"/>
              <a:t>jetPt</a:t>
            </a:r>
            <a:r>
              <a:rPr lang="en-US" sz="1400" dirty="0"/>
              <a:t>: [400,450,500,570,650,750,850,950,1100,1300,1500]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Leading and </a:t>
            </a:r>
            <a:r>
              <a:rPr lang="en-US" sz="1400" dirty="0" err="1"/>
              <a:t>subleading</a:t>
            </a:r>
            <a:r>
              <a:rPr lang="en-US" sz="1400" dirty="0"/>
              <a:t> |</a:t>
            </a:r>
            <a:r>
              <a:rPr lang="en-US" sz="1400" dirty="0" err="1"/>
              <a:t>jetY</a:t>
            </a:r>
            <a:r>
              <a:rPr lang="en-US" sz="1400" dirty="0"/>
              <a:t>|: [0.0,0.2,0.4,0.6,0.8,1.0,1.2,1.4,1.6,1.8,2.0,2.2,2.4]</a:t>
            </a:r>
          </a:p>
          <a:p>
            <a:pPr lvl="1"/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Purpose of this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22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512038" y="866359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 </a:t>
            </a:r>
            <a:r>
              <a:rPr lang="en-US" dirty="0" err="1"/>
              <a:t>topTagger</a:t>
            </a:r>
            <a:r>
              <a:rPr lang="en-US" dirty="0"/>
              <a:t> 0.2, </a:t>
            </a:r>
            <a:r>
              <a:rPr lang="en-US" dirty="0" err="1"/>
              <a:t>deepCSV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36663" y="878363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2017 </a:t>
            </a:r>
            <a:r>
              <a:rPr lang="en-US" dirty="0" err="1"/>
              <a:t>topTagger</a:t>
            </a:r>
            <a:r>
              <a:rPr lang="en-US" dirty="0"/>
              <a:t> 0.0, </a:t>
            </a:r>
            <a:r>
              <a:rPr lang="en-US" dirty="0" err="1"/>
              <a:t>deepCSV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586550" y="878363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2018 </a:t>
            </a:r>
            <a:r>
              <a:rPr lang="en-US" dirty="0" err="1"/>
              <a:t>topTagger</a:t>
            </a:r>
            <a:r>
              <a:rPr lang="en-US" dirty="0"/>
              <a:t> 0.1, </a:t>
            </a:r>
            <a:r>
              <a:rPr lang="en-US" dirty="0" err="1"/>
              <a:t>deepCSV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73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07" y="725254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topTagger</a:t>
            </a:r>
            <a:r>
              <a:rPr lang="en-US" dirty="0"/>
              <a:t> 0.0, </a:t>
            </a:r>
            <a:r>
              <a:rPr lang="en-US" dirty="0" err="1"/>
              <a:t>deepCSV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2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07" y="725254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topTagger</a:t>
            </a:r>
            <a:r>
              <a:rPr lang="en-US" dirty="0"/>
              <a:t> 0.1, </a:t>
            </a:r>
            <a:r>
              <a:rPr lang="en-US" dirty="0" err="1"/>
              <a:t>deepCSV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22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07" y="725254"/>
            <a:ext cx="340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jetMassSoftDrop</a:t>
            </a:r>
            <a:r>
              <a:rPr lang="en-US" dirty="0"/>
              <a:t> (leading jet)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6705A-AAE2-CF4E-9D74-1E04A92FB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" y="1838878"/>
            <a:ext cx="3989070" cy="32804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D1C771-49E6-214D-A05E-53C2BA6FF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50" y="1838878"/>
            <a:ext cx="3989070" cy="32804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2B0177-56C3-7041-BBCA-BCC58B43A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930" y="1842081"/>
            <a:ext cx="3989070" cy="32804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A9EFF5-17B7-CA43-8E41-9C3778861EAF}"/>
              </a:ext>
            </a:extLst>
          </p:cNvPr>
          <p:cNvSpPr txBox="1"/>
          <p:nvPr/>
        </p:nvSpPr>
        <p:spPr>
          <a:xfrm>
            <a:off x="1482436" y="1094586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8DD0F4-95B1-6A41-808A-847E17A0BC91}"/>
              </a:ext>
            </a:extLst>
          </p:cNvPr>
          <p:cNvSpPr txBox="1"/>
          <p:nvPr/>
        </p:nvSpPr>
        <p:spPr>
          <a:xfrm>
            <a:off x="5652512" y="1094586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89233-ACBD-7248-922A-00C195C93401}"/>
              </a:ext>
            </a:extLst>
          </p:cNvPr>
          <p:cNvSpPr txBox="1"/>
          <p:nvPr/>
        </p:nvSpPr>
        <p:spPr>
          <a:xfrm>
            <a:off x="9594792" y="1094586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83321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07" y="725254"/>
            <a:ext cx="340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jetMassSoftDrop</a:t>
            </a:r>
            <a:r>
              <a:rPr lang="en-US" dirty="0"/>
              <a:t> (leading jet)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341BF-C621-A64F-9DF9-168C284B4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" y="1828229"/>
            <a:ext cx="3989070" cy="32804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3AF59-4784-2C46-85A4-53BAC3726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954" y="1828229"/>
            <a:ext cx="3989070" cy="3280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AFF309-DB08-984A-B15B-EC669F3DE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623" y="1828229"/>
            <a:ext cx="3989070" cy="32804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6EF914-039A-E04C-AE2A-AD81D32EF16A}"/>
              </a:ext>
            </a:extLst>
          </p:cNvPr>
          <p:cNvSpPr txBox="1"/>
          <p:nvPr/>
        </p:nvSpPr>
        <p:spPr>
          <a:xfrm>
            <a:off x="1482436" y="1094586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5D3B6-9369-324C-9DB0-2734BAF9EF3E}"/>
              </a:ext>
            </a:extLst>
          </p:cNvPr>
          <p:cNvSpPr txBox="1"/>
          <p:nvPr/>
        </p:nvSpPr>
        <p:spPr>
          <a:xfrm>
            <a:off x="5652512" y="1094586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85BDAB-8259-E54A-A645-B6B9214E195F}"/>
              </a:ext>
            </a:extLst>
          </p:cNvPr>
          <p:cNvSpPr txBox="1"/>
          <p:nvPr/>
        </p:nvSpPr>
        <p:spPr>
          <a:xfrm>
            <a:off x="9504218" y="1094586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079852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7967</TotalTime>
  <Words>516</Words>
  <Application>Microsoft Macintosh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Custom Design</vt:lpstr>
      <vt:lpstr>  QCD Closure Tests 2016, 2017,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Microsoft Office User</cp:lastModifiedBy>
  <cp:revision>2900</cp:revision>
  <dcterms:created xsi:type="dcterms:W3CDTF">2016-11-01T14:45:08Z</dcterms:created>
  <dcterms:modified xsi:type="dcterms:W3CDTF">2019-09-20T09:18:53Z</dcterms:modified>
</cp:coreProperties>
</file>