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449" r:id="rId4"/>
    <p:sldId id="438" r:id="rId5"/>
    <p:sldId id="414" r:id="rId6"/>
    <p:sldId id="445" r:id="rId7"/>
    <p:sldId id="455" r:id="rId8"/>
    <p:sldId id="450" r:id="rId9"/>
    <p:sldId id="456" r:id="rId10"/>
    <p:sldId id="458" r:id="rId11"/>
    <p:sldId id="4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3570-B70D-4A9F-9B63-1659E97590CB}" type="datetime1">
              <a:rPr lang="en-GB" smtClean="0"/>
              <a:t>20/09/2019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1338F-B435-4DF6-9AE3-7F65274EBD0A}" type="datetime1">
              <a:rPr lang="en-GB" smtClean="0"/>
              <a:t>20/09/2019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7E851C-70F9-4D76-BF3E-4E54C77E096E}" type="datetime1">
              <a:rPr lang="en-GB" smtClean="0"/>
              <a:t>20/09/2019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0CC3F-F4F0-46BB-A868-7CB1CC7F36E9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4137-F447-45C5-ADDB-1DEE88B977EB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2AD9-823E-445A-8840-DE1BA1407B0F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335A-3586-434F-9D39-96B67E9D14E2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DD1-24B3-4A83-94EC-BCABDEEF598E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D5C6-59D9-4809-8643-02288EDFD862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9333-08CE-4959-8B20-6FFDB2AD2CE3}" type="datetime1">
              <a:rPr lang="en-US" smtClean="0"/>
              <a:t>9/20/19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4BB5-59A9-43D2-B40B-9C4DD1D9E810}" type="datetime1">
              <a:rPr lang="en-US" smtClean="0"/>
              <a:t>9/20/19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C7BD1-B5E6-431A-949E-151D673733DD}" type="datetime1">
              <a:rPr lang="en-US" smtClean="0"/>
              <a:t>9/20/19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ACACC-B893-415F-8470-0AF677E741A8}" type="datetime1">
              <a:rPr lang="en-US" smtClean="0"/>
              <a:t>9/20/19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1EBAD-8585-4EAE-9D47-B8800D8018AA}" type="datetime1">
              <a:rPr lang="en-US" smtClean="0"/>
              <a:t>9/20/19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FAE3-A6AC-47F4-9F09-6BE9C0C0FB1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BFAD-599D-4F86-B35F-B5DD90EE8D1C}" type="datetime1">
              <a:rPr lang="en-US" smtClean="0"/>
              <a:t>9/20/19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C386-343A-4915-B90D-A61E2789050B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3DEC-0070-4E4F-9FB5-5650E1E5BE04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EB96-F060-4BD0-A319-7DDBAD2330C7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C976-2A06-42F2-83D5-727A07C4432D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9BAF-3515-4BA9-8721-0FD7C068E6CE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7B019-E4B6-436B-9882-A2B77EE70AF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9073-E7C2-4887-95DE-832592E46858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392B4E-FEAF-42BF-8CB0-15FC260E7913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CF8B-3E8E-431D-82BE-9E44782EED80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6859CF-2FA5-4ECD-B70A-458D3733E031}" type="datetime1">
              <a:rPr lang="en-US" smtClean="0"/>
              <a:t>9/20/19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0037-87E8-4271-BAB8-7377F3CDBABC}" type="datetime1">
              <a:rPr lang="en-US" smtClean="0"/>
              <a:t>9/20/19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/>
              <a:t>NTUA G. Bakas, I. Papakrivopoulos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QCD Closure Tests</a:t>
            </a:r>
            <a:br>
              <a:rPr lang="en-US" sz="4400" dirty="0"/>
            </a:br>
            <a:r>
              <a:rPr lang="en-US" sz="4400" dirty="0"/>
              <a:t>2016, 2017, 2018</a:t>
            </a: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3287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George Bakas,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Papakrivopoulos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49E144-467F-1D45-9DDC-75A59166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1296B-9AB2-3B4E-B633-52507C53E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787" y="1021080"/>
            <a:ext cx="7091680" cy="481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805CB-5BD5-DD4D-84D0-290EE88AAB88}"/>
              </a:ext>
            </a:extLst>
          </p:cNvPr>
          <p:cNvSpPr txBox="1"/>
          <p:nvPr/>
        </p:nvSpPr>
        <p:spPr>
          <a:xfrm>
            <a:off x="415636" y="135082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QCD MC </a:t>
            </a:r>
            <a:r>
              <a:rPr lang="en-US" dirty="0" err="1"/>
              <a:t>THStack</a:t>
            </a:r>
            <a:r>
              <a:rPr lang="en-US" dirty="0"/>
              <a:t> with all slices </a:t>
            </a:r>
            <a:r>
              <a:rPr lang="en-US" dirty="0" err="1"/>
              <a:t>tp</a:t>
            </a:r>
            <a:r>
              <a:rPr lang="en-US" dirty="0"/>
              <a:t> check for inconsistencies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43C1C-B0CB-494A-A82B-B31407A86654}"/>
              </a:ext>
            </a:extLst>
          </p:cNvPr>
          <p:cNvSpPr txBox="1"/>
          <p:nvPr/>
        </p:nvSpPr>
        <p:spPr>
          <a:xfrm>
            <a:off x="238991" y="896776"/>
            <a:ext cx="4384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inconsistencies found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distribution of the QCD samples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discrepancy in the leading </a:t>
            </a:r>
            <a:r>
              <a:rPr lang="en-US" dirty="0" err="1"/>
              <a:t>jetMassSoftDrop</a:t>
            </a:r>
            <a:r>
              <a:rPr lang="en-US" dirty="0"/>
              <a:t> distribution is probably a statistical fluctuation</a:t>
            </a:r>
          </a:p>
        </p:txBody>
      </p:sp>
    </p:spTree>
    <p:extLst>
      <p:ext uri="{BB962C8B-B14F-4D97-AF65-F5344CB8AC3E}">
        <p14:creationId xmlns:p14="http://schemas.microsoft.com/office/powerpoint/2010/main" val="252890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</a:t>
            </a:r>
          </a:p>
          <a:p>
            <a:endParaRPr lang="en-US" sz="2800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1281" y="779868"/>
            <a:ext cx="11533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identified a problem regarding the shape of the QCD closure in 2017 and 2018 using the working points that we decided to work with (2017: 0.0 and 2018:0.1)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these slides we show the different results using different WP’s in order to investigate whether the  shape is inconsistent due to </a:t>
            </a:r>
            <a:r>
              <a:rPr lang="en-US" dirty="0" err="1"/>
              <a:t>topTagger</a:t>
            </a:r>
            <a:r>
              <a:rPr lang="en-US" dirty="0"/>
              <a:t> working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Closure tests and </a:t>
            </a:r>
            <a:r>
              <a:rPr lang="en-US" dirty="0" err="1"/>
              <a:t>tt</a:t>
            </a:r>
            <a:r>
              <a:rPr lang="en-US" dirty="0"/>
              <a:t> contamination for </a:t>
            </a:r>
            <a:r>
              <a:rPr lang="en-US" dirty="0" err="1"/>
              <a:t>jetMassSoftDrop</a:t>
            </a:r>
            <a:r>
              <a:rPr lang="en-US" dirty="0"/>
              <a:t> (leading </a:t>
            </a:r>
            <a:r>
              <a:rPr lang="en-US" dirty="0" err="1"/>
              <a:t>jetPt</a:t>
            </a:r>
            <a:r>
              <a:rPr lang="en-US" dirty="0"/>
              <a:t>)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2017 Data production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Subdominant background production for mass 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3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Efficiencies and Acceptance for </a:t>
            </a:r>
            <a:r>
              <a:rPr lang="en-GB" sz="1400" dirty="0" err="1"/>
              <a:t>mTT</a:t>
            </a:r>
            <a:r>
              <a:rPr lang="en-GB" sz="1400" dirty="0"/>
              <a:t> and </a:t>
            </a:r>
            <a:r>
              <a:rPr lang="en-GB" sz="1400" dirty="0" err="1"/>
              <a:t>jetPt</a:t>
            </a:r>
            <a:r>
              <a:rPr lang="en-GB" sz="1400" dirty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partonPt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partonEta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mTTbarParton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Overview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18826" y="1910554"/>
            <a:ext cx="783081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Reco</a:t>
            </a:r>
            <a:r>
              <a:rPr lang="en-US" sz="1400" dirty="0"/>
              <a:t>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cut (</a:t>
            </a:r>
            <a:r>
              <a:rPr lang="en-US" sz="1400" dirty="0" err="1"/>
              <a:t>mediugm</a:t>
            </a:r>
            <a:r>
              <a:rPr lang="en-US" sz="1400" dirty="0"/>
              <a:t> WP </a:t>
            </a:r>
            <a:r>
              <a:rPr lang="en-US" sz="1400" b="1" dirty="0" err="1">
                <a:solidFill>
                  <a:srgbClr val="FF0000"/>
                </a:solidFill>
              </a:rPr>
              <a:t>deepCSV</a:t>
            </a:r>
            <a:r>
              <a:rPr lang="en-US" sz="1400" dirty="0"/>
              <a:t>) (2016: 0.6321, 2017: 0.4941, 2018: 0.4184)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(</a:t>
            </a:r>
            <a:r>
              <a:rPr lang="en-US" sz="1400" b="1" dirty="0">
                <a:solidFill>
                  <a:srgbClr val="FF0000"/>
                </a:solidFill>
              </a:rPr>
              <a:t>top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Tagger</a:t>
            </a:r>
            <a:r>
              <a:rPr lang="en-US" sz="1400" dirty="0"/>
              <a:t>) (2016: 0.2, 2017:0.0, 2018: 0.1)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GeV and &lt; 220 GeV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TriggerBit</a:t>
            </a:r>
            <a:endParaRPr lang="en-US" sz="1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8179" y="1302107"/>
            <a:ext cx="10674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QCD closure tests show the shape comparison between 3 regions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Signal Region (SR): all cuts shown before + 2btagged jets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Control Region (CR): same cuts as SR but </a:t>
            </a:r>
            <a:r>
              <a:rPr lang="en-US" sz="1400" dirty="0" err="1"/>
              <a:t>btag</a:t>
            </a:r>
            <a:r>
              <a:rPr lang="en-US" sz="1400" dirty="0"/>
              <a:t> cut is reverted (0 </a:t>
            </a:r>
            <a:r>
              <a:rPr lang="en-US" sz="1400" dirty="0" err="1"/>
              <a:t>btag</a:t>
            </a:r>
            <a:r>
              <a:rPr lang="en-US" sz="1400" dirty="0"/>
              <a:t> jets)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1bTag region: same cuts as SR but only 1 jet needs to be </a:t>
            </a:r>
            <a:r>
              <a:rPr lang="en-US" sz="1400" dirty="0" err="1"/>
              <a:t>btagged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Control Region Contamination: Shows the percentage of the </a:t>
            </a:r>
            <a:r>
              <a:rPr lang="en-US" sz="1400" dirty="0" err="1"/>
              <a:t>ttbar</a:t>
            </a:r>
            <a:r>
              <a:rPr lang="en-US" sz="1400" dirty="0"/>
              <a:t> signal that passes the Control region cuts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For each year, different </a:t>
            </a:r>
            <a:r>
              <a:rPr lang="en-US" sz="1400" dirty="0" err="1"/>
              <a:t>topTagger</a:t>
            </a:r>
            <a:r>
              <a:rPr lang="en-US" sz="1400" dirty="0"/>
              <a:t> cut Working points + </a:t>
            </a:r>
            <a:r>
              <a:rPr lang="en-US" sz="1400" dirty="0" err="1"/>
              <a:t>btag</a:t>
            </a:r>
            <a:r>
              <a:rPr lang="en-US" sz="1400" dirty="0"/>
              <a:t> WP’s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QCD Closure Tests + </a:t>
            </a:r>
            <a:r>
              <a:rPr lang="en-US" sz="1400" dirty="0" err="1"/>
              <a:t>ttbar</a:t>
            </a:r>
            <a:r>
              <a:rPr lang="en-US" sz="1400" dirty="0"/>
              <a:t> CR contamination for variables: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: [1000, 1200, 1400, 1600, 1800, 2000, 2400, 2800, 3200, 4000, 5000]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ptJJ</a:t>
            </a:r>
            <a:r>
              <a:rPr lang="en-US" sz="1400" dirty="0"/>
              <a:t>: [0,60,150,300,450,600,750,950,1100,1300]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 err="1"/>
              <a:t>yJJ</a:t>
            </a:r>
            <a:r>
              <a:rPr lang="en-US" sz="1400" dirty="0"/>
              <a:t>: [-2.4,-1.5,-1.0,-0.5,0.0,0.5,1.0,1.5,2.4]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</a:t>
            </a:r>
            <a:r>
              <a:rPr lang="en-US" sz="1400" dirty="0" err="1"/>
              <a:t>jetPt</a:t>
            </a:r>
            <a:r>
              <a:rPr lang="en-US" sz="1400" dirty="0"/>
              <a:t>: [400,450,500,570,650,750,850,950,1100,1300,1500]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Leading and </a:t>
            </a:r>
            <a:r>
              <a:rPr lang="en-US" sz="1400" dirty="0" err="1"/>
              <a:t>subleading</a:t>
            </a:r>
            <a:r>
              <a:rPr lang="en-US" sz="1400" dirty="0"/>
              <a:t> |</a:t>
            </a:r>
            <a:r>
              <a:rPr lang="en-US" sz="1400" dirty="0" err="1"/>
              <a:t>jetY</a:t>
            </a:r>
            <a:r>
              <a:rPr lang="en-US" sz="1400" dirty="0"/>
              <a:t>|: [0.0,0.2,0.4,0.6,0.8,1.0,1.2,1.4,1.6,1.8,2.0,2.2,2.4]</a:t>
            </a:r>
          </a:p>
          <a:p>
            <a:pPr lvl="1"/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" y="33090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’17</a:t>
            </a:r>
            <a:r>
              <a:rPr lang="en-US" sz="2800" u="sng" dirty="0"/>
              <a:t> </a:t>
            </a:r>
            <a:r>
              <a:rPr lang="en-US" sz="2800" u="sng" dirty="0" err="1"/>
              <a:t>jetMassSoftDrop</a:t>
            </a:r>
            <a:r>
              <a:rPr lang="en-US" sz="2800" u="sng" dirty="0"/>
              <a:t> with </a:t>
            </a:r>
            <a:r>
              <a:rPr lang="en-US" sz="2800" u="sng" dirty="0" err="1"/>
              <a:t>pT</a:t>
            </a:r>
            <a:r>
              <a:rPr lang="en-US" sz="2800" u="sng" dirty="0"/>
              <a:t> &gt; 600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825342" y="883790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409305" y="883790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32A52-37BC-E24D-AFA6-CC853627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7" y="1418085"/>
            <a:ext cx="5540375" cy="4556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F7DD69-1975-0744-85D8-E2DE4845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5516"/>
            <a:ext cx="554037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" y="33090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’17</a:t>
            </a:r>
            <a:r>
              <a:rPr lang="en-US" sz="2800" u="sng" dirty="0"/>
              <a:t> leading </a:t>
            </a:r>
            <a:r>
              <a:rPr lang="en-US" sz="2800" u="sng" dirty="0" err="1"/>
              <a:t>jetMassSoftDrop</a:t>
            </a:r>
            <a:r>
              <a:rPr lang="en-US" sz="2800" u="sng" dirty="0"/>
              <a:t> with </a:t>
            </a:r>
            <a:r>
              <a:rPr lang="en-US" sz="2800" u="sng" dirty="0" err="1"/>
              <a:t>pT</a:t>
            </a:r>
            <a:r>
              <a:rPr lang="en-US" sz="2800" u="sng" dirty="0"/>
              <a:t> &gt; 600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17" name="TextBox 16"/>
          <p:cNvSpPr txBox="1"/>
          <p:nvPr/>
        </p:nvSpPr>
        <p:spPr>
          <a:xfrm>
            <a:off x="1637014" y="866359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7365717" y="866359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795FE-F88C-BF40-8013-AFF038BA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37" y="1442529"/>
            <a:ext cx="5540375" cy="455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406A4-3434-BC44-AACA-DD9521EC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412" y="1435516"/>
            <a:ext cx="554037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 with looser </a:t>
            </a:r>
            <a:r>
              <a:rPr lang="en-US" sz="2800" u="sng" dirty="0" err="1"/>
              <a:t>topTagger</a:t>
            </a:r>
            <a:r>
              <a:rPr lang="en-US" sz="2800" u="sng" dirty="0"/>
              <a:t> WP’s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52D5F-9EFC-1F4D-A470-12F6EC86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550"/>
            <a:ext cx="4210685" cy="34626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8204DD-8739-9A4C-94FC-088FE733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659" y="1620404"/>
            <a:ext cx="4210685" cy="34626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0CF50D-C795-2645-9425-0790161D2BB4}"/>
              </a:ext>
            </a:extLst>
          </p:cNvPr>
          <p:cNvSpPr txBox="1"/>
          <p:nvPr/>
        </p:nvSpPr>
        <p:spPr>
          <a:xfrm>
            <a:off x="648460" y="1068456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09305-DCDE-C84D-9E13-1E7D9AA907CB}"/>
              </a:ext>
            </a:extLst>
          </p:cNvPr>
          <p:cNvSpPr txBox="1"/>
          <p:nvPr/>
        </p:nvSpPr>
        <p:spPr>
          <a:xfrm>
            <a:off x="4659109" y="1068456"/>
            <a:ext cx="33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-0.2,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0E864-D4DB-BA49-BD42-A2D34AE20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17" y="1606549"/>
            <a:ext cx="4210685" cy="34626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5EC1BD-7855-EC49-B8C8-67C42439ED35}"/>
              </a:ext>
            </a:extLst>
          </p:cNvPr>
          <p:cNvSpPr txBox="1"/>
          <p:nvPr/>
        </p:nvSpPr>
        <p:spPr>
          <a:xfrm>
            <a:off x="8429741" y="1068456"/>
            <a:ext cx="331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</a:t>
            </a:r>
            <a:r>
              <a:rPr lang="en-US" dirty="0" err="1"/>
              <a:t>topTagger</a:t>
            </a:r>
            <a:r>
              <a:rPr lang="en-US" dirty="0"/>
              <a:t> -0.1, </a:t>
            </a:r>
            <a:r>
              <a:rPr lang="en-US" dirty="0" err="1"/>
              <a:t>deepCSV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22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QCD Closure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  <a:r>
              <a:rPr lang="el-GR" sz="2800" u="sng" dirty="0"/>
              <a:t>, ‘17, ’18 </a:t>
            </a:r>
            <a:r>
              <a:rPr lang="en-US" sz="2800" u="sng" dirty="0"/>
              <a:t>jetPt0 with looser </a:t>
            </a:r>
            <a:r>
              <a:rPr lang="en-US" sz="2800" u="sng" dirty="0" err="1"/>
              <a:t>topTagger</a:t>
            </a:r>
            <a:r>
              <a:rPr lang="en-US" sz="2800" u="sng" dirty="0"/>
              <a:t> WP’s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61BA5-789E-0E45-B797-9D3939E2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672"/>
            <a:ext cx="4210685" cy="3462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6081DB-CC5F-B042-8447-98E1B27A6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146" y="1697672"/>
            <a:ext cx="4210685" cy="3462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E79E2-7D0E-4E4B-9725-2305E09D9434}"/>
              </a:ext>
            </a:extLst>
          </p:cNvPr>
          <p:cNvSpPr txBox="1"/>
          <p:nvPr/>
        </p:nvSpPr>
        <p:spPr>
          <a:xfrm>
            <a:off x="648460" y="1116233"/>
            <a:ext cx="291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0.0, </a:t>
            </a:r>
            <a:r>
              <a:rPr lang="en-US" dirty="0" err="1"/>
              <a:t>deepCSV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FEE05-C971-8948-B8D8-60DAC3B7C133}"/>
              </a:ext>
            </a:extLst>
          </p:cNvPr>
          <p:cNvSpPr txBox="1"/>
          <p:nvPr/>
        </p:nvSpPr>
        <p:spPr>
          <a:xfrm>
            <a:off x="4329839" y="1117622"/>
            <a:ext cx="353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2017 </a:t>
            </a:r>
            <a:r>
              <a:rPr lang="en-US" dirty="0" err="1"/>
              <a:t>topTagger</a:t>
            </a:r>
            <a:r>
              <a:rPr lang="en-US" dirty="0"/>
              <a:t> -0.2, </a:t>
            </a:r>
            <a:r>
              <a:rPr lang="en-US" dirty="0" err="1"/>
              <a:t>deepCSV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EEC4-2BA1-7141-BB10-621826E6A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317" y="1697672"/>
            <a:ext cx="4210685" cy="346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BD3709-7A4B-B142-AB4C-2ED71B012AF0}"/>
              </a:ext>
            </a:extLst>
          </p:cNvPr>
          <p:cNvSpPr txBox="1"/>
          <p:nvPr/>
        </p:nvSpPr>
        <p:spPr>
          <a:xfrm>
            <a:off x="8320498" y="1116233"/>
            <a:ext cx="353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 </a:t>
            </a:r>
            <a:r>
              <a:rPr lang="en-US" dirty="0" err="1"/>
              <a:t>topTagger</a:t>
            </a:r>
            <a:r>
              <a:rPr lang="en-US" dirty="0"/>
              <a:t> -0.1, </a:t>
            </a:r>
            <a:r>
              <a:rPr lang="en-US" dirty="0" err="1"/>
              <a:t>deepCSV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54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NTUA G. Bakas, I. Papakrivopoulos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Ttbar Contamination Tests </a:t>
            </a:r>
            <a:r>
              <a:rPr lang="el-GR" sz="2800" u="sng" dirty="0"/>
              <a:t>’</a:t>
            </a:r>
            <a:r>
              <a:rPr lang="en-US" sz="2800" u="sng" dirty="0"/>
              <a:t>16</a:t>
            </a:r>
          </a:p>
          <a:p>
            <a:endParaRPr lang="en-US" sz="2800" u="sng" dirty="0"/>
          </a:p>
          <a:p>
            <a:endParaRPr lang="en-US" sz="28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E79E2-7D0E-4E4B-9725-2305E09D9434}"/>
              </a:ext>
            </a:extLst>
          </p:cNvPr>
          <p:cNvSpPr txBox="1"/>
          <p:nvPr/>
        </p:nvSpPr>
        <p:spPr>
          <a:xfrm>
            <a:off x="3182722" y="776472"/>
            <a:ext cx="564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2016 </a:t>
            </a:r>
            <a:r>
              <a:rPr lang="en-US" dirty="0" err="1"/>
              <a:t>topTagger</a:t>
            </a:r>
            <a:r>
              <a:rPr lang="en-US" dirty="0"/>
              <a:t> 0.2, </a:t>
            </a:r>
            <a:r>
              <a:rPr lang="en-US" dirty="0" err="1"/>
              <a:t>deepCSV</a:t>
            </a:r>
            <a:r>
              <a:rPr lang="en-US" dirty="0"/>
              <a:t> with </a:t>
            </a:r>
            <a:r>
              <a:rPr lang="en-US" dirty="0" err="1"/>
              <a:t>pT</a:t>
            </a:r>
            <a:r>
              <a:rPr lang="en-US" dirty="0"/>
              <a:t> &gt;600 GeV for leading and sub-leading </a:t>
            </a:r>
            <a:r>
              <a:rPr lang="en-US" dirty="0" err="1"/>
              <a:t>jetMassSoftDrop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402C96-4EEC-0548-96AD-9B8F631A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2" y="1606550"/>
            <a:ext cx="5318760" cy="4373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829AA0-29B7-9C40-A198-9CB1D5B1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54" y="1606550"/>
            <a:ext cx="5318760" cy="43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29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8101</TotalTime>
  <Words>590</Words>
  <Application>Microsoft Macintosh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Custom Design</vt:lpstr>
      <vt:lpstr>  QCD Closure Tests 2016, 2017, 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Microsoft Office User</cp:lastModifiedBy>
  <cp:revision>2953</cp:revision>
  <dcterms:created xsi:type="dcterms:W3CDTF">2016-11-01T14:45:08Z</dcterms:created>
  <dcterms:modified xsi:type="dcterms:W3CDTF">2019-09-20T13:54:33Z</dcterms:modified>
</cp:coreProperties>
</file>