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500" r:id="rId4"/>
    <p:sldId id="509" r:id="rId5"/>
    <p:sldId id="514" r:id="rId6"/>
    <p:sldId id="515" r:id="rId7"/>
    <p:sldId id="517" r:id="rId8"/>
    <p:sldId id="516" r:id="rId9"/>
    <p:sldId id="512" r:id="rId10"/>
    <p:sldId id="519" r:id="rId11"/>
    <p:sldId id="521" r:id="rId12"/>
    <p:sldId id="522" r:id="rId13"/>
    <p:sldId id="52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>
        <p:scale>
          <a:sx n="85" d="100"/>
          <a:sy n="85" d="100"/>
        </p:scale>
        <p:origin x="33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1/17/20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1/17/20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1/17/20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1/17/20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1/17/20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1/17/20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1/17/20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1/17/20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1/17/20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1/17/20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1/17/20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1/17/20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1/17/20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1/17/20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1/17/20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17/1/2020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1182107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 2017 using CR Loose WP and SR Medium WP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AF641-F352-2449-BF19-8B237B2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597" y="0"/>
            <a:ext cx="5829905" cy="6858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633E8A-21A1-684A-A4C5-4337890F2C7C}"/>
              </a:ext>
            </a:extLst>
          </p:cNvPr>
          <p:cNvSpPr/>
          <p:nvPr/>
        </p:nvSpPr>
        <p:spPr>
          <a:xfrm>
            <a:off x="7138824" y="1831387"/>
            <a:ext cx="4822804" cy="304698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1.0015e+00 +/-  6.95e-02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9.8569e-01 +/-  4.83e-03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   -3.1159e-03 +/-  3.94e-04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1.9719e-04 +/-  3.50e+02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3.3491e+03 +/-  6.98e+02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3.8962e+03 +/-  6.97e+02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qcd_b0    2.4669e-02 +/-  2.58e-02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qcd_b1    8.1279e-02 +/-  8.80e-02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qcd_b2    1.4843e-01 +/-  1.39e-01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qcd_b3    2.9683e-07 +/-  4.02e-01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qcd_b4    3.1764e-02 +/-  5.48e-02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qcd_f1    6.7973e-01 +/-  6.50e-02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qcd_mean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1.6077e+02 +/-  4.50e+00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qcd_sigma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2.2815e+01 +/-  5.92e+00</a:t>
            </a:r>
          </a:p>
        </p:txBody>
      </p:sp>
    </p:spTree>
    <p:extLst>
      <p:ext uri="{BB962C8B-B14F-4D97-AF65-F5344CB8AC3E}">
        <p14:creationId xmlns:p14="http://schemas.microsoft.com/office/powerpoint/2010/main" val="70533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1182107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 2018 using CR Loose WP and SR Medium WP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3E91B-2FBE-894F-B7BE-DC7884A7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4597" y="0"/>
            <a:ext cx="5829905" cy="6858000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C7C6B5-1171-FD43-B012-A8EBE01BB140}"/>
              </a:ext>
            </a:extLst>
          </p:cNvPr>
          <p:cNvSpPr/>
          <p:nvPr/>
        </p:nvSpPr>
        <p:spPr>
          <a:xfrm>
            <a:off x="7138824" y="1831387"/>
            <a:ext cx="4822804" cy="3046988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1.0014e+00 +/-  2.36e-02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9.9029e-01 +/-  1.75e-03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3.3835e-03 +/-  4.33e-03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4.4771e+02 +/-  1.26e+02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4.5360e+03 +/-  1.52e+02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7.3403e+03 +/-  1.45e+02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qcd_b0    1.8669e+00 +/-  1.60e+00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qcd_b1    1.8415e+00 +/-  1.83e+00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qcd_b2    1.5600e+00 +/-  3.65e-01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qcd_b3    1.0321e-04 +/-  1.59e+00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qcd_b4    9.1230e-02 +/-  6.29e-02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qcd_f1    4.9374e-01 +/-  1.19e-01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qcd_mean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1.4549e+02 +/-  2.51e+00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qcd_sigma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3.5629e+01 +/-  1.97e+00</a:t>
            </a:r>
          </a:p>
        </p:txBody>
      </p:sp>
    </p:spTree>
    <p:extLst>
      <p:ext uri="{BB962C8B-B14F-4D97-AF65-F5344CB8AC3E}">
        <p14:creationId xmlns:p14="http://schemas.microsoft.com/office/powerpoint/2010/main" val="293069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1181808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Transfer Factors (Closure tests) in mixed Loose WP CR and Medium WP SR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869EB-F853-A64B-870A-D5B8555F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21344" y="1340860"/>
            <a:ext cx="2908808" cy="4032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4FCB5-C4B9-8144-A13C-CDA6473F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41596" y="1340860"/>
            <a:ext cx="2908808" cy="403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93C33-C313-D544-B8C8-792888D62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2398" y="1340860"/>
            <a:ext cx="2908808" cy="403250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1D268A-03A1-804B-9D7E-D2F03C7AD8DF}"/>
              </a:ext>
            </a:extLst>
          </p:cNvPr>
          <p:cNvCxnSpPr>
            <a:cxnSpLocks/>
          </p:cNvCxnSpPr>
          <p:nvPr/>
        </p:nvCxnSpPr>
        <p:spPr>
          <a:xfrm>
            <a:off x="4002403" y="714382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0553CD-FB4A-3341-BE9B-7E1E9364BC3F}"/>
              </a:ext>
            </a:extLst>
          </p:cNvPr>
          <p:cNvCxnSpPr>
            <a:cxnSpLocks/>
          </p:cNvCxnSpPr>
          <p:nvPr/>
        </p:nvCxnSpPr>
        <p:spPr>
          <a:xfrm flipH="1">
            <a:off x="7974333" y="714382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4B2DB7-722F-F64F-8C1E-B93D52CDE042}"/>
              </a:ext>
            </a:extLst>
          </p:cNvPr>
          <p:cNvCxnSpPr>
            <a:cxnSpLocks/>
          </p:cNvCxnSpPr>
          <p:nvPr/>
        </p:nvCxnSpPr>
        <p:spPr>
          <a:xfrm>
            <a:off x="8055292" y="714382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C8E4C0-E8C4-4841-AC50-8F9F517A70AE}"/>
              </a:ext>
            </a:extLst>
          </p:cNvPr>
          <p:cNvCxnSpPr>
            <a:cxnSpLocks/>
          </p:cNvCxnSpPr>
          <p:nvPr/>
        </p:nvCxnSpPr>
        <p:spPr>
          <a:xfrm>
            <a:off x="3935730" y="714382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607195"/>
            <a:ext cx="117830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Files for 2017 and 2018 with Loose B tagging working points</a:t>
            </a:r>
            <a:endParaRPr lang="en-US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Mixed situation where: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CR: Loose B-tagging WP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SR: Medium B-tagging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New TT Contamination plots, </a:t>
            </a:r>
            <a:r>
              <a:rPr lang="en-US" sz="1600" dirty="0" err="1">
                <a:sym typeface="Wingdings" pitchFamily="2" charset="2"/>
              </a:rPr>
              <a:t>qcd</a:t>
            </a:r>
            <a:r>
              <a:rPr lang="en-US" sz="1600" dirty="0">
                <a:sym typeface="Wingdings" pitchFamily="2" charset="2"/>
              </a:rPr>
              <a:t> closure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Mass Fit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Transfer factor: 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baseline="-25000" dirty="0" err="1">
                <a:sym typeface="Wingdings" pitchFamily="2" charset="2"/>
              </a:rPr>
              <a:t>yield</a:t>
            </a:r>
            <a:r>
              <a:rPr lang="en-US" sz="1600" dirty="0">
                <a:sym typeface="Wingdings" pitchFamily="2" charset="2"/>
              </a:rPr>
              <a:t> 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We need to estimate the </a:t>
            </a:r>
            <a:r>
              <a:rPr lang="en-US" sz="1600" u="sng" dirty="0">
                <a:sym typeface="Wingdings" pitchFamily="2" charset="2"/>
              </a:rPr>
              <a:t>uncertainty</a:t>
            </a:r>
            <a:r>
              <a:rPr lang="en-US" sz="1600" dirty="0">
                <a:sym typeface="Wingdings" pitchFamily="2" charset="2"/>
              </a:rPr>
              <a:t> of the transfer 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To check the sensitivity of the transfer factor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Production for all years with QCD b-enriched MC’s 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QCD MC  pdf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For 2017 and 2018: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TT MC is now: Hadronic, </a:t>
            </a:r>
            <a:r>
              <a:rPr lang="en-US" sz="1600" dirty="0" err="1">
                <a:sym typeface="Wingdings" pitchFamily="2" charset="2"/>
              </a:rPr>
              <a:t>Semileptonic</a:t>
            </a:r>
            <a:r>
              <a:rPr lang="en-US" sz="1600" dirty="0">
                <a:sym typeface="Wingdings" pitchFamily="2" charset="2"/>
              </a:rPr>
              <a:t> and Leptonic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As a result we need to produce all files and add them scaled to their XSEC (Weights * LUMI / XSEC) in order to calculate efficiency and acceptance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Production 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We can check how different the results are with the High </a:t>
            </a:r>
            <a:r>
              <a:rPr lang="en-US" sz="1600" dirty="0" err="1">
                <a:sym typeface="Wingdings" pitchFamily="2" charset="2"/>
              </a:rPr>
              <a:t>Mtt</a:t>
            </a:r>
            <a:r>
              <a:rPr lang="en-US" sz="1600" dirty="0">
                <a:sym typeface="Wingdings" pitchFamily="2" charset="2"/>
              </a:rPr>
              <a:t>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For 2018: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Until now we didn’t have </a:t>
            </a:r>
            <a:r>
              <a:rPr lang="en-US" sz="1600" dirty="0" err="1">
                <a:sym typeface="Wingdings" pitchFamily="2" charset="2"/>
              </a:rPr>
              <a:t>qcd</a:t>
            </a:r>
            <a:r>
              <a:rPr lang="en-US" sz="1600" dirty="0">
                <a:sym typeface="Wingdings" pitchFamily="2" charset="2"/>
              </a:rPr>
              <a:t> MC files (used 2017 QCD files).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QCD files for 2018 are now available  production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Fiducial Measurement: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itchFamily="2" charset="2"/>
              </a:rPr>
              <a:t>Ryield</a:t>
            </a:r>
            <a:r>
              <a:rPr lang="en-US" sz="1600" dirty="0">
                <a:sym typeface="Wingdings" pitchFamily="2" charset="2"/>
              </a:rPr>
              <a:t> uncertainty and correction only missing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1/17/20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mixed </a:t>
            </a:r>
            <a:r>
              <a:rPr lang="en-GB" sz="2800" u="sng" dirty="0" err="1"/>
              <a:t>btagging</a:t>
            </a:r>
            <a:r>
              <a:rPr lang="en-GB" sz="2800" u="sng" dirty="0"/>
              <a:t> </a:t>
            </a:r>
            <a:r>
              <a:rPr lang="en-GB" sz="2800" u="sng" dirty="0" err="1"/>
              <a:t>wp’s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79920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800101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800101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79920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62F2C5-90FA-1244-AEA3-F8EBD7E3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3007" y="1415500"/>
            <a:ext cx="3143377" cy="38164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A5A314-7E3D-8443-9A3E-2CEBFF7B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16680" y="1415500"/>
            <a:ext cx="3143377" cy="3816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7F41D-5DCE-424B-A421-199B012D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6329" y="1415499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mixed </a:t>
            </a:r>
            <a:r>
              <a:rPr lang="en-GB" sz="2800" u="sng" dirty="0" err="1"/>
              <a:t>btagging</a:t>
            </a:r>
            <a:r>
              <a:rPr lang="en-GB" sz="2800" u="sng" dirty="0"/>
              <a:t> </a:t>
            </a:r>
            <a:r>
              <a:rPr lang="en-GB" sz="2800" u="sng" dirty="0" err="1"/>
              <a:t>wp’s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1028706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1028706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1028706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1028706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82DCD6-B794-8A46-93B4-696FCB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1417" y="1520761"/>
            <a:ext cx="3143377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90A52-54C2-244E-8204-18E71A35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9069" y="1520760"/>
            <a:ext cx="3143377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22B9C4-2AFE-6447-8317-B1B34C05B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91317" y="1520759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TT contamination with mixed </a:t>
            </a:r>
            <a:r>
              <a:rPr lang="en-GB" sz="2800" u="sng" dirty="0" err="1"/>
              <a:t>btagging</a:t>
            </a:r>
            <a:r>
              <a:rPr lang="en-GB" sz="2800" u="sng" dirty="0"/>
              <a:t> </a:t>
            </a:r>
            <a:r>
              <a:rPr lang="en-GB" sz="2800" u="sng" dirty="0" err="1"/>
              <a:t>wp’s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928696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928696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928696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928696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8552B8-F27D-AB4D-B281-ED4895D3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3211" y="1520761"/>
            <a:ext cx="3143377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C4D25-C15E-8D44-8088-6AC26F2F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38506" y="1520760"/>
            <a:ext cx="3143377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FBDEF6-D413-7D41-9FB3-58BB87D8B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81168" y="1517736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785822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785822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785822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785822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FAE2D8D-F77D-6D42-93AC-45B49D73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8077" y="1520761"/>
            <a:ext cx="3143377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EE0C6-37C0-0942-8C51-388331CF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58496" y="1520761"/>
            <a:ext cx="3143377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F51B56-9528-6947-83FC-A9B3283B0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2801" y="1520760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174788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QCD Closure tests with mixed b-tagging WP’s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871544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871544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871544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871544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65E523-41C2-F34E-BC9B-876B2CA8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6171" y="1487844"/>
            <a:ext cx="3143377" cy="381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6E038-8EC7-CE40-8ED3-191360FF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67791" y="1487843"/>
            <a:ext cx="3143377" cy="381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5FD95-3370-994D-869A-339B0C170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90149" y="1487842"/>
            <a:ext cx="3143377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16903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842701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Mass Fit in 2btag region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fit in the 2btag region: Now we have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pure Control Region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4943814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943814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1/17/20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140550" y="33090"/>
            <a:ext cx="11821078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Fit Result 2016 using CR Loose WP and SR Medium WP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F7258-B535-2C4E-AA02-9CE32031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8203" y="-14288"/>
            <a:ext cx="5829905" cy="6858000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57426-6DD3-1F43-874E-2657BB3030CE}"/>
              </a:ext>
            </a:extLst>
          </p:cNvPr>
          <p:cNvSpPr/>
          <p:nvPr/>
        </p:nvSpPr>
        <p:spPr>
          <a:xfrm>
            <a:off x="7138824" y="1891218"/>
            <a:ext cx="4822804" cy="3046988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9.7943e-01 +/-  3.33e-02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1.0039e+00 +/-  4.13e-03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3.6446e-01 +/-  1.64e+00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6.3506e+01 +/-  1.41e+02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3.2755e+03 +/-  2.09e+02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5.1672e+03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qcd_b0    9.7207e-01 +/-  1.45e+00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qcd_b1    1.8572e+00 +/-  1.05e+00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qcd_b2    2.8832e-01 +/-  1.25e-01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qcd_b3    1.6395e-05 +/-  1.28e+00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qcd_b4    3.5595e-02 +/-  2.78e-02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qcd_f1    8.4093e-01 +/-  2.66e-02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qcd_mean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1.5539e+02 +/-  2.92e+00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qcd_sigma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1.3283e+01 +/-  2.61e+00</a:t>
            </a:r>
          </a:p>
        </p:txBody>
      </p:sp>
    </p:spTree>
    <p:extLst>
      <p:ext uri="{BB962C8B-B14F-4D97-AF65-F5344CB8AC3E}">
        <p14:creationId xmlns:p14="http://schemas.microsoft.com/office/powerpoint/2010/main" val="1888085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</TotalTime>
  <Words>1403</Words>
  <Application>Microsoft Macintosh PowerPoint</Application>
  <PresentationFormat>Widescreen</PresentationFormat>
  <Paragraphs>143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17/1/2020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278</cp:revision>
  <dcterms:created xsi:type="dcterms:W3CDTF">2019-11-29T10:22:58Z</dcterms:created>
  <dcterms:modified xsi:type="dcterms:W3CDTF">2020-01-17T06:34:55Z</dcterms:modified>
</cp:coreProperties>
</file>