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29"/>
  </p:notesMasterIdLst>
  <p:handoutMasterIdLst>
    <p:handoutMasterId r:id="rId30"/>
  </p:handoutMasterIdLst>
  <p:sldIdLst>
    <p:sldId id="256" r:id="rId3"/>
    <p:sldId id="438" r:id="rId4"/>
    <p:sldId id="414" r:id="rId5"/>
    <p:sldId id="464" r:id="rId6"/>
    <p:sldId id="439" r:id="rId7"/>
    <p:sldId id="442" r:id="rId8"/>
    <p:sldId id="443" r:id="rId9"/>
    <p:sldId id="447" r:id="rId10"/>
    <p:sldId id="444" r:id="rId11"/>
    <p:sldId id="448" r:id="rId12"/>
    <p:sldId id="445" r:id="rId13"/>
    <p:sldId id="449" r:id="rId14"/>
    <p:sldId id="446" r:id="rId15"/>
    <p:sldId id="450" r:id="rId16"/>
    <p:sldId id="451" r:id="rId17"/>
    <p:sldId id="452" r:id="rId18"/>
    <p:sldId id="453" r:id="rId19"/>
    <p:sldId id="454" r:id="rId20"/>
    <p:sldId id="458" r:id="rId21"/>
    <p:sldId id="459" r:id="rId22"/>
    <p:sldId id="456" r:id="rId23"/>
    <p:sldId id="461" r:id="rId24"/>
    <p:sldId id="457" r:id="rId25"/>
    <p:sldId id="455" r:id="rId26"/>
    <p:sldId id="462" r:id="rId27"/>
    <p:sldId id="46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05" d="100"/>
          <a:sy n="105" d="100"/>
        </p:scale>
        <p:origin x="132" y="690"/>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AA3570-B70D-4A9F-9B63-1659E97590CB}" type="datetime1">
              <a:rPr lang="en-GB" smtClean="0"/>
              <a:t>10/09/2019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1338F-B435-4DF6-9AE3-7F65274EBD0A}" type="datetime1">
              <a:rPr lang="en-GB" smtClean="0"/>
              <a:t>10/09/2019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0D7E851C-70F9-4D76-BF3E-4E54C77E096E}" type="datetime1">
              <a:rPr lang="en-GB" smtClean="0"/>
              <a:t>10/09/2019</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27254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19</a:t>
            </a:fld>
            <a:endParaRPr lang="en-GB"/>
          </a:p>
        </p:txBody>
      </p:sp>
    </p:spTree>
    <p:extLst>
      <p:ext uri="{BB962C8B-B14F-4D97-AF65-F5344CB8AC3E}">
        <p14:creationId xmlns:p14="http://schemas.microsoft.com/office/powerpoint/2010/main" val="201090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20</a:t>
            </a:fld>
            <a:endParaRPr lang="en-GB"/>
          </a:p>
        </p:txBody>
      </p:sp>
    </p:spTree>
    <p:extLst>
      <p:ext uri="{BB962C8B-B14F-4D97-AF65-F5344CB8AC3E}">
        <p14:creationId xmlns:p14="http://schemas.microsoft.com/office/powerpoint/2010/main" val="3408232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70CC3F-F4F0-46BB-A868-7CB1CC7F36E9}" type="datetime1">
              <a:rPr lang="en-US" smtClean="0"/>
              <a:t>9/10/2019</a:t>
            </a:fld>
            <a:endParaRPr lang="en-US" dirty="0"/>
          </a:p>
        </p:txBody>
      </p:sp>
      <p:sp>
        <p:nvSpPr>
          <p:cNvPr id="5" name="Footer Placeholder 4"/>
          <p:cNvSpPr>
            <a:spLocks noGrp="1"/>
          </p:cNvSpPr>
          <p:nvPr>
            <p:ph type="ftr" sz="quarter" idx="11"/>
          </p:nvPr>
        </p:nvSpPr>
        <p:spPr/>
        <p:txBody>
          <a:bodyPr/>
          <a:lstStyle/>
          <a:p>
            <a:r>
              <a:rPr lang="fi-FI" smtClean="0"/>
              <a:t>NTUA G. Bakas, I. Papakrivopoulos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B24137-F447-45C5-ADDB-1DEE88B977EB}" type="datetime1">
              <a:rPr lang="en-US" smtClean="0"/>
              <a:t>9/10/2019</a:t>
            </a:fld>
            <a:endParaRPr lang="en-US" dirty="0"/>
          </a:p>
        </p:txBody>
      </p:sp>
      <p:sp>
        <p:nvSpPr>
          <p:cNvPr id="5" name="Footer Placeholder 4"/>
          <p:cNvSpPr>
            <a:spLocks noGrp="1"/>
          </p:cNvSpPr>
          <p:nvPr>
            <p:ph type="ftr" sz="quarter" idx="11"/>
          </p:nvPr>
        </p:nvSpPr>
        <p:spPr/>
        <p:txBody>
          <a:bodyPr/>
          <a:lstStyle/>
          <a:p>
            <a:r>
              <a:rPr lang="fi-FI" smtClean="0"/>
              <a:t>NTUA G. Bakas, I. Papakrivopoulos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452AD9-823E-445A-8840-DE1BA1407B0F}" type="datetime1">
              <a:rPr lang="en-US" smtClean="0"/>
              <a:t>9/10/2019</a:t>
            </a:fld>
            <a:endParaRPr lang="en-US" dirty="0"/>
          </a:p>
        </p:txBody>
      </p:sp>
      <p:sp>
        <p:nvSpPr>
          <p:cNvPr id="5" name="Footer Placeholder 4"/>
          <p:cNvSpPr>
            <a:spLocks noGrp="1"/>
          </p:cNvSpPr>
          <p:nvPr>
            <p:ph type="ftr" sz="quarter" idx="11"/>
          </p:nvPr>
        </p:nvSpPr>
        <p:spPr/>
        <p:txBody>
          <a:bodyPr/>
          <a:lstStyle/>
          <a:p>
            <a:r>
              <a:rPr lang="fi-FI" smtClean="0"/>
              <a:t>NTUA G. Bakas, I. Papakrivopoulos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D34335A-3586-434F-9D39-96B67E9D14E2}" type="datetime1">
              <a:rPr lang="en-US" smtClean="0"/>
              <a:t>9/10/2019</a:t>
            </a:fld>
            <a:endParaRPr lang="en-GB"/>
          </a:p>
        </p:txBody>
      </p:sp>
      <p:sp>
        <p:nvSpPr>
          <p:cNvPr id="5" name="Footer Placeholder 4"/>
          <p:cNvSpPr>
            <a:spLocks noGrp="1"/>
          </p:cNvSpPr>
          <p:nvPr>
            <p:ph type="ftr" sz="quarter" idx="11"/>
          </p:nvPr>
        </p:nvSpPr>
        <p:spPr/>
        <p:txBody>
          <a:bodyPr/>
          <a:lstStyle/>
          <a:p>
            <a:r>
              <a:rPr lang="fi-FI" smtClean="0"/>
              <a:t>NTUA G. Bakas, I. Papakrivopoulos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A3CDD1-24B3-4A83-94EC-BCABDEEF598E}" type="datetime1">
              <a:rPr lang="en-US" smtClean="0"/>
              <a:t>9/10/2019</a:t>
            </a:fld>
            <a:endParaRPr lang="en-GB"/>
          </a:p>
        </p:txBody>
      </p:sp>
      <p:sp>
        <p:nvSpPr>
          <p:cNvPr id="5" name="Footer Placeholder 4"/>
          <p:cNvSpPr>
            <a:spLocks noGrp="1"/>
          </p:cNvSpPr>
          <p:nvPr>
            <p:ph type="ftr" sz="quarter" idx="11"/>
          </p:nvPr>
        </p:nvSpPr>
        <p:spPr/>
        <p:txBody>
          <a:bodyPr/>
          <a:lstStyle/>
          <a:p>
            <a:r>
              <a:rPr lang="fi-FI" smtClean="0"/>
              <a:t>NTUA G. Bakas, I. Papakrivopoulos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98D5C6-59D9-4809-8643-02288EDFD862}" type="datetime1">
              <a:rPr lang="en-US" smtClean="0"/>
              <a:t>9/10/2019</a:t>
            </a:fld>
            <a:endParaRPr lang="en-GB"/>
          </a:p>
        </p:txBody>
      </p:sp>
      <p:sp>
        <p:nvSpPr>
          <p:cNvPr id="5" name="Footer Placeholder 4"/>
          <p:cNvSpPr>
            <a:spLocks noGrp="1"/>
          </p:cNvSpPr>
          <p:nvPr>
            <p:ph type="ftr" sz="quarter" idx="11"/>
          </p:nvPr>
        </p:nvSpPr>
        <p:spPr/>
        <p:txBody>
          <a:bodyPr/>
          <a:lstStyle/>
          <a:p>
            <a:r>
              <a:rPr lang="fi-FI" smtClean="0"/>
              <a:t>NTUA G. Bakas, I. Papakrivopoulos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8C49333-08CE-4959-8B20-6FFDB2AD2CE3}" type="datetime1">
              <a:rPr lang="en-US" smtClean="0"/>
              <a:t>9/10/2019</a:t>
            </a:fld>
            <a:endParaRPr lang="en-GB"/>
          </a:p>
        </p:txBody>
      </p:sp>
      <p:sp>
        <p:nvSpPr>
          <p:cNvPr id="6" name="Footer Placeholder 5"/>
          <p:cNvSpPr>
            <a:spLocks noGrp="1"/>
          </p:cNvSpPr>
          <p:nvPr>
            <p:ph type="ftr" sz="quarter" idx="11"/>
          </p:nvPr>
        </p:nvSpPr>
        <p:spPr/>
        <p:txBody>
          <a:bodyPr/>
          <a:lstStyle/>
          <a:p>
            <a:r>
              <a:rPr lang="fi-FI" smtClean="0"/>
              <a:t>NTUA G. Bakas, I. Papakrivopoulos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0244BB5-59A9-43D2-B40B-9C4DD1D9E810}" type="datetime1">
              <a:rPr lang="en-US" smtClean="0"/>
              <a:t>9/10/2019</a:t>
            </a:fld>
            <a:endParaRPr lang="en-GB"/>
          </a:p>
        </p:txBody>
      </p:sp>
      <p:sp>
        <p:nvSpPr>
          <p:cNvPr id="8" name="Footer Placeholder 7"/>
          <p:cNvSpPr>
            <a:spLocks noGrp="1"/>
          </p:cNvSpPr>
          <p:nvPr>
            <p:ph type="ftr" sz="quarter" idx="11"/>
          </p:nvPr>
        </p:nvSpPr>
        <p:spPr/>
        <p:txBody>
          <a:bodyPr/>
          <a:lstStyle/>
          <a:p>
            <a:r>
              <a:rPr lang="fi-FI" smtClean="0"/>
              <a:t>NTUA G. Bakas, I. Papakrivopoulos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52C7BD1-B5E6-431A-949E-151D673733DD}" type="datetime1">
              <a:rPr lang="en-US" smtClean="0"/>
              <a:t>9/10/2019</a:t>
            </a:fld>
            <a:endParaRPr lang="en-GB"/>
          </a:p>
        </p:txBody>
      </p:sp>
      <p:sp>
        <p:nvSpPr>
          <p:cNvPr id="4" name="Footer Placeholder 3"/>
          <p:cNvSpPr>
            <a:spLocks noGrp="1"/>
          </p:cNvSpPr>
          <p:nvPr>
            <p:ph type="ftr" sz="quarter" idx="11"/>
          </p:nvPr>
        </p:nvSpPr>
        <p:spPr/>
        <p:txBody>
          <a:bodyPr/>
          <a:lstStyle/>
          <a:p>
            <a:r>
              <a:rPr lang="fi-FI" smtClean="0"/>
              <a:t>NTUA G. Bakas, I. Papakrivopoulos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ACACC-B893-415F-8470-0AF677E741A8}" type="datetime1">
              <a:rPr lang="en-US" smtClean="0"/>
              <a:t>9/10/2019</a:t>
            </a:fld>
            <a:endParaRPr lang="en-GB"/>
          </a:p>
        </p:txBody>
      </p:sp>
      <p:sp>
        <p:nvSpPr>
          <p:cNvPr id="3" name="Footer Placeholder 2"/>
          <p:cNvSpPr>
            <a:spLocks noGrp="1"/>
          </p:cNvSpPr>
          <p:nvPr>
            <p:ph type="ftr" sz="quarter" idx="11"/>
          </p:nvPr>
        </p:nvSpPr>
        <p:spPr/>
        <p:txBody>
          <a:bodyPr/>
          <a:lstStyle/>
          <a:p>
            <a:r>
              <a:rPr lang="fi-FI" smtClean="0"/>
              <a:t>NTUA G. Bakas, I. Papakrivopoulos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C1EBAD-8585-4EAE-9D47-B8800D8018AA}" type="datetime1">
              <a:rPr lang="en-US" smtClean="0"/>
              <a:t>9/10/2019</a:t>
            </a:fld>
            <a:endParaRPr lang="en-GB"/>
          </a:p>
        </p:txBody>
      </p:sp>
      <p:sp>
        <p:nvSpPr>
          <p:cNvPr id="6" name="Footer Placeholder 5"/>
          <p:cNvSpPr>
            <a:spLocks noGrp="1"/>
          </p:cNvSpPr>
          <p:nvPr>
            <p:ph type="ftr" sz="quarter" idx="11"/>
          </p:nvPr>
        </p:nvSpPr>
        <p:spPr/>
        <p:txBody>
          <a:bodyPr/>
          <a:lstStyle/>
          <a:p>
            <a:r>
              <a:rPr lang="fi-FI" smtClean="0"/>
              <a:t>NTUA G. Bakas, I. Papakrivopoulos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FDFAE3-A6AC-47F4-9F09-6BE9C0C0FB13}" type="datetime1">
              <a:rPr lang="en-US" smtClean="0"/>
              <a:t>9/10/2019</a:t>
            </a:fld>
            <a:endParaRPr lang="en-US" dirty="0"/>
          </a:p>
        </p:txBody>
      </p:sp>
      <p:sp>
        <p:nvSpPr>
          <p:cNvPr id="9" name="Footer Placeholder 8"/>
          <p:cNvSpPr>
            <a:spLocks noGrp="1"/>
          </p:cNvSpPr>
          <p:nvPr>
            <p:ph type="ftr" sz="quarter" idx="11"/>
          </p:nvPr>
        </p:nvSpPr>
        <p:spPr/>
        <p:txBody>
          <a:bodyPr/>
          <a:lstStyle/>
          <a:p>
            <a:r>
              <a:rPr lang="fi-FI" smtClean="0"/>
              <a:t>NTUA G. Bakas, I. Papakrivopoulos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US" dirty="0" smtClean="0"/>
              <a:t>Click to edit Master title style</a:t>
            </a:r>
            <a:endParaRPr lang="en-GB"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4BBFAD-599D-4F86-B35F-B5DD90EE8D1C}" type="datetime1">
              <a:rPr lang="en-US" smtClean="0"/>
              <a:t>9/10/2019</a:t>
            </a:fld>
            <a:endParaRPr lang="en-GB"/>
          </a:p>
        </p:txBody>
      </p:sp>
      <p:sp>
        <p:nvSpPr>
          <p:cNvPr id="6" name="Footer Placeholder 5"/>
          <p:cNvSpPr>
            <a:spLocks noGrp="1"/>
          </p:cNvSpPr>
          <p:nvPr>
            <p:ph type="ftr" sz="quarter" idx="11"/>
          </p:nvPr>
        </p:nvSpPr>
        <p:spPr/>
        <p:txBody>
          <a:bodyPr/>
          <a:lstStyle/>
          <a:p>
            <a:r>
              <a:rPr lang="fi-FI" smtClean="0"/>
              <a:t>NTUA G. Bakas, I. Papakrivopoulos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A4C386-343A-4915-B90D-A61E2789050B}" type="datetime1">
              <a:rPr lang="en-US" smtClean="0"/>
              <a:t>9/10/2019</a:t>
            </a:fld>
            <a:endParaRPr lang="en-GB"/>
          </a:p>
        </p:txBody>
      </p:sp>
      <p:sp>
        <p:nvSpPr>
          <p:cNvPr id="5" name="Footer Placeholder 4"/>
          <p:cNvSpPr>
            <a:spLocks noGrp="1"/>
          </p:cNvSpPr>
          <p:nvPr>
            <p:ph type="ftr" sz="quarter" idx="11"/>
          </p:nvPr>
        </p:nvSpPr>
        <p:spPr/>
        <p:txBody>
          <a:bodyPr/>
          <a:lstStyle/>
          <a:p>
            <a:r>
              <a:rPr lang="fi-FI" smtClean="0"/>
              <a:t>NTUA G. Bakas, I. Papakrivopoulos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633DEC-0070-4E4F-9FB5-5650E1E5BE04}" type="datetime1">
              <a:rPr lang="en-US" smtClean="0"/>
              <a:t>9/10/2019</a:t>
            </a:fld>
            <a:endParaRPr lang="en-GB"/>
          </a:p>
        </p:txBody>
      </p:sp>
      <p:sp>
        <p:nvSpPr>
          <p:cNvPr id="5" name="Footer Placeholder 4"/>
          <p:cNvSpPr>
            <a:spLocks noGrp="1"/>
          </p:cNvSpPr>
          <p:nvPr>
            <p:ph type="ftr" sz="quarter" idx="11"/>
          </p:nvPr>
        </p:nvSpPr>
        <p:spPr/>
        <p:txBody>
          <a:bodyPr/>
          <a:lstStyle/>
          <a:p>
            <a:r>
              <a:rPr lang="fi-FI" smtClean="0"/>
              <a:t>NTUA G. Bakas, I. Papakrivopoulos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7CEB96-F060-4BD0-A319-7DDBAD2330C7}" type="datetime1">
              <a:rPr lang="en-US" smtClean="0"/>
              <a:t>9/10/2019</a:t>
            </a:fld>
            <a:endParaRPr lang="en-US" dirty="0"/>
          </a:p>
        </p:txBody>
      </p:sp>
      <p:sp>
        <p:nvSpPr>
          <p:cNvPr id="5" name="Footer Placeholder 4"/>
          <p:cNvSpPr>
            <a:spLocks noGrp="1"/>
          </p:cNvSpPr>
          <p:nvPr>
            <p:ph type="ftr" sz="quarter" idx="11"/>
          </p:nvPr>
        </p:nvSpPr>
        <p:spPr/>
        <p:txBody>
          <a:bodyPr/>
          <a:lstStyle/>
          <a:p>
            <a:r>
              <a:rPr lang="fi-FI" smtClean="0"/>
              <a:t>NTUA G. Bakas, I. Papakrivopoulos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4EC976-2A06-42F2-83D5-727A07C4432D}" type="datetime1">
              <a:rPr lang="en-US" smtClean="0"/>
              <a:t>9/10/2019</a:t>
            </a:fld>
            <a:endParaRPr lang="en-US" dirty="0"/>
          </a:p>
        </p:txBody>
      </p:sp>
      <p:sp>
        <p:nvSpPr>
          <p:cNvPr id="6" name="Footer Placeholder 5"/>
          <p:cNvSpPr>
            <a:spLocks noGrp="1"/>
          </p:cNvSpPr>
          <p:nvPr>
            <p:ph type="ftr" sz="quarter" idx="11"/>
          </p:nvPr>
        </p:nvSpPr>
        <p:spPr/>
        <p:txBody>
          <a:bodyPr/>
          <a:lstStyle/>
          <a:p>
            <a:r>
              <a:rPr lang="fi-FI" smtClean="0"/>
              <a:t>NTUA G. Bakas, I. Papakrivopoulos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A39BAF-3515-4BA9-8721-0FD7C068E6CE}" type="datetime1">
              <a:rPr lang="en-US" smtClean="0"/>
              <a:t>9/10/2019</a:t>
            </a:fld>
            <a:endParaRPr lang="en-US" dirty="0"/>
          </a:p>
        </p:txBody>
      </p:sp>
      <p:sp>
        <p:nvSpPr>
          <p:cNvPr id="8" name="Footer Placeholder 7"/>
          <p:cNvSpPr>
            <a:spLocks noGrp="1"/>
          </p:cNvSpPr>
          <p:nvPr>
            <p:ph type="ftr" sz="quarter" idx="11"/>
          </p:nvPr>
        </p:nvSpPr>
        <p:spPr/>
        <p:txBody>
          <a:bodyPr/>
          <a:lstStyle/>
          <a:p>
            <a:r>
              <a:rPr lang="fi-FI" smtClean="0"/>
              <a:t>NTUA G. Bakas, I. Papakrivopoulos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D7B019-E4B6-436B-9882-A2B77EE70AF1}" type="datetime1">
              <a:rPr lang="en-US" smtClean="0"/>
              <a:t>9/10/2019</a:t>
            </a:fld>
            <a:endParaRPr lang="en-US" dirty="0"/>
          </a:p>
        </p:txBody>
      </p:sp>
      <p:sp>
        <p:nvSpPr>
          <p:cNvPr id="4" name="Footer Placeholder 3"/>
          <p:cNvSpPr>
            <a:spLocks noGrp="1"/>
          </p:cNvSpPr>
          <p:nvPr>
            <p:ph type="ftr" sz="quarter" idx="11"/>
          </p:nvPr>
        </p:nvSpPr>
        <p:spPr/>
        <p:txBody>
          <a:bodyPr/>
          <a:lstStyle/>
          <a:p>
            <a:r>
              <a:rPr lang="fi-FI" smtClean="0"/>
              <a:t>NTUA G. Bakas, I. Papakrivopoulos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BE9073-E7C2-4887-95DE-832592E46858}" type="datetime1">
              <a:rPr lang="en-US" smtClean="0"/>
              <a:t>9/10/2019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smtClean="0"/>
              <a:t>NTUA G. Bakas, I. Papakrivopoulos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392B4E-FEAF-42BF-8CB0-15FC260E7913}" type="datetime1">
              <a:rPr lang="en-US" smtClean="0"/>
              <a:t>9/10/2019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smtClean="0"/>
              <a:t>NTUA G. Bakas, I. Papakrivopoulos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2BCF8B-3E8E-431D-82BE-9E44782EED80}" type="datetime1">
              <a:rPr lang="en-US" smtClean="0"/>
              <a:t>9/10/2019</a:t>
            </a:fld>
            <a:endParaRPr lang="en-US" dirty="0"/>
          </a:p>
        </p:txBody>
      </p:sp>
      <p:sp>
        <p:nvSpPr>
          <p:cNvPr id="6" name="Footer Placeholder 5"/>
          <p:cNvSpPr>
            <a:spLocks noGrp="1"/>
          </p:cNvSpPr>
          <p:nvPr>
            <p:ph type="ftr" sz="quarter" idx="11"/>
          </p:nvPr>
        </p:nvSpPr>
        <p:spPr/>
        <p:txBody>
          <a:bodyPr/>
          <a:lstStyle/>
          <a:p>
            <a:r>
              <a:rPr lang="fi-FI" smtClean="0"/>
              <a:t>NTUA G. Bakas, I. Papakrivopoulos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36859CF-2FA5-4ECD-B70A-458D3733E031}" type="datetime1">
              <a:rPr lang="en-US" smtClean="0"/>
              <a:t>9/10/2019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smtClean="0"/>
              <a:t>NTUA G. Bakas, I. Papakrivopoulos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C0037-87E8-4271-BAB8-7377F3CDBABC}" type="datetime1">
              <a:rPr lang="en-US" smtClean="0"/>
              <a:t>9/10/2019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NTUA G. Bakas, I. Papakrivopoulos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1"/>
            <a:ext cx="10058400" cy="2210656"/>
          </a:xfrm>
        </p:spPr>
        <p:txBody>
          <a:bodyPr anchor="t">
            <a:noAutofit/>
          </a:bodyPr>
          <a:lstStyle/>
          <a:p>
            <a:pPr algn="ctr"/>
            <a:r>
              <a:rPr lang="en-US" sz="4400" dirty="0"/>
              <a:t/>
            </a:r>
            <a:br>
              <a:rPr lang="en-US" sz="4400" dirty="0"/>
            </a:br>
            <a:r>
              <a:rPr lang="en-US" sz="4400" dirty="0"/>
              <a:t/>
            </a:r>
            <a:br>
              <a:rPr lang="en-US" sz="4400" dirty="0"/>
            </a:br>
            <a:r>
              <a:rPr lang="en-US" sz="4400" dirty="0" smtClean="0"/>
              <a:t>QCD Closure Tests</a:t>
            </a:r>
            <a:br>
              <a:rPr lang="en-US" sz="4400" dirty="0" smtClean="0"/>
            </a:br>
            <a:r>
              <a:rPr lang="en-US" sz="4400" dirty="0" smtClean="0"/>
              <a:t>2016, 2017, 2018</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233287" y="2761861"/>
            <a:ext cx="9914709" cy="369332"/>
          </a:xfrm>
          <a:prstGeom prst="rect">
            <a:avLst/>
          </a:prstGeom>
          <a:noFill/>
        </p:spPr>
        <p:txBody>
          <a:bodyPr wrap="square" rtlCol="0">
            <a:spAutoFit/>
          </a:bodyPr>
          <a:lstStyle/>
          <a:p>
            <a:pPr algn="ctr"/>
            <a:r>
              <a:rPr lang="en-US" dirty="0" smtClean="0"/>
              <a:t>George Bakas, </a:t>
            </a:r>
            <a:r>
              <a:rPr lang="en-US" dirty="0" err="1" smtClean="0"/>
              <a:t>Ioannis</a:t>
            </a:r>
            <a:r>
              <a:rPr lang="en-US" dirty="0" smtClean="0"/>
              <a:t> </a:t>
            </a:r>
            <a:r>
              <a:rPr lang="en-US" dirty="0" err="1" smtClean="0"/>
              <a:t>Papakrivopoulos</a:t>
            </a:r>
            <a:r>
              <a:rPr lang="en-US" dirty="0" smtClean="0"/>
              <a:t> </a:t>
            </a:r>
          </a:p>
        </p:txBody>
      </p:sp>
    </p:spTree>
    <p:extLst>
      <p:ext uri="{BB962C8B-B14F-4D97-AF65-F5344CB8AC3E}">
        <p14:creationId xmlns:p14="http://schemas.microsoft.com/office/powerpoint/2010/main" val="237678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smtClean="0"/>
              <a:t>CR Contamination ’16,’17,’18 </a:t>
            </a:r>
            <a:r>
              <a:rPr lang="en-US" sz="2800" u="sng" dirty="0" err="1" smtClean="0"/>
              <a:t>yJJ</a:t>
            </a:r>
            <a:endParaRPr lang="en-US" sz="2800" u="sng"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5" y="1138998"/>
            <a:ext cx="4188524" cy="34384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325" y="1138998"/>
            <a:ext cx="4188524" cy="343843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138998"/>
            <a:ext cx="4188524" cy="3438430"/>
          </a:xfrm>
          <a:prstGeom prst="rect">
            <a:avLst/>
          </a:prstGeom>
        </p:spPr>
      </p:pic>
      <p:sp>
        <p:nvSpPr>
          <p:cNvPr id="11" name="TextBox 10"/>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2" name="TextBox 11"/>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3" name="TextBox 12"/>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sp>
        <p:nvSpPr>
          <p:cNvPr id="14" name="Rectangle 13"/>
          <p:cNvSpPr/>
          <p:nvPr/>
        </p:nvSpPr>
        <p:spPr>
          <a:xfrm>
            <a:off x="7011579" y="24358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5" name="Straight Connector 14"/>
          <p:cNvCxnSpPr/>
          <p:nvPr/>
        </p:nvCxnSpPr>
        <p:spPr>
          <a:xfrm>
            <a:off x="7086223" y="37320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93998" y="77753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63165" y="243584"/>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18" name="TextBox 17"/>
          <p:cNvSpPr txBox="1"/>
          <p:nvPr/>
        </p:nvSpPr>
        <p:spPr>
          <a:xfrm>
            <a:off x="7663166" y="629729"/>
            <a:ext cx="1576872" cy="246221"/>
          </a:xfrm>
          <a:prstGeom prst="rect">
            <a:avLst/>
          </a:prstGeom>
          <a:noFill/>
        </p:spPr>
        <p:txBody>
          <a:bodyPr wrap="square" rtlCol="0">
            <a:spAutoFit/>
          </a:bodyPr>
          <a:lstStyle/>
          <a:p>
            <a:r>
              <a:rPr lang="en-US" sz="1000" dirty="0" smtClean="0"/>
              <a:t>Control Region TT sample</a:t>
            </a:r>
            <a:endParaRPr lang="en-GB" sz="1000" dirty="0"/>
          </a:p>
        </p:txBody>
      </p:sp>
    </p:spTree>
    <p:extLst>
      <p:ext uri="{BB962C8B-B14F-4D97-AF65-F5344CB8AC3E}">
        <p14:creationId xmlns:p14="http://schemas.microsoft.com/office/powerpoint/2010/main" val="1261852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smtClean="0"/>
              <a:t>QCD Closure Tests </a:t>
            </a:r>
            <a:r>
              <a:rPr lang="el-GR" sz="2800" u="sng" dirty="0" smtClean="0"/>
              <a:t>’</a:t>
            </a:r>
            <a:r>
              <a:rPr lang="en-US" sz="2800" u="sng" dirty="0" smtClean="0"/>
              <a:t>16</a:t>
            </a:r>
            <a:r>
              <a:rPr lang="el-GR" sz="2800" u="sng" dirty="0" smtClean="0"/>
              <a:t>, ‘17, ’18 </a:t>
            </a:r>
            <a:r>
              <a:rPr lang="en-US" sz="2800" u="sng" dirty="0" smtClean="0"/>
              <a:t>jetPt0</a:t>
            </a:r>
          </a:p>
          <a:p>
            <a:endParaRPr lang="en-US" sz="2800" u="sng" dirty="0"/>
          </a:p>
          <a:p>
            <a:endParaRPr lang="en-US" sz="2800" u="sng" dirty="0"/>
          </a:p>
        </p:txBody>
      </p:sp>
      <p:sp>
        <p:nvSpPr>
          <p:cNvPr id="11" name="TextBox 10"/>
          <p:cNvSpPr txBox="1"/>
          <p:nvPr/>
        </p:nvSpPr>
        <p:spPr>
          <a:xfrm>
            <a:off x="3244362" y="4735404"/>
            <a:ext cx="797286" cy="215444"/>
          </a:xfrm>
          <a:prstGeom prst="rect">
            <a:avLst/>
          </a:prstGeom>
          <a:noFill/>
        </p:spPr>
        <p:txBody>
          <a:bodyPr wrap="square" rtlCol="0">
            <a:spAutoFit/>
          </a:bodyPr>
          <a:lstStyle/>
          <a:p>
            <a:r>
              <a:rPr lang="en-US" sz="800" dirty="0" smtClean="0"/>
              <a:t>jetPt0 (GeV)</a:t>
            </a:r>
            <a:endParaRPr lang="en-GB" sz="800" dirty="0"/>
          </a:p>
        </p:txBody>
      </p:sp>
      <p:sp>
        <p:nvSpPr>
          <p:cNvPr id="12" name="TextBox 11"/>
          <p:cNvSpPr txBox="1"/>
          <p:nvPr/>
        </p:nvSpPr>
        <p:spPr>
          <a:xfrm>
            <a:off x="7215792" y="4735404"/>
            <a:ext cx="729168" cy="215444"/>
          </a:xfrm>
          <a:prstGeom prst="rect">
            <a:avLst/>
          </a:prstGeom>
          <a:noFill/>
        </p:spPr>
        <p:txBody>
          <a:bodyPr wrap="square" rtlCol="0">
            <a:spAutoFit/>
          </a:bodyPr>
          <a:lstStyle/>
          <a:p>
            <a:r>
              <a:rPr lang="en-US" sz="800" dirty="0"/>
              <a:t>jetPt0 (GeV)</a:t>
            </a:r>
            <a:endParaRPr lang="en-GB" sz="800" dirty="0"/>
          </a:p>
        </p:txBody>
      </p:sp>
      <p:sp>
        <p:nvSpPr>
          <p:cNvPr id="13" name="TextBox 12"/>
          <p:cNvSpPr txBox="1"/>
          <p:nvPr/>
        </p:nvSpPr>
        <p:spPr>
          <a:xfrm>
            <a:off x="11119104" y="4735404"/>
            <a:ext cx="782285" cy="215444"/>
          </a:xfrm>
          <a:prstGeom prst="rect">
            <a:avLst/>
          </a:prstGeom>
          <a:noFill/>
        </p:spPr>
        <p:txBody>
          <a:bodyPr wrap="square" rtlCol="0">
            <a:spAutoFit/>
          </a:bodyPr>
          <a:lstStyle/>
          <a:p>
            <a:r>
              <a:rPr lang="en-US" sz="800" dirty="0"/>
              <a:t>jetPt0 (GeV)</a:t>
            </a:r>
            <a:endParaRPr lang="en-GB" sz="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5" y="1252701"/>
            <a:ext cx="4188524" cy="3438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935" y="1258692"/>
            <a:ext cx="4188524" cy="34384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258692"/>
            <a:ext cx="4188524" cy="3438430"/>
          </a:xfrm>
          <a:prstGeom prst="rect">
            <a:avLst/>
          </a:prstGeom>
        </p:spPr>
      </p:pic>
      <p:sp>
        <p:nvSpPr>
          <p:cNvPr id="14" name="TextBox 13"/>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5" name="TextBox 14"/>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6" name="TextBox 15"/>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spTree>
    <p:extLst>
      <p:ext uri="{BB962C8B-B14F-4D97-AF65-F5344CB8AC3E}">
        <p14:creationId xmlns:p14="http://schemas.microsoft.com/office/powerpoint/2010/main" val="3248732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smtClean="0"/>
              <a:t>CR Contamination ’16,’17,’18 jetPt</a:t>
            </a:r>
            <a:r>
              <a:rPr lang="en-US" sz="2800" u="sng" dirty="0"/>
              <a:t>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5291"/>
            <a:ext cx="4188524" cy="3438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227" y="1375291"/>
            <a:ext cx="4188524" cy="34384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375291"/>
            <a:ext cx="4188524" cy="3438430"/>
          </a:xfrm>
          <a:prstGeom prst="rect">
            <a:avLst/>
          </a:prstGeom>
        </p:spPr>
      </p:pic>
      <p:sp>
        <p:nvSpPr>
          <p:cNvPr id="11" name="TextBox 10"/>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2" name="TextBox 11"/>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3" name="TextBox 12"/>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sp>
        <p:nvSpPr>
          <p:cNvPr id="14" name="Rectangle 13"/>
          <p:cNvSpPr/>
          <p:nvPr/>
        </p:nvSpPr>
        <p:spPr>
          <a:xfrm>
            <a:off x="7011579" y="24358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5" name="Straight Connector 14"/>
          <p:cNvCxnSpPr/>
          <p:nvPr/>
        </p:nvCxnSpPr>
        <p:spPr>
          <a:xfrm>
            <a:off x="7086223" y="37320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93998" y="77753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63165" y="243584"/>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18" name="TextBox 17"/>
          <p:cNvSpPr txBox="1"/>
          <p:nvPr/>
        </p:nvSpPr>
        <p:spPr>
          <a:xfrm>
            <a:off x="7663166" y="629729"/>
            <a:ext cx="1576872" cy="246221"/>
          </a:xfrm>
          <a:prstGeom prst="rect">
            <a:avLst/>
          </a:prstGeom>
          <a:noFill/>
        </p:spPr>
        <p:txBody>
          <a:bodyPr wrap="square" rtlCol="0">
            <a:spAutoFit/>
          </a:bodyPr>
          <a:lstStyle/>
          <a:p>
            <a:r>
              <a:rPr lang="en-US" sz="1000" dirty="0" smtClean="0"/>
              <a:t>Control Region TT sample</a:t>
            </a:r>
            <a:endParaRPr lang="en-GB" sz="1000" dirty="0"/>
          </a:p>
        </p:txBody>
      </p:sp>
    </p:spTree>
    <p:extLst>
      <p:ext uri="{BB962C8B-B14F-4D97-AF65-F5344CB8AC3E}">
        <p14:creationId xmlns:p14="http://schemas.microsoft.com/office/powerpoint/2010/main" val="1476650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smtClean="0"/>
              <a:t>QCD Closure Tests </a:t>
            </a:r>
            <a:r>
              <a:rPr lang="el-GR" sz="2800" u="sng" dirty="0" smtClean="0"/>
              <a:t>’</a:t>
            </a:r>
            <a:r>
              <a:rPr lang="en-US" sz="2800" u="sng" dirty="0" smtClean="0"/>
              <a:t>16</a:t>
            </a:r>
            <a:r>
              <a:rPr lang="el-GR" sz="2800" u="sng" dirty="0" smtClean="0"/>
              <a:t>, ‘17, ’18 </a:t>
            </a:r>
            <a:r>
              <a:rPr lang="en-US" sz="2800" u="sng" dirty="0" smtClean="0"/>
              <a:t>jetPt1</a:t>
            </a:r>
          </a:p>
          <a:p>
            <a:endParaRPr lang="en-US" sz="2800" u="sng" dirty="0"/>
          </a:p>
          <a:p>
            <a:endParaRPr lang="en-US" sz="2800" u="sng" dirty="0"/>
          </a:p>
        </p:txBody>
      </p:sp>
      <p:sp>
        <p:nvSpPr>
          <p:cNvPr id="11" name="TextBox 10"/>
          <p:cNvSpPr txBox="1"/>
          <p:nvPr/>
        </p:nvSpPr>
        <p:spPr>
          <a:xfrm>
            <a:off x="3145536" y="4735404"/>
            <a:ext cx="749203" cy="215444"/>
          </a:xfrm>
          <a:prstGeom prst="rect">
            <a:avLst/>
          </a:prstGeom>
          <a:noFill/>
        </p:spPr>
        <p:txBody>
          <a:bodyPr wrap="square" rtlCol="0">
            <a:spAutoFit/>
          </a:bodyPr>
          <a:lstStyle/>
          <a:p>
            <a:r>
              <a:rPr lang="en-US" sz="800" dirty="0" smtClean="0"/>
              <a:t>jetPt1 </a:t>
            </a:r>
            <a:r>
              <a:rPr lang="en-US" sz="800" dirty="0"/>
              <a:t>(GeV)</a:t>
            </a:r>
            <a:endParaRPr lang="en-GB" sz="800" dirty="0"/>
          </a:p>
        </p:txBody>
      </p:sp>
      <p:sp>
        <p:nvSpPr>
          <p:cNvPr id="12" name="TextBox 11"/>
          <p:cNvSpPr txBox="1"/>
          <p:nvPr/>
        </p:nvSpPr>
        <p:spPr>
          <a:xfrm>
            <a:off x="7123177" y="4735404"/>
            <a:ext cx="774888" cy="215444"/>
          </a:xfrm>
          <a:prstGeom prst="rect">
            <a:avLst/>
          </a:prstGeom>
          <a:noFill/>
        </p:spPr>
        <p:txBody>
          <a:bodyPr wrap="square" rtlCol="0">
            <a:spAutoFit/>
          </a:bodyPr>
          <a:lstStyle/>
          <a:p>
            <a:r>
              <a:rPr lang="en-US" sz="800" dirty="0" smtClean="0"/>
              <a:t>jetPt1 </a:t>
            </a:r>
            <a:r>
              <a:rPr lang="en-US" sz="800" dirty="0"/>
              <a:t>(GeV)</a:t>
            </a:r>
            <a:endParaRPr lang="en-GB" sz="800" dirty="0"/>
          </a:p>
        </p:txBody>
      </p:sp>
      <p:sp>
        <p:nvSpPr>
          <p:cNvPr id="13" name="TextBox 12"/>
          <p:cNvSpPr txBox="1"/>
          <p:nvPr/>
        </p:nvSpPr>
        <p:spPr>
          <a:xfrm>
            <a:off x="11126504" y="4735404"/>
            <a:ext cx="774886" cy="338554"/>
          </a:xfrm>
          <a:prstGeom prst="rect">
            <a:avLst/>
          </a:prstGeom>
          <a:noFill/>
        </p:spPr>
        <p:txBody>
          <a:bodyPr wrap="square" rtlCol="0">
            <a:spAutoFit/>
          </a:bodyPr>
          <a:lstStyle/>
          <a:p>
            <a:r>
              <a:rPr lang="en-US" sz="800" dirty="0" smtClean="0"/>
              <a:t>jetPt1 </a:t>
            </a:r>
            <a:r>
              <a:rPr lang="en-US" sz="800" dirty="0"/>
              <a:t>(GeV)</a:t>
            </a:r>
            <a:endParaRPr lang="en-GB" sz="800" dirty="0"/>
          </a:p>
          <a:p>
            <a:endParaRPr lang="en-GB" sz="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8692"/>
            <a:ext cx="4188524" cy="343843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832" y="1258692"/>
            <a:ext cx="4188524" cy="343843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258692"/>
            <a:ext cx="4188524" cy="3438430"/>
          </a:xfrm>
          <a:prstGeom prst="rect">
            <a:avLst/>
          </a:prstGeom>
        </p:spPr>
      </p:pic>
      <p:sp>
        <p:nvSpPr>
          <p:cNvPr id="14" name="TextBox 13"/>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5" name="TextBox 14"/>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6" name="TextBox 15"/>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spTree>
    <p:extLst>
      <p:ext uri="{BB962C8B-B14F-4D97-AF65-F5344CB8AC3E}">
        <p14:creationId xmlns:p14="http://schemas.microsoft.com/office/powerpoint/2010/main" val="359021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smtClean="0"/>
              <a:t>CR Contamination ’16,’17,’18 jetPt1</a:t>
            </a:r>
            <a:endParaRPr lang="en-US" sz="2800"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96" y="1414771"/>
            <a:ext cx="4188524" cy="3438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227" y="1414771"/>
            <a:ext cx="4188524" cy="34384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414771"/>
            <a:ext cx="4188524" cy="3438430"/>
          </a:xfrm>
          <a:prstGeom prst="rect">
            <a:avLst/>
          </a:prstGeom>
        </p:spPr>
      </p:pic>
      <p:sp>
        <p:nvSpPr>
          <p:cNvPr id="9" name="TextBox 8"/>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0" name="TextBox 9"/>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1" name="TextBox 10"/>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sp>
        <p:nvSpPr>
          <p:cNvPr id="12" name="Rectangle 11"/>
          <p:cNvSpPr/>
          <p:nvPr/>
        </p:nvSpPr>
        <p:spPr>
          <a:xfrm>
            <a:off x="7011579" y="24358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Connector 12"/>
          <p:cNvCxnSpPr/>
          <p:nvPr/>
        </p:nvCxnSpPr>
        <p:spPr>
          <a:xfrm>
            <a:off x="7086223" y="37320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93998" y="77753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63165" y="243584"/>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16" name="TextBox 15"/>
          <p:cNvSpPr txBox="1"/>
          <p:nvPr/>
        </p:nvSpPr>
        <p:spPr>
          <a:xfrm>
            <a:off x="7663166" y="629729"/>
            <a:ext cx="1576872" cy="246221"/>
          </a:xfrm>
          <a:prstGeom prst="rect">
            <a:avLst/>
          </a:prstGeom>
          <a:noFill/>
        </p:spPr>
        <p:txBody>
          <a:bodyPr wrap="square" rtlCol="0">
            <a:spAutoFit/>
          </a:bodyPr>
          <a:lstStyle/>
          <a:p>
            <a:r>
              <a:rPr lang="en-US" sz="1000" dirty="0" smtClean="0"/>
              <a:t>Control Region TT sample</a:t>
            </a:r>
            <a:endParaRPr lang="en-GB" sz="1000" dirty="0"/>
          </a:p>
        </p:txBody>
      </p:sp>
    </p:spTree>
    <p:extLst>
      <p:ext uri="{BB962C8B-B14F-4D97-AF65-F5344CB8AC3E}">
        <p14:creationId xmlns:p14="http://schemas.microsoft.com/office/powerpoint/2010/main" val="590952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smtClean="0"/>
              <a:t>QCD Closure Tests </a:t>
            </a:r>
            <a:r>
              <a:rPr lang="el-GR" sz="2800" u="sng" dirty="0" smtClean="0"/>
              <a:t>’</a:t>
            </a:r>
            <a:r>
              <a:rPr lang="en-US" sz="2800" u="sng" dirty="0" smtClean="0"/>
              <a:t>16</a:t>
            </a:r>
            <a:r>
              <a:rPr lang="el-GR" sz="2800" u="sng" dirty="0" smtClean="0"/>
              <a:t>, ‘17, ’18 </a:t>
            </a:r>
            <a:r>
              <a:rPr lang="en-US" sz="2800" u="sng" dirty="0" smtClean="0"/>
              <a:t>|jetY0|</a:t>
            </a:r>
          </a:p>
          <a:p>
            <a:endParaRPr lang="en-US" sz="2800" u="sng" dirty="0"/>
          </a:p>
          <a:p>
            <a:endParaRPr lang="en-US" sz="2800" u="sng" dirty="0"/>
          </a:p>
        </p:txBody>
      </p:sp>
      <p:sp>
        <p:nvSpPr>
          <p:cNvPr id="11" name="TextBox 10"/>
          <p:cNvSpPr txBox="1"/>
          <p:nvPr/>
        </p:nvSpPr>
        <p:spPr>
          <a:xfrm>
            <a:off x="3244362" y="4735404"/>
            <a:ext cx="797286" cy="215444"/>
          </a:xfrm>
          <a:prstGeom prst="rect">
            <a:avLst/>
          </a:prstGeom>
          <a:noFill/>
        </p:spPr>
        <p:txBody>
          <a:bodyPr wrap="square" rtlCol="0">
            <a:spAutoFit/>
          </a:bodyPr>
          <a:lstStyle/>
          <a:p>
            <a:r>
              <a:rPr lang="en-US" sz="800" dirty="0"/>
              <a:t>|jetY0|</a:t>
            </a:r>
            <a:endParaRPr lang="en-GB" sz="800" dirty="0"/>
          </a:p>
        </p:txBody>
      </p:sp>
      <p:sp>
        <p:nvSpPr>
          <p:cNvPr id="12" name="TextBox 11"/>
          <p:cNvSpPr txBox="1"/>
          <p:nvPr/>
        </p:nvSpPr>
        <p:spPr>
          <a:xfrm>
            <a:off x="7168897" y="4735404"/>
            <a:ext cx="729168" cy="215444"/>
          </a:xfrm>
          <a:prstGeom prst="rect">
            <a:avLst/>
          </a:prstGeom>
          <a:noFill/>
        </p:spPr>
        <p:txBody>
          <a:bodyPr wrap="square" rtlCol="0">
            <a:spAutoFit/>
          </a:bodyPr>
          <a:lstStyle/>
          <a:p>
            <a:r>
              <a:rPr lang="en-US" sz="800" dirty="0"/>
              <a:t>|jetY0|</a:t>
            </a:r>
            <a:endParaRPr lang="en-GB" sz="800" dirty="0"/>
          </a:p>
        </p:txBody>
      </p:sp>
      <p:sp>
        <p:nvSpPr>
          <p:cNvPr id="13" name="TextBox 12"/>
          <p:cNvSpPr txBox="1"/>
          <p:nvPr/>
        </p:nvSpPr>
        <p:spPr>
          <a:xfrm>
            <a:off x="11119104" y="4735404"/>
            <a:ext cx="782285" cy="215444"/>
          </a:xfrm>
          <a:prstGeom prst="rect">
            <a:avLst/>
          </a:prstGeom>
          <a:noFill/>
        </p:spPr>
        <p:txBody>
          <a:bodyPr wrap="square" rtlCol="0">
            <a:spAutoFit/>
          </a:bodyPr>
          <a:lstStyle/>
          <a:p>
            <a:r>
              <a:rPr lang="en-US" sz="800" dirty="0" smtClean="0"/>
              <a:t>|jetY0|</a:t>
            </a:r>
            <a:endParaRPr lang="en-GB" sz="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5" y="1258692"/>
            <a:ext cx="4188524" cy="343843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1648" y="1258692"/>
            <a:ext cx="4188524" cy="343843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8065" y="1258692"/>
            <a:ext cx="4188524" cy="3438430"/>
          </a:xfrm>
          <a:prstGeom prst="rect">
            <a:avLst/>
          </a:prstGeom>
        </p:spPr>
      </p:pic>
      <p:sp>
        <p:nvSpPr>
          <p:cNvPr id="14" name="TextBox 13"/>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5" name="TextBox 14"/>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6" name="TextBox 15"/>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spTree>
    <p:extLst>
      <p:ext uri="{BB962C8B-B14F-4D97-AF65-F5344CB8AC3E}">
        <p14:creationId xmlns:p14="http://schemas.microsoft.com/office/powerpoint/2010/main" val="1562593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smtClean="0"/>
              <a:t>CR Contamination ’16,’17,’18 |jetY0|</a:t>
            </a:r>
            <a:endParaRPr lang="en-US" sz="2800"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5" y="1558171"/>
            <a:ext cx="4188524" cy="3438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325" y="1558171"/>
            <a:ext cx="4188524" cy="34384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558171"/>
            <a:ext cx="4188524" cy="3438430"/>
          </a:xfrm>
          <a:prstGeom prst="rect">
            <a:avLst/>
          </a:prstGeom>
        </p:spPr>
      </p:pic>
      <p:sp>
        <p:nvSpPr>
          <p:cNvPr id="9" name="TextBox 8"/>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0" name="TextBox 9"/>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1" name="TextBox 10"/>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sp>
        <p:nvSpPr>
          <p:cNvPr id="12" name="Rectangle 11"/>
          <p:cNvSpPr/>
          <p:nvPr/>
        </p:nvSpPr>
        <p:spPr>
          <a:xfrm>
            <a:off x="7011579" y="24358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Connector 12"/>
          <p:cNvCxnSpPr/>
          <p:nvPr/>
        </p:nvCxnSpPr>
        <p:spPr>
          <a:xfrm>
            <a:off x="7086223" y="37320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93998" y="77753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63165" y="243584"/>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16" name="TextBox 15"/>
          <p:cNvSpPr txBox="1"/>
          <p:nvPr/>
        </p:nvSpPr>
        <p:spPr>
          <a:xfrm>
            <a:off x="7663166" y="629729"/>
            <a:ext cx="1576872" cy="246221"/>
          </a:xfrm>
          <a:prstGeom prst="rect">
            <a:avLst/>
          </a:prstGeom>
          <a:noFill/>
        </p:spPr>
        <p:txBody>
          <a:bodyPr wrap="square" rtlCol="0">
            <a:spAutoFit/>
          </a:bodyPr>
          <a:lstStyle/>
          <a:p>
            <a:r>
              <a:rPr lang="en-US" sz="1000" dirty="0" smtClean="0"/>
              <a:t>Control Region TT sample</a:t>
            </a:r>
            <a:endParaRPr lang="en-GB" sz="1000" dirty="0"/>
          </a:p>
        </p:txBody>
      </p:sp>
    </p:spTree>
    <p:extLst>
      <p:ext uri="{BB962C8B-B14F-4D97-AF65-F5344CB8AC3E}">
        <p14:creationId xmlns:p14="http://schemas.microsoft.com/office/powerpoint/2010/main" val="2323618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smtClean="0"/>
              <a:t>QCD Closure Tests </a:t>
            </a:r>
            <a:r>
              <a:rPr lang="el-GR" sz="2800" u="sng" dirty="0" smtClean="0"/>
              <a:t>’</a:t>
            </a:r>
            <a:r>
              <a:rPr lang="en-US" sz="2800" u="sng" dirty="0" smtClean="0"/>
              <a:t>16</a:t>
            </a:r>
            <a:r>
              <a:rPr lang="el-GR" sz="2800" u="sng" dirty="0" smtClean="0"/>
              <a:t>, ‘17, ’18 </a:t>
            </a:r>
            <a:r>
              <a:rPr lang="en-US" sz="2800" u="sng" dirty="0" smtClean="0"/>
              <a:t>|jetY1|</a:t>
            </a:r>
          </a:p>
          <a:p>
            <a:endParaRPr lang="en-US" sz="2800" u="sng" dirty="0"/>
          </a:p>
          <a:p>
            <a:endParaRPr lang="en-US" sz="2800" u="sng" dirty="0"/>
          </a:p>
        </p:txBody>
      </p:sp>
      <p:sp>
        <p:nvSpPr>
          <p:cNvPr id="11" name="TextBox 10"/>
          <p:cNvSpPr txBox="1"/>
          <p:nvPr/>
        </p:nvSpPr>
        <p:spPr>
          <a:xfrm>
            <a:off x="3145536" y="4735404"/>
            <a:ext cx="749203" cy="338554"/>
          </a:xfrm>
          <a:prstGeom prst="rect">
            <a:avLst/>
          </a:prstGeom>
          <a:noFill/>
        </p:spPr>
        <p:txBody>
          <a:bodyPr wrap="square" rtlCol="0">
            <a:spAutoFit/>
          </a:bodyPr>
          <a:lstStyle/>
          <a:p>
            <a:r>
              <a:rPr lang="en-US" sz="800" dirty="0"/>
              <a:t>|jetY1|</a:t>
            </a:r>
            <a:endParaRPr lang="en-GB" sz="800" dirty="0"/>
          </a:p>
          <a:p>
            <a:endParaRPr lang="en-GB" sz="800" dirty="0"/>
          </a:p>
        </p:txBody>
      </p:sp>
      <p:sp>
        <p:nvSpPr>
          <p:cNvPr id="12" name="TextBox 11"/>
          <p:cNvSpPr txBox="1"/>
          <p:nvPr/>
        </p:nvSpPr>
        <p:spPr>
          <a:xfrm>
            <a:off x="7123177" y="4735404"/>
            <a:ext cx="774888" cy="215444"/>
          </a:xfrm>
          <a:prstGeom prst="rect">
            <a:avLst/>
          </a:prstGeom>
          <a:noFill/>
        </p:spPr>
        <p:txBody>
          <a:bodyPr wrap="square" rtlCol="0">
            <a:spAutoFit/>
          </a:bodyPr>
          <a:lstStyle/>
          <a:p>
            <a:r>
              <a:rPr lang="en-US" sz="800" dirty="0"/>
              <a:t>|jetY1|</a:t>
            </a:r>
            <a:endParaRPr lang="en-GB" sz="800" dirty="0"/>
          </a:p>
        </p:txBody>
      </p:sp>
      <p:sp>
        <p:nvSpPr>
          <p:cNvPr id="13" name="TextBox 12"/>
          <p:cNvSpPr txBox="1"/>
          <p:nvPr/>
        </p:nvSpPr>
        <p:spPr>
          <a:xfrm>
            <a:off x="11126504" y="4735404"/>
            <a:ext cx="774886" cy="215444"/>
          </a:xfrm>
          <a:prstGeom prst="rect">
            <a:avLst/>
          </a:prstGeom>
          <a:noFill/>
        </p:spPr>
        <p:txBody>
          <a:bodyPr wrap="square" rtlCol="0">
            <a:spAutoFit/>
          </a:bodyPr>
          <a:lstStyle/>
          <a:p>
            <a:r>
              <a:rPr lang="en-US" sz="800" dirty="0" smtClean="0"/>
              <a:t>|jetY1|</a:t>
            </a:r>
            <a:endParaRPr lang="en-GB" sz="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34" y="1296974"/>
            <a:ext cx="4188524" cy="3438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367" y="1296974"/>
            <a:ext cx="4188524" cy="343843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8065" y="1296974"/>
            <a:ext cx="4188524" cy="3438430"/>
          </a:xfrm>
          <a:prstGeom prst="rect">
            <a:avLst/>
          </a:prstGeom>
        </p:spPr>
      </p:pic>
      <p:sp>
        <p:nvSpPr>
          <p:cNvPr id="14" name="TextBox 13"/>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5" name="TextBox 14"/>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6" name="TextBox 15"/>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spTree>
    <p:extLst>
      <p:ext uri="{BB962C8B-B14F-4D97-AF65-F5344CB8AC3E}">
        <p14:creationId xmlns:p14="http://schemas.microsoft.com/office/powerpoint/2010/main" val="2948424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smtClean="0"/>
              <a:t>CR Contamination ’16,’17,’18 |jetY1|</a:t>
            </a:r>
            <a:endParaRPr lang="en-US" sz="2800"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7599"/>
            <a:ext cx="4188524" cy="3438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325" y="1367599"/>
            <a:ext cx="4188524" cy="34384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367599"/>
            <a:ext cx="4188524" cy="3438430"/>
          </a:xfrm>
          <a:prstGeom prst="rect">
            <a:avLst/>
          </a:prstGeom>
        </p:spPr>
      </p:pic>
      <p:sp>
        <p:nvSpPr>
          <p:cNvPr id="9" name="TextBox 8"/>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0" name="TextBox 9"/>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1" name="TextBox 10"/>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sp>
        <p:nvSpPr>
          <p:cNvPr id="12" name="Rectangle 11"/>
          <p:cNvSpPr/>
          <p:nvPr/>
        </p:nvSpPr>
        <p:spPr>
          <a:xfrm>
            <a:off x="7011579" y="24358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Connector 12"/>
          <p:cNvCxnSpPr/>
          <p:nvPr/>
        </p:nvCxnSpPr>
        <p:spPr>
          <a:xfrm>
            <a:off x="7086223" y="37320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93998" y="77753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63165" y="243584"/>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16" name="TextBox 15"/>
          <p:cNvSpPr txBox="1"/>
          <p:nvPr/>
        </p:nvSpPr>
        <p:spPr>
          <a:xfrm>
            <a:off x="7663166" y="629729"/>
            <a:ext cx="1576872" cy="246221"/>
          </a:xfrm>
          <a:prstGeom prst="rect">
            <a:avLst/>
          </a:prstGeom>
          <a:noFill/>
        </p:spPr>
        <p:txBody>
          <a:bodyPr wrap="square" rtlCol="0">
            <a:spAutoFit/>
          </a:bodyPr>
          <a:lstStyle/>
          <a:p>
            <a:r>
              <a:rPr lang="en-US" sz="1000" dirty="0" smtClean="0"/>
              <a:t>Control Region TT sample</a:t>
            </a:r>
            <a:endParaRPr lang="en-GB" sz="1000" dirty="0"/>
          </a:p>
        </p:txBody>
      </p:sp>
    </p:spTree>
    <p:extLst>
      <p:ext uri="{BB962C8B-B14F-4D97-AF65-F5344CB8AC3E}">
        <p14:creationId xmlns:p14="http://schemas.microsoft.com/office/powerpoint/2010/main" val="2772519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10 September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702910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|2</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We also define </a:t>
                </a:r>
                <a:r>
                  <a:rPr lang="en-US" sz="1600" dirty="0" err="1"/>
                  <a:t>y</a:t>
                </a:r>
                <a:r>
                  <a:rPr lang="en-US" sz="1600" baseline="-25000" dirty="0" err="1"/>
                  <a:t>Boost</a:t>
                </a:r>
                <a:r>
                  <a:rPr lang="en-US" sz="1600" dirty="0"/>
                  <a:t> = </a:t>
                </a:r>
                <a:r>
                  <a:rPr lang="en-US" sz="1600" dirty="0" smtClean="0"/>
                  <a:t>0.5(y</a:t>
                </a:r>
                <a:r>
                  <a:rPr lang="en-US" sz="1600" baseline="-25000" dirty="0" smtClean="0"/>
                  <a:t>1</a:t>
                </a:r>
                <a:r>
                  <a:rPr lang="en-US" sz="1600" dirty="0" smtClean="0"/>
                  <a:t> </a:t>
                </a:r>
                <a:r>
                  <a:rPr lang="en-US" sz="1600" dirty="0"/>
                  <a:t>+ y</a:t>
                </a:r>
                <a:r>
                  <a:rPr lang="en-US" sz="1600" baseline="-25000" dirty="0"/>
                  <a:t>2</a:t>
                </a:r>
                <a:r>
                  <a:rPr lang="en-US" sz="1600" dirty="0"/>
                  <a:t>) which specifies the longitudinal boost by which the </a:t>
                </a:r>
                <a:r>
                  <a:rPr lang="en-US" sz="1600" dirty="0" err="1"/>
                  <a:t>dijet</a:t>
                </a:r>
                <a:r>
                  <a:rPr lang="en-US" sz="1600" dirty="0"/>
                  <a:t> CM frame is boosted with respect to the detector frame</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7029104"/>
              </a:xfrm>
              <a:prstGeom prst="rect">
                <a:avLst/>
              </a:prstGeom>
              <a:blipFill>
                <a:blip r:embed="rId3"/>
                <a:stretch>
                  <a:fillRect l="-210" t="-260"/>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smtClean="0"/>
              <a:t>Angular Distributions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19</a:t>
            </a:fld>
            <a:endParaRPr lang="en-US"/>
          </a:p>
        </p:txBody>
      </p:sp>
    </p:spTree>
    <p:extLst>
      <p:ext uri="{BB962C8B-B14F-4D97-AF65-F5344CB8AC3E}">
        <p14:creationId xmlns:p14="http://schemas.microsoft.com/office/powerpoint/2010/main" val="15288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8179" y="1302107"/>
            <a:ext cx="6767690" cy="1815882"/>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Efficiencies and Acceptance for </a:t>
            </a:r>
            <a:r>
              <a:rPr lang="en-GB" sz="1400" dirty="0" err="1" smtClean="0"/>
              <a:t>mTT</a:t>
            </a:r>
            <a:r>
              <a:rPr lang="en-GB" sz="1400" dirty="0" smtClean="0"/>
              <a:t> and </a:t>
            </a:r>
            <a:r>
              <a:rPr lang="en-GB" sz="1400" dirty="0" err="1" smtClean="0"/>
              <a:t>jetPt</a:t>
            </a:r>
            <a:r>
              <a:rPr lang="en-GB" sz="1400" dirty="0" smtClean="0"/>
              <a:t> variables</a:t>
            </a:r>
            <a:endParaRPr lang="en-US" sz="1400" dirty="0"/>
          </a:p>
          <a:p>
            <a:pPr marL="285750" indent="-285750">
              <a:buFont typeface="Arial" panose="020B0604020202020204" pitchFamily="34" charset="0"/>
              <a:buChar char="•"/>
            </a:pPr>
            <a:r>
              <a:rPr lang="en-US" sz="1400" dirty="0" smtClean="0"/>
              <a:t>Selection:</a:t>
            </a:r>
          </a:p>
          <a:p>
            <a:pPr marL="742950" lvl="1" indent="-285750">
              <a:buFont typeface="Arial" panose="020B0604020202020204" pitchFamily="34" charset="0"/>
              <a:buChar char="•"/>
            </a:pPr>
            <a:r>
              <a:rPr lang="en-US" sz="1400" dirty="0"/>
              <a:t>Jet </a:t>
            </a:r>
            <a:r>
              <a:rPr lang="en-US" sz="1400" dirty="0" smtClean="0"/>
              <a:t>Matching</a:t>
            </a:r>
          </a:p>
          <a:p>
            <a:pPr marL="742950" lvl="1" indent="-285750">
              <a:buFont typeface="Arial" panose="020B0604020202020204" pitchFamily="34" charset="0"/>
              <a:buChar char="•"/>
            </a:pPr>
            <a:r>
              <a:rPr lang="en-US" sz="1400" dirty="0" smtClean="0"/>
              <a:t>Parton cuts:</a:t>
            </a:r>
          </a:p>
          <a:p>
            <a:pPr marL="1200150" lvl="2" indent="-285750">
              <a:buFont typeface="Arial" panose="020B0604020202020204" pitchFamily="34" charset="0"/>
              <a:buChar char="•"/>
            </a:pPr>
            <a:r>
              <a:rPr lang="en-US" sz="1400" dirty="0" err="1" smtClean="0"/>
              <a:t>partonPt</a:t>
            </a:r>
            <a:r>
              <a:rPr lang="en-US" sz="1400" dirty="0" smtClean="0"/>
              <a:t>[0],[1] &gt; 400</a:t>
            </a:r>
          </a:p>
          <a:p>
            <a:pPr marL="1200150" lvl="2" indent="-285750">
              <a:buFont typeface="Arial" panose="020B0604020202020204" pitchFamily="34" charset="0"/>
              <a:buChar char="•"/>
            </a:pPr>
            <a:r>
              <a:rPr lang="en-US" sz="1400" dirty="0" smtClean="0"/>
              <a:t>|</a:t>
            </a:r>
            <a:r>
              <a:rPr lang="en-US" sz="1400" dirty="0" err="1" smtClean="0"/>
              <a:t>partonEta</a:t>
            </a:r>
            <a:r>
              <a:rPr lang="en-US" sz="1400" dirty="0" smtClean="0"/>
              <a:t>[0],[1]| &lt; 2.4</a:t>
            </a:r>
          </a:p>
          <a:p>
            <a:pPr marL="1200150" lvl="2" indent="-285750">
              <a:buFont typeface="Arial" panose="020B0604020202020204" pitchFamily="34" charset="0"/>
              <a:buChar char="•"/>
            </a:pPr>
            <a:r>
              <a:rPr lang="en-US" sz="1400" dirty="0" err="1" smtClean="0"/>
              <a:t>mTTbarParton</a:t>
            </a:r>
            <a:r>
              <a:rPr lang="en-US" sz="1400" dirty="0" smtClean="0"/>
              <a:t> &gt; 1000</a:t>
            </a:r>
          </a:p>
          <a:p>
            <a:pPr marL="1200150" lvl="2" indent="-285750">
              <a:buFont typeface="Arial" panose="020B0604020202020204" pitchFamily="34" charset="0"/>
              <a:buChar char="•"/>
            </a:pPr>
            <a:endParaRPr lang="en-GB" sz="1400" dirty="0"/>
          </a:p>
        </p:txBody>
      </p:sp>
      <p:sp>
        <p:nvSpPr>
          <p:cNvPr id="8" name="Footer Placeholder 7">
            <a:extLst>
              <a:ext uri="{FF2B5EF4-FFF2-40B4-BE49-F238E27FC236}">
                <a16:creationId xmlns:a16="http://schemas.microsoft.com/office/drawing/2014/main" id="{58F4A7AD-1479-144F-B8C1-94F9FB28A300}"/>
              </a:ext>
            </a:extLst>
          </p:cNvPr>
          <p:cNvSpPr>
            <a:spLocks noGrp="1"/>
          </p:cNvSpPr>
          <p:nvPr>
            <p:ph type="ftr" sz="quarter" idx="11"/>
          </p:nvPr>
        </p:nvSpPr>
        <p:spPr/>
        <p:txBody>
          <a:bodyPr/>
          <a:lstStyle/>
          <a:p>
            <a:r>
              <a:rPr lang="fi-FI" smtClean="0"/>
              <a:t>NTUA G. Bakas, I. Papakrivopoulos</a:t>
            </a:r>
            <a:endParaRPr lang="en-US" dirty="0"/>
          </a:p>
        </p:txBody>
      </p:sp>
      <p:sp>
        <p:nvSpPr>
          <p:cNvPr id="10" name="Title 4"/>
          <p:cNvSpPr txBox="1">
            <a:spLocks/>
          </p:cNvSpPr>
          <p:nvPr/>
        </p:nvSpPr>
        <p:spPr>
          <a:xfrm>
            <a:off x="182879" y="208042"/>
            <a:ext cx="10520413" cy="7463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4000" dirty="0" smtClean="0"/>
              <a:t>Overview</a:t>
            </a:r>
            <a:endParaRPr lang="en-GB" dirty="0"/>
          </a:p>
        </p:txBody>
      </p:sp>
      <p:sp>
        <p:nvSpPr>
          <p:cNvPr id="5" name="TextBox 4"/>
          <p:cNvSpPr txBox="1"/>
          <p:nvPr/>
        </p:nvSpPr>
        <p:spPr>
          <a:xfrm>
            <a:off x="3218826" y="1910554"/>
            <a:ext cx="7830814" cy="2523768"/>
          </a:xfrm>
          <a:prstGeom prst="rect">
            <a:avLst/>
          </a:prstGeom>
          <a:noFill/>
        </p:spPr>
        <p:txBody>
          <a:bodyPr wrap="square" rtlCol="0">
            <a:spAutoFit/>
          </a:bodyPr>
          <a:lstStyle/>
          <a:p>
            <a:pPr marL="742950" lvl="1" indent="-285750">
              <a:buFont typeface="Arial" panose="020B0604020202020204" pitchFamily="34" charset="0"/>
              <a:buChar char="•"/>
            </a:pPr>
            <a:r>
              <a:rPr lang="en-US" sz="1400" dirty="0" err="1" smtClean="0"/>
              <a:t>Reco</a:t>
            </a:r>
            <a:r>
              <a:rPr lang="en-US" sz="1400" dirty="0" smtClean="0"/>
              <a:t> cuts:</a:t>
            </a:r>
            <a:endParaRPr lang="en-US" sz="1400" dirty="0"/>
          </a:p>
          <a:p>
            <a:pPr marL="1200150" lvl="2" indent="-285750">
              <a:buFont typeface="Arial" panose="020B0604020202020204" pitchFamily="34" charset="0"/>
              <a:buChar char="•"/>
            </a:pPr>
            <a:r>
              <a:rPr lang="en-US" sz="1400" dirty="0" err="1"/>
              <a:t>nJets</a:t>
            </a:r>
            <a:r>
              <a:rPr lang="en-US" sz="1400" dirty="0"/>
              <a:t> &gt; 1</a:t>
            </a:r>
          </a:p>
          <a:p>
            <a:pPr marL="1200150" lvl="2" indent="-285750">
              <a:buFont typeface="Arial" panose="020B0604020202020204" pitchFamily="34" charset="0"/>
              <a:buChar char="•"/>
            </a:pPr>
            <a:r>
              <a:rPr lang="en-US" sz="1400" dirty="0" err="1"/>
              <a:t>nLeptons</a:t>
            </a:r>
            <a:r>
              <a:rPr lang="en-US" sz="1400" dirty="0"/>
              <a:t> = 0</a:t>
            </a:r>
          </a:p>
          <a:p>
            <a:pPr marL="1200150" lvl="2" indent="-285750">
              <a:buFont typeface="Arial" panose="020B0604020202020204" pitchFamily="34" charset="0"/>
              <a:buChar char="•"/>
            </a:pPr>
            <a:r>
              <a:rPr lang="en-US" sz="1400" dirty="0" err="1"/>
              <a:t>mJJ</a:t>
            </a:r>
            <a:r>
              <a:rPr lang="en-US" sz="1400" dirty="0"/>
              <a:t> &gt; 1000</a:t>
            </a:r>
          </a:p>
          <a:p>
            <a:pPr marL="1200150" lvl="2" indent="-285750">
              <a:buFont typeface="Arial" panose="020B0604020202020204" pitchFamily="34" charset="0"/>
              <a:buChar char="•"/>
            </a:pPr>
            <a:r>
              <a:rPr lang="en-US" sz="1400" dirty="0" err="1"/>
              <a:t>jetPt</a:t>
            </a:r>
            <a:r>
              <a:rPr lang="en-US" sz="1400" dirty="0"/>
              <a:t>[0],[1] &gt; 400</a:t>
            </a:r>
          </a:p>
          <a:p>
            <a:pPr marL="1200150" lvl="2" indent="-285750">
              <a:buFont typeface="Arial" panose="020B0604020202020204" pitchFamily="34" charset="0"/>
              <a:buChar char="•"/>
            </a:pPr>
            <a:r>
              <a:rPr lang="en-US" sz="1400" dirty="0"/>
              <a:t>|</a:t>
            </a:r>
            <a:r>
              <a:rPr lang="en-US" sz="1400" dirty="0" err="1"/>
              <a:t>jetEta</a:t>
            </a:r>
            <a:r>
              <a:rPr lang="en-US" sz="1400" dirty="0"/>
              <a:t>[0],[1]| &lt; </a:t>
            </a:r>
            <a:r>
              <a:rPr lang="en-US" sz="1400" dirty="0" smtClean="0"/>
              <a:t>2.4</a:t>
            </a:r>
          </a:p>
          <a:p>
            <a:pPr marL="1200150" lvl="2" indent="-285750">
              <a:buFont typeface="Arial" panose="020B0604020202020204" pitchFamily="34" charset="0"/>
              <a:buChar char="•"/>
            </a:pPr>
            <a:r>
              <a:rPr lang="en-US" sz="1400" dirty="0" err="1" smtClean="0"/>
              <a:t>bTagging</a:t>
            </a:r>
            <a:r>
              <a:rPr lang="en-US" sz="1400" dirty="0" smtClean="0"/>
              <a:t> cut (</a:t>
            </a:r>
            <a:r>
              <a:rPr lang="en-US" sz="1400" dirty="0" err="1" smtClean="0"/>
              <a:t>mediugm</a:t>
            </a:r>
            <a:r>
              <a:rPr lang="en-US" sz="1400" dirty="0" smtClean="0"/>
              <a:t> WP </a:t>
            </a:r>
            <a:r>
              <a:rPr lang="en-US" sz="1400" b="1" dirty="0" err="1" smtClean="0">
                <a:solidFill>
                  <a:srgbClr val="FF0000"/>
                </a:solidFill>
              </a:rPr>
              <a:t>deepCSV</a:t>
            </a:r>
            <a:r>
              <a:rPr lang="en-US" sz="1400" dirty="0" smtClean="0"/>
              <a:t>) (2016: 0.6321, 2017: 0.4941, 2018: 0.4184)</a:t>
            </a:r>
            <a:endParaRPr lang="en-US" sz="1400" dirty="0"/>
          </a:p>
          <a:p>
            <a:pPr marL="1200150" lvl="2" indent="-285750">
              <a:buFont typeface="Arial" panose="020B0604020202020204" pitchFamily="34" charset="0"/>
              <a:buChar char="•"/>
            </a:pPr>
            <a:r>
              <a:rPr lang="en-US" sz="1400" dirty="0" smtClean="0"/>
              <a:t>Tagger </a:t>
            </a:r>
            <a:r>
              <a:rPr lang="en-US" sz="1400" dirty="0"/>
              <a:t>cut </a:t>
            </a:r>
            <a:r>
              <a:rPr lang="en-US" sz="1400" dirty="0" smtClean="0"/>
              <a:t>(</a:t>
            </a:r>
            <a:r>
              <a:rPr lang="en-US" sz="1400" b="1" dirty="0" smtClean="0">
                <a:solidFill>
                  <a:srgbClr val="FF0000"/>
                </a:solidFill>
              </a:rPr>
              <a:t>top</a:t>
            </a:r>
            <a:r>
              <a:rPr lang="en-US" sz="1400" b="1" dirty="0" smtClean="0"/>
              <a:t> </a:t>
            </a:r>
            <a:r>
              <a:rPr lang="en-US" sz="1400" b="1" dirty="0" smtClean="0">
                <a:solidFill>
                  <a:srgbClr val="FF0000"/>
                </a:solidFill>
              </a:rPr>
              <a:t>Tagger</a:t>
            </a:r>
            <a:r>
              <a:rPr lang="en-US" sz="1400" dirty="0" smtClean="0"/>
              <a:t>) (2016: 0.2, 2017:0.0, 2018: 0.1) </a:t>
            </a:r>
            <a:endParaRPr lang="en-US" sz="1400" dirty="0"/>
          </a:p>
          <a:p>
            <a:pPr marL="1200150" lvl="2" indent="-285750">
              <a:buFont typeface="Arial" panose="020B0604020202020204" pitchFamily="34" charset="0"/>
              <a:buChar char="•"/>
            </a:pPr>
            <a:r>
              <a:rPr lang="en-US" sz="1400" dirty="0" err="1"/>
              <a:t>JetMassSoftDrop</a:t>
            </a:r>
            <a:r>
              <a:rPr lang="en-US" sz="1400" dirty="0"/>
              <a:t> &gt; 120 </a:t>
            </a:r>
            <a:r>
              <a:rPr lang="en-US" sz="1400" dirty="0" smtClean="0"/>
              <a:t>GeV and </a:t>
            </a:r>
            <a:r>
              <a:rPr lang="en-US" sz="1400" dirty="0"/>
              <a:t>&lt; </a:t>
            </a:r>
            <a:r>
              <a:rPr lang="en-US" sz="1400" dirty="0" smtClean="0"/>
              <a:t>220 GeV</a:t>
            </a:r>
          </a:p>
          <a:p>
            <a:pPr marL="1200150" lvl="2" indent="-285750">
              <a:buFont typeface="Arial" panose="020B0604020202020204" pitchFamily="34" charset="0"/>
              <a:buChar char="•"/>
            </a:pPr>
            <a:r>
              <a:rPr lang="en-US" sz="1400" dirty="0" err="1" smtClean="0"/>
              <a:t>TriggerBit</a:t>
            </a:r>
            <a:endParaRPr lang="en-US" sz="1400" dirty="0" smtClean="0"/>
          </a:p>
          <a:p>
            <a:endParaRPr lang="en-GB" dirty="0"/>
          </a:p>
        </p:txBody>
      </p:sp>
    </p:spTree>
    <p:extLst>
      <p:ext uri="{BB962C8B-B14F-4D97-AF65-F5344CB8AC3E}">
        <p14:creationId xmlns:p14="http://schemas.microsoft.com/office/powerpoint/2010/main" val="373278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10 September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5262979"/>
          </a:xfrm>
          <a:prstGeom prst="rect">
            <a:avLst/>
          </a:prstGeom>
          <a:noFill/>
        </p:spPr>
        <p:txBody>
          <a:bodyPr wrap="square" rtlCol="0">
            <a:spAutoFit/>
          </a:bodyPr>
          <a:lstStyle/>
          <a:p>
            <a:endParaRPr lang="en-US" sz="1600" dirty="0"/>
          </a:p>
          <a:p>
            <a:pPr marL="285750" indent="-285750">
              <a:buFont typeface="Arial" panose="020B0604020202020204" pitchFamily="34" charset="0"/>
              <a:buChar char="•"/>
            </a:pPr>
            <a:r>
              <a:rPr lang="en-US" sz="1600" dirty="0" smtClean="0"/>
              <a:t>Acceptance, </a:t>
            </a:r>
            <a:r>
              <a:rPr lang="en-US" sz="1600" dirty="0"/>
              <a:t>Efficiency for </a:t>
            </a:r>
            <a:r>
              <a:rPr lang="el-GR" sz="1600" dirty="0" smtClean="0"/>
              <a:t>χ</a:t>
            </a:r>
            <a:r>
              <a:rPr lang="en-US" sz="1600" dirty="0" smtClean="0"/>
              <a:t>, </a:t>
            </a:r>
            <a:r>
              <a:rPr lang="en-US" sz="1600" dirty="0"/>
              <a:t>|cos(</a:t>
            </a:r>
            <a:r>
              <a:rPr lang="el-GR" sz="1600" dirty="0"/>
              <a:t>θ</a:t>
            </a:r>
            <a:r>
              <a:rPr lang="en-US" sz="1600" dirty="0"/>
              <a:t>)| </a:t>
            </a:r>
            <a:r>
              <a:rPr lang="en-US" sz="1600" dirty="0" smtClean="0"/>
              <a:t>distributions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Stability and purity for </a:t>
            </a:r>
            <a:r>
              <a:rPr lang="el-GR" sz="1600" dirty="0" smtClean="0"/>
              <a:t>χ</a:t>
            </a:r>
            <a:r>
              <a:rPr lang="en-US" sz="1600" dirty="0"/>
              <a:t> and |cos(</a:t>
            </a:r>
            <a:r>
              <a:rPr lang="el-GR" sz="1600" dirty="0"/>
              <a:t>θ</a:t>
            </a:r>
            <a:r>
              <a:rPr lang="en-US" sz="1600" dirty="0" smtClean="0"/>
              <a:t>)|distributions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Closure tests and TT contamination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I measure the </a:t>
            </a:r>
            <a:r>
              <a:rPr lang="el-GR" sz="1600" dirty="0" smtClean="0"/>
              <a:t>χ </a:t>
            </a:r>
            <a:r>
              <a:rPr lang="en-US" sz="1600" dirty="0" smtClean="0"/>
              <a:t>using the exponential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Here you will find a comparison of 2016, 2017 and 2018 MC’s. (I only use the </a:t>
            </a:r>
            <a:r>
              <a:rPr lang="en-US" sz="1600" dirty="0" err="1" smtClean="0"/>
              <a:t>Mtt</a:t>
            </a:r>
            <a:r>
              <a:rPr lang="en-US" sz="1600" dirty="0" smtClean="0"/>
              <a:t> 1000-Inf file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Using </a:t>
            </a:r>
            <a:r>
              <a:rPr lang="en-US" sz="1600" dirty="0" err="1" smtClean="0"/>
              <a:t>DeepCSV</a:t>
            </a:r>
            <a:r>
              <a:rPr lang="en-US" sz="1600" dirty="0" smtClean="0"/>
              <a:t> for </a:t>
            </a:r>
            <a:r>
              <a:rPr lang="en-US" sz="1600" dirty="0" err="1" smtClean="0"/>
              <a:t>btagging</a:t>
            </a: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err="1" smtClean="0"/>
              <a:t>topTagger</a:t>
            </a:r>
            <a:r>
              <a:rPr lang="en-US" sz="1600" dirty="0" smtClean="0"/>
              <a:t> WP: </a:t>
            </a:r>
          </a:p>
          <a:p>
            <a:pPr marL="742950" lvl="1" indent="-285750">
              <a:buFont typeface="Arial" panose="020B0604020202020204" pitchFamily="34" charset="0"/>
              <a:buChar char="•"/>
            </a:pPr>
            <a:r>
              <a:rPr lang="en-US" sz="1600" dirty="0" smtClean="0">
                <a:solidFill>
                  <a:srgbClr val="FF0000"/>
                </a:solidFill>
              </a:rPr>
              <a:t>2016: 0.1</a:t>
            </a:r>
          </a:p>
          <a:p>
            <a:pPr marL="742950" lvl="1" indent="-285750">
              <a:buFont typeface="Arial" panose="020B0604020202020204" pitchFamily="34" charset="0"/>
              <a:buChar char="•"/>
            </a:pPr>
            <a:r>
              <a:rPr lang="en-US" sz="1600" dirty="0" smtClean="0">
                <a:solidFill>
                  <a:srgbClr val="FF0000"/>
                </a:solidFill>
              </a:rPr>
              <a:t>2017: 0.0</a:t>
            </a:r>
          </a:p>
          <a:p>
            <a:pPr marL="742950" lvl="1" indent="-285750">
              <a:buFont typeface="Arial" panose="020B0604020202020204" pitchFamily="34" charset="0"/>
              <a:buChar char="•"/>
            </a:pPr>
            <a:r>
              <a:rPr lang="en-US" sz="1600" dirty="0" smtClean="0">
                <a:solidFill>
                  <a:srgbClr val="FF0000"/>
                </a:solidFill>
              </a:rPr>
              <a:t>2018: 0.1</a:t>
            </a:r>
            <a:endParaRPr lang="el-GR" sz="1600" dirty="0">
              <a:solidFill>
                <a:srgbClr val="FF0000"/>
              </a:solidFill>
            </a:endParaRPr>
          </a:p>
          <a:p>
            <a:pPr marL="285750" indent="-285750">
              <a:buFont typeface="Arial" panose="020B0604020202020204" pitchFamily="34" charset="0"/>
              <a:buChar char="•"/>
            </a:pPr>
            <a:endParaRPr lang="el-GR" sz="1600" dirty="0" smtClean="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smtClean="0"/>
              <a:t>Angular Distributions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20</a:t>
            </a:fld>
            <a:endParaRPr lang="en-US"/>
          </a:p>
        </p:txBody>
      </p:sp>
    </p:spTree>
    <p:extLst>
      <p:ext uri="{BB962C8B-B14F-4D97-AF65-F5344CB8AC3E}">
        <p14:creationId xmlns:p14="http://schemas.microsoft.com/office/powerpoint/2010/main" val="2551687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smtClean="0"/>
              <a:t>Efficiency, Acceptance for </a:t>
            </a:r>
            <a:r>
              <a:rPr lang="el-GR" sz="2800" u="sng" dirty="0" smtClean="0"/>
              <a:t>χ</a:t>
            </a:r>
            <a:endParaRPr lang="en-US" sz="2800" u="sng" dirty="0" smtClean="0"/>
          </a:p>
          <a:p>
            <a:endParaRPr lang="en-US" sz="2800" u="sng" dirty="0"/>
          </a:p>
          <a:p>
            <a:endParaRPr lang="en-US" sz="280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06" y="776472"/>
            <a:ext cx="5651183" cy="463915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186" y="776472"/>
            <a:ext cx="5651183" cy="4639151"/>
          </a:xfrm>
          <a:prstGeom prst="rect">
            <a:avLst/>
          </a:prstGeom>
        </p:spPr>
      </p:pic>
    </p:spTree>
    <p:extLst>
      <p:ext uri="{BB962C8B-B14F-4D97-AF65-F5344CB8AC3E}">
        <p14:creationId xmlns:p14="http://schemas.microsoft.com/office/powerpoint/2010/main" val="4134091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smtClean="0"/>
              <a:t>Efficiency, Acceptance for |cos(</a:t>
            </a:r>
            <a:r>
              <a:rPr lang="el-GR" sz="2800" u="sng" dirty="0" smtClean="0"/>
              <a:t>θ*)|</a:t>
            </a:r>
            <a:endParaRPr lang="en-US" sz="2800" u="sng" dirty="0" smtClean="0"/>
          </a:p>
          <a:p>
            <a:endParaRPr lang="en-US" sz="2800" u="sng" dirty="0"/>
          </a:p>
          <a:p>
            <a:endParaRPr lang="en-US" sz="2800" u="sng"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587" y="1001839"/>
            <a:ext cx="5651183" cy="46391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306" y="1001839"/>
            <a:ext cx="5651183" cy="4639151"/>
          </a:xfrm>
          <a:prstGeom prst="rect">
            <a:avLst/>
          </a:prstGeom>
        </p:spPr>
      </p:pic>
      <p:sp>
        <p:nvSpPr>
          <p:cNvPr id="6" name="Rectangle 5"/>
          <p:cNvSpPr/>
          <p:nvPr/>
        </p:nvSpPr>
        <p:spPr>
          <a:xfrm>
            <a:off x="1783080" y="1001839"/>
            <a:ext cx="585216" cy="296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34263" y="1001839"/>
            <a:ext cx="585216" cy="296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5084064" y="5358384"/>
            <a:ext cx="509016" cy="2011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0735247" y="5358383"/>
            <a:ext cx="509016" cy="2011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p:cNvSpPr txBox="1"/>
              <p:nvPr/>
            </p:nvSpPr>
            <p:spPr>
              <a:xfrm>
                <a:off x="10324838" y="5333213"/>
                <a:ext cx="11290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a:rPr lang="el-GR" sz="1400" b="0" i="0" smtClean="0">
                              <a:latin typeface="Cambria Math" panose="02040503050406030204" pitchFamily="18" charset="0"/>
                            </a:rPr>
                            <m:t>|</m:t>
                          </m:r>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e>
                          </m:d>
                        </m:e>
                      </m:func>
                      <m:r>
                        <a:rPr lang="el-GR" sz="1400" b="0" i="1" smtClean="0">
                          <a:latin typeface="Cambria Math" panose="02040503050406030204" pitchFamily="18" charset="0"/>
                        </a:rPr>
                        <m:t>|</m:t>
                      </m:r>
                    </m:oMath>
                  </m:oMathPara>
                </a14:m>
                <a:endParaRPr lang="en-GB"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324838" y="5333213"/>
                <a:ext cx="1129004" cy="307777"/>
              </a:xfrm>
              <a:prstGeom prst="rect">
                <a:avLst/>
              </a:prstGeom>
              <a:blipFill>
                <a:blip r:embed="rId4"/>
                <a:stretch>
                  <a:fillRect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06790" y="5333212"/>
                <a:ext cx="11290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a:rPr lang="el-GR" sz="1400" b="0" i="0" smtClean="0">
                              <a:latin typeface="Cambria Math" panose="02040503050406030204" pitchFamily="18" charset="0"/>
                            </a:rPr>
                            <m:t>|</m:t>
                          </m:r>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e>
                          </m:d>
                        </m:e>
                      </m:func>
                      <m:r>
                        <a:rPr lang="el-GR" sz="1400" b="0" i="1" smtClean="0">
                          <a:latin typeface="Cambria Math" panose="02040503050406030204" pitchFamily="18" charset="0"/>
                        </a:rPr>
                        <m:t>|</m:t>
                      </m:r>
                    </m:oMath>
                  </m:oMathPara>
                </a14:m>
                <a:endParaRPr lang="en-GB"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606790" y="5333212"/>
                <a:ext cx="1129004" cy="307777"/>
              </a:xfrm>
              <a:prstGeom prst="rect">
                <a:avLst/>
              </a:prstGeom>
              <a:blipFill>
                <a:blip r:embed="rId4"/>
                <a:stretch>
                  <a:fillRect b="-8000"/>
                </a:stretch>
              </a:blipFill>
            </p:spPr>
            <p:txBody>
              <a:bodyPr/>
              <a:lstStyle/>
              <a:p>
                <a:r>
                  <a:rPr lang="en-GB">
                    <a:noFill/>
                  </a:rPr>
                  <a:t> </a:t>
                </a:r>
              </a:p>
            </p:txBody>
          </p:sp>
        </mc:Fallback>
      </mc:AlternateContent>
    </p:spTree>
    <p:extLst>
      <p:ext uri="{BB962C8B-B14F-4D97-AF65-F5344CB8AC3E}">
        <p14:creationId xmlns:p14="http://schemas.microsoft.com/office/powerpoint/2010/main" val="2132515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smtClean="0"/>
              <a:t>QCD Closure Tests </a:t>
            </a:r>
            <a:r>
              <a:rPr lang="el-GR" sz="2800" u="sng" dirty="0" smtClean="0"/>
              <a:t>’</a:t>
            </a:r>
            <a:r>
              <a:rPr lang="en-US" sz="2800" u="sng" dirty="0" smtClean="0"/>
              <a:t>16</a:t>
            </a:r>
            <a:r>
              <a:rPr lang="el-GR" sz="2800" u="sng" dirty="0" smtClean="0"/>
              <a:t>, ‘17, ’18 χ </a:t>
            </a:r>
            <a:endParaRPr lang="en-US" sz="2800" u="sng" dirty="0" smtClean="0"/>
          </a:p>
          <a:p>
            <a:endParaRPr lang="en-US" sz="2800" u="sng" dirty="0"/>
          </a:p>
          <a:p>
            <a:endParaRPr lang="en-US" sz="2800" u="sng" dirty="0"/>
          </a:p>
        </p:txBody>
      </p:sp>
      <p:sp>
        <p:nvSpPr>
          <p:cNvPr id="14" name="TextBox 13"/>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5" name="TextBox 14"/>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6" name="TextBox 15"/>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585" y="1249205"/>
            <a:ext cx="4188524" cy="3438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1144" y="1261206"/>
            <a:ext cx="4188524" cy="341442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49205"/>
            <a:ext cx="4188524" cy="3438430"/>
          </a:xfrm>
          <a:prstGeom prst="rect">
            <a:avLst/>
          </a:prstGeom>
        </p:spPr>
      </p:pic>
    </p:spTree>
    <p:extLst>
      <p:ext uri="{BB962C8B-B14F-4D97-AF65-F5344CB8AC3E}">
        <p14:creationId xmlns:p14="http://schemas.microsoft.com/office/powerpoint/2010/main" val="2890503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smtClean="0"/>
              <a:t>CR Contamination ’16,’17,’18 </a:t>
            </a:r>
            <a:r>
              <a:rPr lang="el-GR" sz="2800" u="sng" dirty="0" smtClean="0"/>
              <a:t>χ</a:t>
            </a:r>
            <a:endParaRPr lang="en-US" sz="2800" u="sng" dirty="0"/>
          </a:p>
        </p:txBody>
      </p:sp>
      <p:sp>
        <p:nvSpPr>
          <p:cNvPr id="9" name="TextBox 8"/>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0" name="TextBox 9"/>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1" name="TextBox 10"/>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052" y="1599022"/>
            <a:ext cx="3989070" cy="327469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8897" y="1542788"/>
            <a:ext cx="3989070" cy="327469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70" y="1599022"/>
            <a:ext cx="3989070" cy="3274695"/>
          </a:xfrm>
          <a:prstGeom prst="rect">
            <a:avLst/>
          </a:prstGeom>
        </p:spPr>
      </p:pic>
      <p:sp>
        <p:nvSpPr>
          <p:cNvPr id="13" name="Rectangle 12"/>
          <p:cNvSpPr/>
          <p:nvPr/>
        </p:nvSpPr>
        <p:spPr>
          <a:xfrm>
            <a:off x="7011579" y="24358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Connector 13"/>
          <p:cNvCxnSpPr/>
          <p:nvPr/>
        </p:nvCxnSpPr>
        <p:spPr>
          <a:xfrm>
            <a:off x="7086223" y="37320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93998" y="77753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63165" y="243584"/>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17" name="TextBox 16"/>
          <p:cNvSpPr txBox="1"/>
          <p:nvPr/>
        </p:nvSpPr>
        <p:spPr>
          <a:xfrm>
            <a:off x="7663166" y="629729"/>
            <a:ext cx="1576872" cy="246221"/>
          </a:xfrm>
          <a:prstGeom prst="rect">
            <a:avLst/>
          </a:prstGeom>
          <a:noFill/>
        </p:spPr>
        <p:txBody>
          <a:bodyPr wrap="square" rtlCol="0">
            <a:spAutoFit/>
          </a:bodyPr>
          <a:lstStyle/>
          <a:p>
            <a:r>
              <a:rPr lang="en-US" sz="1000" dirty="0" smtClean="0"/>
              <a:t>Control Region TT sample</a:t>
            </a:r>
            <a:endParaRPr lang="en-GB" sz="1000" dirty="0"/>
          </a:p>
        </p:txBody>
      </p:sp>
    </p:spTree>
    <p:extLst>
      <p:ext uri="{BB962C8B-B14F-4D97-AF65-F5344CB8AC3E}">
        <p14:creationId xmlns:p14="http://schemas.microsoft.com/office/powerpoint/2010/main" val="24785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smtClean="0"/>
              <a:t>QCD Closure Tests </a:t>
            </a:r>
            <a:r>
              <a:rPr lang="el-GR" sz="2800" u="sng" dirty="0" smtClean="0"/>
              <a:t>’</a:t>
            </a:r>
            <a:r>
              <a:rPr lang="en-US" sz="2800" u="sng" dirty="0" smtClean="0"/>
              <a:t>16</a:t>
            </a:r>
            <a:r>
              <a:rPr lang="el-GR" sz="2800" u="sng" dirty="0" smtClean="0"/>
              <a:t>, ‘17, ’18 </a:t>
            </a:r>
            <a:r>
              <a:rPr lang="en-US" sz="2800" u="sng" dirty="0" smtClean="0"/>
              <a:t>|cos(</a:t>
            </a:r>
            <a:r>
              <a:rPr lang="el-GR" sz="2800" u="sng" dirty="0" smtClean="0"/>
              <a:t>θ*</a:t>
            </a:r>
            <a:r>
              <a:rPr lang="en-US" sz="2800" u="sng" dirty="0" smtClean="0"/>
              <a:t>)|</a:t>
            </a:r>
            <a:r>
              <a:rPr lang="el-GR" sz="2800" u="sng" dirty="0" smtClean="0"/>
              <a:t> </a:t>
            </a:r>
            <a:endParaRPr lang="en-US" sz="2800" u="sng" dirty="0" smtClean="0"/>
          </a:p>
          <a:p>
            <a:endParaRPr lang="en-US" sz="2800" u="sng" dirty="0"/>
          </a:p>
          <a:p>
            <a:endParaRPr lang="en-US" sz="2800" u="sng" dirty="0"/>
          </a:p>
        </p:txBody>
      </p:sp>
      <p:sp>
        <p:nvSpPr>
          <p:cNvPr id="14" name="TextBox 13"/>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5" name="TextBox 14"/>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6" name="TextBox 15"/>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958" y="1448217"/>
            <a:ext cx="3989070" cy="327469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2644" y="1468971"/>
            <a:ext cx="3989070" cy="327469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4" y="1448217"/>
            <a:ext cx="3989070" cy="3274695"/>
          </a:xfrm>
          <a:prstGeom prst="rect">
            <a:avLst/>
          </a:prstGeom>
        </p:spPr>
      </p:pic>
    </p:spTree>
    <p:extLst>
      <p:ext uri="{BB962C8B-B14F-4D97-AF65-F5344CB8AC3E}">
        <p14:creationId xmlns:p14="http://schemas.microsoft.com/office/powerpoint/2010/main" val="175629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smtClean="0"/>
              <a:t>CR Contamination ’16,’17,’18 </a:t>
            </a:r>
            <a:r>
              <a:rPr lang="el-GR" sz="2800" u="sng" dirty="0" smtClean="0"/>
              <a:t>χ</a:t>
            </a:r>
            <a:endParaRPr lang="en-US" sz="2800" u="sng" dirty="0"/>
          </a:p>
        </p:txBody>
      </p:sp>
      <p:sp>
        <p:nvSpPr>
          <p:cNvPr id="9" name="TextBox 8"/>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0" name="TextBox 9"/>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1" name="TextBox 10"/>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3947" y="1750194"/>
            <a:ext cx="3989070" cy="327469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93" y="1750193"/>
            <a:ext cx="3989070" cy="327469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1980" y="1751601"/>
            <a:ext cx="3989070" cy="3274695"/>
          </a:xfrm>
          <a:prstGeom prst="rect">
            <a:avLst/>
          </a:prstGeom>
        </p:spPr>
      </p:pic>
      <p:sp>
        <p:nvSpPr>
          <p:cNvPr id="24" name="Rectangle 23"/>
          <p:cNvSpPr/>
          <p:nvPr/>
        </p:nvSpPr>
        <p:spPr>
          <a:xfrm>
            <a:off x="7023542" y="291011"/>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Connector 24"/>
          <p:cNvCxnSpPr/>
          <p:nvPr/>
        </p:nvCxnSpPr>
        <p:spPr>
          <a:xfrm>
            <a:off x="7098186" y="420633"/>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105961" y="824960"/>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675128" y="291012"/>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28" name="TextBox 27"/>
          <p:cNvSpPr txBox="1"/>
          <p:nvPr/>
        </p:nvSpPr>
        <p:spPr>
          <a:xfrm>
            <a:off x="7675129" y="677157"/>
            <a:ext cx="1576872" cy="246221"/>
          </a:xfrm>
          <a:prstGeom prst="rect">
            <a:avLst/>
          </a:prstGeom>
          <a:noFill/>
        </p:spPr>
        <p:txBody>
          <a:bodyPr wrap="square" rtlCol="0">
            <a:spAutoFit/>
          </a:bodyPr>
          <a:lstStyle/>
          <a:p>
            <a:r>
              <a:rPr lang="en-US" sz="1000" dirty="0" smtClean="0"/>
              <a:t>Control Region TT sample</a:t>
            </a:r>
            <a:endParaRPr lang="en-GB" sz="1000" dirty="0"/>
          </a:p>
        </p:txBody>
      </p:sp>
    </p:spTree>
    <p:extLst>
      <p:ext uri="{BB962C8B-B14F-4D97-AF65-F5344CB8AC3E}">
        <p14:creationId xmlns:p14="http://schemas.microsoft.com/office/powerpoint/2010/main" val="1074157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8179" y="1302107"/>
            <a:ext cx="10674304" cy="4832092"/>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The QCD closure tests show the shape comparison between 3 regions</a:t>
            </a:r>
          </a:p>
          <a:p>
            <a:pPr marL="800100" lvl="1" indent="-342900">
              <a:buFont typeface="+mj-lt"/>
              <a:buAutoNum type="arabicPeriod"/>
            </a:pPr>
            <a:r>
              <a:rPr lang="en-US" sz="1400" dirty="0" smtClean="0"/>
              <a:t>Signal Region (SR): all cuts shown before + 2btagged jets</a:t>
            </a:r>
          </a:p>
          <a:p>
            <a:pPr marL="800100" lvl="1" indent="-342900">
              <a:buFont typeface="+mj-lt"/>
              <a:buAutoNum type="arabicPeriod"/>
            </a:pPr>
            <a:r>
              <a:rPr lang="en-US" sz="1400" dirty="0" smtClean="0"/>
              <a:t>Control Region (CR): same cuts as SR but </a:t>
            </a:r>
            <a:r>
              <a:rPr lang="en-US" sz="1400" dirty="0" err="1" smtClean="0"/>
              <a:t>btag</a:t>
            </a:r>
            <a:r>
              <a:rPr lang="en-US" sz="1400" dirty="0" smtClean="0"/>
              <a:t> cut is reverted (0 </a:t>
            </a:r>
            <a:r>
              <a:rPr lang="en-US" sz="1400" dirty="0" err="1" smtClean="0"/>
              <a:t>btag</a:t>
            </a:r>
            <a:r>
              <a:rPr lang="en-US" sz="1400" dirty="0" smtClean="0"/>
              <a:t> jets)</a:t>
            </a:r>
          </a:p>
          <a:p>
            <a:pPr marL="800100" lvl="1" indent="-342900">
              <a:buFont typeface="+mj-lt"/>
              <a:buAutoNum type="arabicPeriod"/>
            </a:pPr>
            <a:r>
              <a:rPr lang="en-US" sz="1400" dirty="0" smtClean="0"/>
              <a:t>1bTag region: same cuts as SR but only 1 jet needs to be </a:t>
            </a:r>
            <a:r>
              <a:rPr lang="en-US" sz="1400" dirty="0" err="1" smtClean="0"/>
              <a:t>btagged</a:t>
            </a:r>
            <a:endParaRPr lang="en-US" sz="1400" dirty="0"/>
          </a:p>
          <a:p>
            <a:pPr marL="342900" indent="-342900">
              <a:buFont typeface="+mj-lt"/>
              <a:buAutoNum type="arabicPeriod"/>
            </a:pPr>
            <a:endParaRPr lang="en-US" sz="1400" dirty="0" smtClean="0"/>
          </a:p>
          <a:p>
            <a:pPr marL="342900" indent="-342900">
              <a:buFont typeface="Arial" panose="020B0604020202020204" pitchFamily="34" charset="0"/>
              <a:buChar char="•"/>
            </a:pPr>
            <a:r>
              <a:rPr lang="en-US" sz="1400" dirty="0" smtClean="0"/>
              <a:t>Control Region Contamination: Shows the percentage of the </a:t>
            </a:r>
            <a:r>
              <a:rPr lang="en-US" sz="1400" dirty="0" err="1" smtClean="0"/>
              <a:t>ttbar</a:t>
            </a:r>
            <a:r>
              <a:rPr lang="en-US" sz="1400" dirty="0" smtClean="0"/>
              <a:t> signal that passes the Control region cuts</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smtClean="0"/>
              <a:t>For each year, different </a:t>
            </a:r>
            <a:r>
              <a:rPr lang="en-US" sz="1400" dirty="0" err="1" smtClean="0"/>
              <a:t>topTagger</a:t>
            </a:r>
            <a:r>
              <a:rPr lang="en-US" sz="1400" dirty="0" smtClean="0"/>
              <a:t> cut Working points + </a:t>
            </a:r>
            <a:r>
              <a:rPr lang="en-US" sz="1400" dirty="0" err="1" smtClean="0"/>
              <a:t>btag</a:t>
            </a:r>
            <a:r>
              <a:rPr lang="en-US" sz="1400" dirty="0" smtClean="0"/>
              <a:t> WP’s</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smtClean="0"/>
              <a:t>QCD Closure Tests + </a:t>
            </a:r>
            <a:r>
              <a:rPr lang="en-US" sz="1400" dirty="0" err="1" smtClean="0"/>
              <a:t>ttbar</a:t>
            </a:r>
            <a:r>
              <a:rPr lang="en-US" sz="1400" dirty="0" smtClean="0"/>
              <a:t> CR contamination for variables:</a:t>
            </a:r>
          </a:p>
          <a:p>
            <a:pPr marL="800100" lvl="1" indent="-342900">
              <a:buFont typeface="Arial" panose="020B0604020202020204" pitchFamily="34" charset="0"/>
              <a:buChar char="•"/>
            </a:pPr>
            <a:r>
              <a:rPr lang="en-US" sz="1400" dirty="0" err="1" smtClean="0"/>
              <a:t>mJJ</a:t>
            </a:r>
            <a:r>
              <a:rPr lang="en-US" sz="1400" dirty="0"/>
              <a:t>: </a:t>
            </a:r>
            <a:r>
              <a:rPr lang="en-US" sz="1400" dirty="0" smtClean="0"/>
              <a:t>[1000</a:t>
            </a:r>
            <a:r>
              <a:rPr lang="en-US" sz="1400" dirty="0"/>
              <a:t>, 1200, 1400, 1600, 1800, 2000, 2400, 2800, 3200, 4000, </a:t>
            </a:r>
            <a:r>
              <a:rPr lang="en-US" sz="1400" dirty="0" smtClean="0"/>
              <a:t>5000</a:t>
            </a:r>
            <a:r>
              <a:rPr lang="en-US" sz="1400" dirty="0"/>
              <a:t>]</a:t>
            </a:r>
            <a:endParaRPr lang="en-US" sz="1400" dirty="0" smtClean="0"/>
          </a:p>
          <a:p>
            <a:pPr marL="800100" lvl="1" indent="-342900">
              <a:buFont typeface="Arial" panose="020B0604020202020204" pitchFamily="34" charset="0"/>
              <a:buChar char="•"/>
            </a:pPr>
            <a:endParaRPr lang="en-US" sz="1400" dirty="0" smtClean="0"/>
          </a:p>
          <a:p>
            <a:pPr marL="800100" lvl="1" indent="-342900">
              <a:buFont typeface="Arial" panose="020B0604020202020204" pitchFamily="34" charset="0"/>
              <a:buChar char="•"/>
            </a:pPr>
            <a:r>
              <a:rPr lang="en-US" sz="1400" dirty="0" err="1" smtClean="0"/>
              <a:t>ptJJ</a:t>
            </a:r>
            <a:r>
              <a:rPr lang="en-US" sz="1400" dirty="0"/>
              <a:t>: [0,60,150,300,450,600,750,950,1100,1300</a:t>
            </a:r>
            <a:r>
              <a:rPr lang="en-US" sz="1400" dirty="0" smtClean="0"/>
              <a:t>]</a:t>
            </a:r>
          </a:p>
          <a:p>
            <a:pPr marL="800100" lvl="1" indent="-342900">
              <a:buFont typeface="Arial" panose="020B0604020202020204" pitchFamily="34" charset="0"/>
              <a:buChar char="•"/>
            </a:pPr>
            <a:endParaRPr lang="en-US" sz="1400" dirty="0" smtClean="0"/>
          </a:p>
          <a:p>
            <a:pPr marL="800100" lvl="1" indent="-342900">
              <a:buFont typeface="Arial" panose="020B0604020202020204" pitchFamily="34" charset="0"/>
              <a:buChar char="•"/>
            </a:pPr>
            <a:r>
              <a:rPr lang="en-US" sz="1400" dirty="0" err="1" smtClean="0"/>
              <a:t>yJJ</a:t>
            </a:r>
            <a:r>
              <a:rPr lang="en-US" sz="1400" dirty="0"/>
              <a:t>: [-2.4,-1.5,-1.0,-0.5,0.0,0.5,1.0,1.5,2.4]</a:t>
            </a:r>
            <a:endParaRPr lang="en-US" sz="1400" dirty="0" smtClean="0"/>
          </a:p>
          <a:p>
            <a:pPr marL="800100" lvl="1" indent="-342900">
              <a:buFont typeface="Arial" panose="020B0604020202020204" pitchFamily="34" charset="0"/>
              <a:buChar char="•"/>
            </a:pPr>
            <a:endParaRPr lang="en-US" sz="1400" dirty="0" smtClean="0"/>
          </a:p>
          <a:p>
            <a:pPr marL="800100" lvl="1" indent="-342900">
              <a:buFont typeface="Arial" panose="020B0604020202020204" pitchFamily="34" charset="0"/>
              <a:buChar char="•"/>
            </a:pPr>
            <a:r>
              <a:rPr lang="en-US" sz="1400" dirty="0" smtClean="0"/>
              <a:t>Leading and </a:t>
            </a:r>
            <a:r>
              <a:rPr lang="en-US" sz="1400" dirty="0" err="1" smtClean="0"/>
              <a:t>subleading</a:t>
            </a:r>
            <a:r>
              <a:rPr lang="en-US" sz="1400" dirty="0" smtClean="0"/>
              <a:t> </a:t>
            </a:r>
            <a:r>
              <a:rPr lang="en-US" sz="1400" dirty="0" err="1" smtClean="0"/>
              <a:t>jetPt</a:t>
            </a:r>
            <a:r>
              <a:rPr lang="en-US" sz="1400" dirty="0"/>
              <a:t>: [400,450,500,570,650,750,850,950,1100,1300,1500</a:t>
            </a:r>
            <a:r>
              <a:rPr lang="en-US" sz="1400" dirty="0" smtClean="0"/>
              <a:t>]</a:t>
            </a:r>
          </a:p>
          <a:p>
            <a:pPr marL="800100" lvl="1" indent="-342900">
              <a:buFont typeface="Arial" panose="020B0604020202020204" pitchFamily="34" charset="0"/>
              <a:buChar char="•"/>
            </a:pPr>
            <a:endParaRPr lang="en-US" sz="1400" dirty="0" smtClean="0"/>
          </a:p>
          <a:p>
            <a:pPr marL="800100" lvl="1" indent="-342900">
              <a:buFont typeface="Arial" panose="020B0604020202020204" pitchFamily="34" charset="0"/>
              <a:buChar char="•"/>
            </a:pPr>
            <a:r>
              <a:rPr lang="en-US" sz="1400" dirty="0" smtClean="0"/>
              <a:t>Leading and </a:t>
            </a:r>
            <a:r>
              <a:rPr lang="en-US" sz="1400" dirty="0" err="1" smtClean="0"/>
              <a:t>subleading</a:t>
            </a:r>
            <a:r>
              <a:rPr lang="en-US" sz="1400" dirty="0" smtClean="0"/>
              <a:t> |</a:t>
            </a:r>
            <a:r>
              <a:rPr lang="en-US" sz="1400" dirty="0" err="1" smtClean="0"/>
              <a:t>jetY</a:t>
            </a:r>
            <a:r>
              <a:rPr lang="en-US" sz="1400" dirty="0"/>
              <a:t>|: [0.0,0.2,0.4,0.6,0.8,1.0,1.2,1.4,1.6,1.8,2.0,2.2,2.4]</a:t>
            </a:r>
            <a:endParaRPr lang="en-US" sz="1400" dirty="0" smtClean="0"/>
          </a:p>
          <a:p>
            <a:pPr lvl="1"/>
            <a:endParaRPr lang="en-US" sz="1400" dirty="0" smtClean="0"/>
          </a:p>
          <a:p>
            <a:pPr marL="800100" lvl="1" indent="-342900">
              <a:buFont typeface="Arial" panose="020B0604020202020204" pitchFamily="34" charset="0"/>
              <a:buChar char="•"/>
            </a:pPr>
            <a:endParaRPr lang="en-US" sz="1400" dirty="0" smtClean="0"/>
          </a:p>
          <a:p>
            <a:pPr marL="1200150" lvl="2" indent="-285750">
              <a:buFont typeface="Arial" panose="020B0604020202020204" pitchFamily="34" charset="0"/>
              <a:buChar char="•"/>
            </a:pPr>
            <a:endParaRPr lang="en-GB" sz="1400" dirty="0"/>
          </a:p>
        </p:txBody>
      </p:sp>
      <p:sp>
        <p:nvSpPr>
          <p:cNvPr id="8" name="Footer Placeholder 7">
            <a:extLst>
              <a:ext uri="{FF2B5EF4-FFF2-40B4-BE49-F238E27FC236}">
                <a16:creationId xmlns:a16="http://schemas.microsoft.com/office/drawing/2014/main" id="{58F4A7AD-1479-144F-B8C1-94F9FB28A300}"/>
              </a:ext>
            </a:extLst>
          </p:cNvPr>
          <p:cNvSpPr>
            <a:spLocks noGrp="1"/>
          </p:cNvSpPr>
          <p:nvPr>
            <p:ph type="ftr" sz="quarter" idx="11"/>
          </p:nvPr>
        </p:nvSpPr>
        <p:spPr/>
        <p:txBody>
          <a:bodyPr/>
          <a:lstStyle/>
          <a:p>
            <a:r>
              <a:rPr lang="fi-FI" smtClean="0"/>
              <a:t>NTUA G. Bakas, I. Papakrivopoulos</a:t>
            </a:r>
            <a:endParaRPr lang="en-US" dirty="0"/>
          </a:p>
        </p:txBody>
      </p:sp>
      <p:sp>
        <p:nvSpPr>
          <p:cNvPr id="10" name="Title 4"/>
          <p:cNvSpPr txBox="1">
            <a:spLocks/>
          </p:cNvSpPr>
          <p:nvPr/>
        </p:nvSpPr>
        <p:spPr>
          <a:xfrm>
            <a:off x="182879" y="208042"/>
            <a:ext cx="10520413" cy="7463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4000" dirty="0" smtClean="0"/>
              <a:t>Purpose of this presentation</a:t>
            </a:r>
            <a:endParaRPr lang="en-GB" dirty="0"/>
          </a:p>
        </p:txBody>
      </p:sp>
    </p:spTree>
    <p:extLst>
      <p:ext uri="{BB962C8B-B14F-4D97-AF65-F5344CB8AC3E}">
        <p14:creationId xmlns:p14="http://schemas.microsoft.com/office/powerpoint/2010/main" val="333422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A99A9-AF64-4C51-8102-AF6F038A1BFC}" type="datetime1">
              <a:rPr lang="en-US" smtClean="0"/>
              <a:t>9/10/2019</a:t>
            </a:fld>
            <a:endParaRPr lang="en-US" dirty="0"/>
          </a:p>
        </p:txBody>
      </p:sp>
      <p:sp>
        <p:nvSpPr>
          <p:cNvPr id="3" name="Footer Placeholder 2"/>
          <p:cNvSpPr>
            <a:spLocks noGrp="1"/>
          </p:cNvSpPr>
          <p:nvPr>
            <p:ph type="ftr" sz="quarter" idx="11"/>
          </p:nvPr>
        </p:nvSpPr>
        <p:spPr/>
        <p:txBody>
          <a:bodyPr/>
          <a:lstStyle/>
          <a:p>
            <a:r>
              <a:rPr lang="fi-FI" smtClean="0"/>
              <a:t>NTUA G. Bakas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smtClean="0"/>
              <a:t>Training Outputs</a:t>
            </a:r>
            <a:endParaRPr lang="en-US" sz="2800" u="sng"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873" y="1634819"/>
            <a:ext cx="3987165" cy="2940368"/>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905" y="1628628"/>
            <a:ext cx="3987165" cy="294703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43" y="1634819"/>
            <a:ext cx="3987165" cy="2940368"/>
          </a:xfrm>
          <a:prstGeom prst="rect">
            <a:avLst/>
          </a:prstGeom>
        </p:spPr>
      </p:pic>
      <p:sp>
        <p:nvSpPr>
          <p:cNvPr id="11" name="TextBox 10"/>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2" name="TextBox 11"/>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3" name="TextBox 12"/>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spTree>
    <p:extLst>
      <p:ext uri="{BB962C8B-B14F-4D97-AF65-F5344CB8AC3E}">
        <p14:creationId xmlns:p14="http://schemas.microsoft.com/office/powerpoint/2010/main" val="2357711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smtClean="0"/>
              <a:t>QCD Closure Tests </a:t>
            </a:r>
            <a:r>
              <a:rPr lang="el-GR" sz="2800" u="sng" dirty="0" smtClean="0"/>
              <a:t>’</a:t>
            </a:r>
            <a:r>
              <a:rPr lang="en-US" sz="2800" u="sng" dirty="0" smtClean="0"/>
              <a:t>16</a:t>
            </a:r>
            <a:r>
              <a:rPr lang="el-GR" sz="2800" u="sng" dirty="0" smtClean="0"/>
              <a:t>, ‘17, ’18 </a:t>
            </a:r>
            <a:r>
              <a:rPr lang="en-US" sz="2800" u="sng" dirty="0" err="1" smtClean="0"/>
              <a:t>mJJ</a:t>
            </a:r>
            <a:endParaRPr lang="en-US" sz="2800" u="sng" dirty="0" smtClean="0"/>
          </a:p>
          <a:p>
            <a:endParaRPr lang="en-US" sz="2800" u="sng" dirty="0"/>
          </a:p>
          <a:p>
            <a:endParaRPr lang="en-US" sz="2800" u="sng" dirty="0"/>
          </a:p>
        </p:txBody>
      </p:sp>
      <p:sp>
        <p:nvSpPr>
          <p:cNvPr id="11" name="TextBox 10"/>
          <p:cNvSpPr txBox="1"/>
          <p:nvPr/>
        </p:nvSpPr>
        <p:spPr>
          <a:xfrm>
            <a:off x="3244362" y="4735404"/>
            <a:ext cx="650377" cy="215444"/>
          </a:xfrm>
          <a:prstGeom prst="rect">
            <a:avLst/>
          </a:prstGeom>
          <a:noFill/>
        </p:spPr>
        <p:txBody>
          <a:bodyPr wrap="square" rtlCol="0">
            <a:spAutoFit/>
          </a:bodyPr>
          <a:lstStyle/>
          <a:p>
            <a:r>
              <a:rPr lang="en-US" sz="800" dirty="0" err="1" smtClean="0"/>
              <a:t>mJJ</a:t>
            </a:r>
            <a:r>
              <a:rPr lang="en-US" sz="800" dirty="0" smtClean="0"/>
              <a:t>(GeV)</a:t>
            </a:r>
            <a:endParaRPr lang="en-GB" sz="800" dirty="0"/>
          </a:p>
        </p:txBody>
      </p:sp>
      <p:sp>
        <p:nvSpPr>
          <p:cNvPr id="12" name="TextBox 11"/>
          <p:cNvSpPr txBox="1"/>
          <p:nvPr/>
        </p:nvSpPr>
        <p:spPr>
          <a:xfrm>
            <a:off x="7247687" y="4735404"/>
            <a:ext cx="650377" cy="215444"/>
          </a:xfrm>
          <a:prstGeom prst="rect">
            <a:avLst/>
          </a:prstGeom>
          <a:noFill/>
        </p:spPr>
        <p:txBody>
          <a:bodyPr wrap="square" rtlCol="0">
            <a:spAutoFit/>
          </a:bodyPr>
          <a:lstStyle/>
          <a:p>
            <a:r>
              <a:rPr lang="en-US" sz="800" dirty="0" err="1"/>
              <a:t>mJJ</a:t>
            </a:r>
            <a:r>
              <a:rPr lang="en-US" sz="800" dirty="0"/>
              <a:t>(GeV)</a:t>
            </a:r>
            <a:endParaRPr lang="en-GB" sz="800" dirty="0"/>
          </a:p>
        </p:txBody>
      </p:sp>
      <p:sp>
        <p:nvSpPr>
          <p:cNvPr id="13" name="TextBox 12"/>
          <p:cNvSpPr txBox="1"/>
          <p:nvPr/>
        </p:nvSpPr>
        <p:spPr>
          <a:xfrm>
            <a:off x="11251012" y="4735404"/>
            <a:ext cx="650377" cy="338554"/>
          </a:xfrm>
          <a:prstGeom prst="rect">
            <a:avLst/>
          </a:prstGeom>
          <a:noFill/>
        </p:spPr>
        <p:txBody>
          <a:bodyPr wrap="square" rtlCol="0">
            <a:spAutoFit/>
          </a:bodyPr>
          <a:lstStyle/>
          <a:p>
            <a:r>
              <a:rPr lang="en-US" sz="800" dirty="0" err="1"/>
              <a:t>mJJ</a:t>
            </a:r>
            <a:r>
              <a:rPr lang="en-US" sz="800" dirty="0"/>
              <a:t>(GeV)</a:t>
            </a:r>
            <a:endParaRPr lang="en-GB" sz="800" dirty="0"/>
          </a:p>
          <a:p>
            <a:endParaRPr lang="en-GB" sz="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6974"/>
            <a:ext cx="4188524" cy="343843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325" y="1312225"/>
            <a:ext cx="4188524" cy="343843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9170" y="1312225"/>
            <a:ext cx="4188524" cy="3438430"/>
          </a:xfrm>
          <a:prstGeom prst="rect">
            <a:avLst/>
          </a:prstGeom>
        </p:spPr>
      </p:pic>
      <p:sp>
        <p:nvSpPr>
          <p:cNvPr id="18" name="TextBox 17"/>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9" name="TextBox 18"/>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20" name="TextBox 19"/>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spTree>
    <p:extLst>
      <p:ext uri="{BB962C8B-B14F-4D97-AF65-F5344CB8AC3E}">
        <p14:creationId xmlns:p14="http://schemas.microsoft.com/office/powerpoint/2010/main" val="4122872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smtClean="0"/>
              <a:t>CR Contamination ‘16,’17,’18 </a:t>
            </a:r>
            <a:r>
              <a:rPr lang="en-US" sz="2800" u="sng" dirty="0" err="1" smtClean="0"/>
              <a:t>mJJ</a:t>
            </a:r>
            <a:endParaRPr lang="en-US" sz="2800" u="sn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 y="1303590"/>
            <a:ext cx="4188524" cy="34384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9045" y="1303590"/>
            <a:ext cx="4188524" cy="343843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0052" y="1303590"/>
            <a:ext cx="4188524" cy="3438430"/>
          </a:xfrm>
          <a:prstGeom prst="rect">
            <a:avLst/>
          </a:prstGeom>
        </p:spPr>
      </p:pic>
      <p:sp>
        <p:nvSpPr>
          <p:cNvPr id="15" name="TextBox 14"/>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6" name="TextBox 15"/>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7" name="TextBox 16"/>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sp>
        <p:nvSpPr>
          <p:cNvPr id="18" name="Rectangle 17"/>
          <p:cNvSpPr/>
          <p:nvPr/>
        </p:nvSpPr>
        <p:spPr>
          <a:xfrm>
            <a:off x="7011579" y="24358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 name="Straight Connector 18"/>
          <p:cNvCxnSpPr/>
          <p:nvPr/>
        </p:nvCxnSpPr>
        <p:spPr>
          <a:xfrm>
            <a:off x="7086223" y="37320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093998" y="77753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63165" y="243584"/>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22" name="TextBox 21"/>
          <p:cNvSpPr txBox="1"/>
          <p:nvPr/>
        </p:nvSpPr>
        <p:spPr>
          <a:xfrm>
            <a:off x="7663166" y="629729"/>
            <a:ext cx="1576872" cy="246221"/>
          </a:xfrm>
          <a:prstGeom prst="rect">
            <a:avLst/>
          </a:prstGeom>
          <a:noFill/>
        </p:spPr>
        <p:txBody>
          <a:bodyPr wrap="square" rtlCol="0">
            <a:spAutoFit/>
          </a:bodyPr>
          <a:lstStyle/>
          <a:p>
            <a:r>
              <a:rPr lang="en-US" sz="1000" dirty="0" smtClean="0"/>
              <a:t>Control Region TT sample</a:t>
            </a:r>
            <a:endParaRPr lang="en-GB" sz="1000" dirty="0"/>
          </a:p>
        </p:txBody>
      </p:sp>
    </p:spTree>
    <p:extLst>
      <p:ext uri="{BB962C8B-B14F-4D97-AF65-F5344CB8AC3E}">
        <p14:creationId xmlns:p14="http://schemas.microsoft.com/office/powerpoint/2010/main" val="547649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smtClean="0"/>
              <a:t>QCD Closure Tests </a:t>
            </a:r>
            <a:r>
              <a:rPr lang="el-GR" sz="2800" u="sng" dirty="0" smtClean="0"/>
              <a:t>’</a:t>
            </a:r>
            <a:r>
              <a:rPr lang="en-US" sz="2800" u="sng" dirty="0" smtClean="0"/>
              <a:t>16</a:t>
            </a:r>
            <a:r>
              <a:rPr lang="el-GR" sz="2800" u="sng" dirty="0" smtClean="0"/>
              <a:t>, ‘17, ’18 </a:t>
            </a:r>
            <a:r>
              <a:rPr lang="en-US" sz="2800" u="sng" dirty="0" err="1" smtClean="0"/>
              <a:t>ptJJ</a:t>
            </a:r>
            <a:endParaRPr lang="en-US" sz="2800" u="sng" dirty="0" smtClean="0"/>
          </a:p>
          <a:p>
            <a:endParaRPr lang="en-US" sz="2800" u="sng" dirty="0"/>
          </a:p>
          <a:p>
            <a:endParaRPr lang="en-US" sz="2800" u="sng" dirty="0"/>
          </a:p>
        </p:txBody>
      </p:sp>
      <p:sp>
        <p:nvSpPr>
          <p:cNvPr id="11" name="TextBox 10"/>
          <p:cNvSpPr txBox="1"/>
          <p:nvPr/>
        </p:nvSpPr>
        <p:spPr>
          <a:xfrm>
            <a:off x="3244362" y="4735404"/>
            <a:ext cx="650377" cy="215444"/>
          </a:xfrm>
          <a:prstGeom prst="rect">
            <a:avLst/>
          </a:prstGeom>
          <a:noFill/>
        </p:spPr>
        <p:txBody>
          <a:bodyPr wrap="square" rtlCol="0">
            <a:spAutoFit/>
          </a:bodyPr>
          <a:lstStyle/>
          <a:p>
            <a:r>
              <a:rPr lang="en-US" sz="800" dirty="0" err="1"/>
              <a:t>ptJJ</a:t>
            </a:r>
            <a:r>
              <a:rPr lang="en-US" sz="800" dirty="0"/>
              <a:t>(GeV)</a:t>
            </a:r>
            <a:endParaRPr lang="en-GB" sz="800" dirty="0"/>
          </a:p>
        </p:txBody>
      </p:sp>
      <p:sp>
        <p:nvSpPr>
          <p:cNvPr id="12" name="TextBox 11"/>
          <p:cNvSpPr txBox="1"/>
          <p:nvPr/>
        </p:nvSpPr>
        <p:spPr>
          <a:xfrm>
            <a:off x="7247687" y="4735404"/>
            <a:ext cx="650377" cy="215444"/>
          </a:xfrm>
          <a:prstGeom prst="rect">
            <a:avLst/>
          </a:prstGeom>
          <a:noFill/>
        </p:spPr>
        <p:txBody>
          <a:bodyPr wrap="square" rtlCol="0">
            <a:spAutoFit/>
          </a:bodyPr>
          <a:lstStyle/>
          <a:p>
            <a:r>
              <a:rPr lang="en-US" sz="800" dirty="0" err="1" smtClean="0"/>
              <a:t>ptJJ</a:t>
            </a:r>
            <a:r>
              <a:rPr lang="en-US" sz="800" dirty="0" smtClean="0"/>
              <a:t>(GeV)</a:t>
            </a:r>
            <a:endParaRPr lang="en-GB" sz="800" dirty="0"/>
          </a:p>
        </p:txBody>
      </p:sp>
      <p:sp>
        <p:nvSpPr>
          <p:cNvPr id="13" name="TextBox 12"/>
          <p:cNvSpPr txBox="1"/>
          <p:nvPr/>
        </p:nvSpPr>
        <p:spPr>
          <a:xfrm>
            <a:off x="11251012" y="4735404"/>
            <a:ext cx="650377" cy="215444"/>
          </a:xfrm>
          <a:prstGeom prst="rect">
            <a:avLst/>
          </a:prstGeom>
          <a:noFill/>
        </p:spPr>
        <p:txBody>
          <a:bodyPr wrap="square" rtlCol="0">
            <a:spAutoFit/>
          </a:bodyPr>
          <a:lstStyle/>
          <a:p>
            <a:r>
              <a:rPr lang="en-US" sz="800" dirty="0" err="1"/>
              <a:t>ptJJ</a:t>
            </a:r>
            <a:r>
              <a:rPr lang="en-US" sz="800" dirty="0"/>
              <a:t>(GeV</a:t>
            </a:r>
            <a:r>
              <a:rPr lang="en-US" sz="800" dirty="0" smtClean="0"/>
              <a:t>)</a:t>
            </a:r>
            <a:endParaRPr lang="en-GB" sz="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 y="1291808"/>
            <a:ext cx="4188524" cy="343843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7178" y="1296974"/>
            <a:ext cx="4188524" cy="343843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258692"/>
            <a:ext cx="4188524" cy="3438430"/>
          </a:xfrm>
          <a:prstGeom prst="rect">
            <a:avLst/>
          </a:prstGeom>
        </p:spPr>
      </p:pic>
      <p:sp>
        <p:nvSpPr>
          <p:cNvPr id="14" name="TextBox 13"/>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6" name="TextBox 15"/>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7" name="TextBox 16"/>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spTree>
    <p:extLst>
      <p:ext uri="{BB962C8B-B14F-4D97-AF65-F5344CB8AC3E}">
        <p14:creationId xmlns:p14="http://schemas.microsoft.com/office/powerpoint/2010/main" val="3118853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smtClean="0"/>
              <a:t>CR Contamination ‘16,’17,’18 </a:t>
            </a:r>
            <a:r>
              <a:rPr lang="en-US" sz="2800" u="sng" dirty="0" err="1" smtClean="0"/>
              <a:t>ptJJ</a:t>
            </a:r>
            <a:endParaRPr lang="en-US" sz="2800" u="sng" dirty="0" smtClean="0"/>
          </a:p>
        </p:txBody>
      </p:sp>
      <p:sp>
        <p:nvSpPr>
          <p:cNvPr id="12" name="TextBox 11"/>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3" name="TextBox 12"/>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4" name="TextBox 13"/>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sp>
        <p:nvSpPr>
          <p:cNvPr id="15" name="Rectangle 14"/>
          <p:cNvSpPr/>
          <p:nvPr/>
        </p:nvSpPr>
        <p:spPr>
          <a:xfrm>
            <a:off x="7011579" y="24358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6" name="Straight Connector 15"/>
          <p:cNvCxnSpPr/>
          <p:nvPr/>
        </p:nvCxnSpPr>
        <p:spPr>
          <a:xfrm>
            <a:off x="7086223" y="37320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93998" y="77753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663165" y="243584"/>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19" name="TextBox 18"/>
          <p:cNvSpPr txBox="1"/>
          <p:nvPr/>
        </p:nvSpPr>
        <p:spPr>
          <a:xfrm>
            <a:off x="7663166" y="629729"/>
            <a:ext cx="1576872" cy="246221"/>
          </a:xfrm>
          <a:prstGeom prst="rect">
            <a:avLst/>
          </a:prstGeom>
          <a:noFill/>
        </p:spPr>
        <p:txBody>
          <a:bodyPr wrap="square" rtlCol="0">
            <a:spAutoFit/>
          </a:bodyPr>
          <a:lstStyle/>
          <a:p>
            <a:r>
              <a:rPr lang="en-US" sz="1000" dirty="0" smtClean="0"/>
              <a:t>Control Region TT sample</a:t>
            </a:r>
            <a:endParaRPr lang="en-GB" sz="1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5" y="1312734"/>
            <a:ext cx="4188524" cy="3438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325" y="1312734"/>
            <a:ext cx="4188524" cy="343843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312734"/>
            <a:ext cx="4188524" cy="3438430"/>
          </a:xfrm>
          <a:prstGeom prst="rect">
            <a:avLst/>
          </a:prstGeom>
        </p:spPr>
      </p:pic>
    </p:spTree>
    <p:extLst>
      <p:ext uri="{BB962C8B-B14F-4D97-AF65-F5344CB8AC3E}">
        <p14:creationId xmlns:p14="http://schemas.microsoft.com/office/powerpoint/2010/main" val="498602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smtClean="0"/>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smtClean="0"/>
              <a:t>QCD Closure Tests </a:t>
            </a:r>
            <a:r>
              <a:rPr lang="el-GR" sz="2800" u="sng" dirty="0" smtClean="0"/>
              <a:t>’</a:t>
            </a:r>
            <a:r>
              <a:rPr lang="en-US" sz="2800" u="sng" dirty="0" smtClean="0"/>
              <a:t>16</a:t>
            </a:r>
            <a:r>
              <a:rPr lang="el-GR" sz="2800" u="sng" dirty="0" smtClean="0"/>
              <a:t>, ‘17, ’18 </a:t>
            </a:r>
            <a:r>
              <a:rPr lang="en-US" sz="2800" u="sng" dirty="0" err="1"/>
              <a:t>y</a:t>
            </a:r>
            <a:r>
              <a:rPr lang="en-US" sz="2800" u="sng" dirty="0" err="1" smtClean="0"/>
              <a:t>JJ</a:t>
            </a:r>
            <a:endParaRPr lang="en-US" sz="2800" u="sng" dirty="0" smtClean="0"/>
          </a:p>
          <a:p>
            <a:endParaRPr lang="en-US" sz="2800" u="sng" dirty="0"/>
          </a:p>
          <a:p>
            <a:endParaRPr lang="en-US" sz="2800" u="sng" dirty="0"/>
          </a:p>
        </p:txBody>
      </p:sp>
      <p:sp>
        <p:nvSpPr>
          <p:cNvPr id="11" name="TextBox 10"/>
          <p:cNvSpPr txBox="1"/>
          <p:nvPr/>
        </p:nvSpPr>
        <p:spPr>
          <a:xfrm>
            <a:off x="3244362" y="4735404"/>
            <a:ext cx="650377" cy="215444"/>
          </a:xfrm>
          <a:prstGeom prst="rect">
            <a:avLst/>
          </a:prstGeom>
          <a:noFill/>
        </p:spPr>
        <p:txBody>
          <a:bodyPr wrap="square" rtlCol="0">
            <a:spAutoFit/>
          </a:bodyPr>
          <a:lstStyle/>
          <a:p>
            <a:r>
              <a:rPr lang="en-US" sz="800" dirty="0" err="1" smtClean="0"/>
              <a:t>yJJ</a:t>
            </a:r>
            <a:endParaRPr lang="en-GB" sz="800" dirty="0"/>
          </a:p>
        </p:txBody>
      </p:sp>
      <p:sp>
        <p:nvSpPr>
          <p:cNvPr id="12" name="TextBox 11"/>
          <p:cNvSpPr txBox="1"/>
          <p:nvPr/>
        </p:nvSpPr>
        <p:spPr>
          <a:xfrm>
            <a:off x="7247687" y="4735404"/>
            <a:ext cx="650377" cy="215444"/>
          </a:xfrm>
          <a:prstGeom prst="rect">
            <a:avLst/>
          </a:prstGeom>
          <a:noFill/>
        </p:spPr>
        <p:txBody>
          <a:bodyPr wrap="square" rtlCol="0">
            <a:spAutoFit/>
          </a:bodyPr>
          <a:lstStyle/>
          <a:p>
            <a:r>
              <a:rPr lang="en-US" sz="800" dirty="0" err="1"/>
              <a:t>yJJ</a:t>
            </a:r>
            <a:endParaRPr lang="en-GB" sz="800" dirty="0"/>
          </a:p>
        </p:txBody>
      </p:sp>
      <p:sp>
        <p:nvSpPr>
          <p:cNvPr id="13" name="TextBox 12"/>
          <p:cNvSpPr txBox="1"/>
          <p:nvPr/>
        </p:nvSpPr>
        <p:spPr>
          <a:xfrm>
            <a:off x="11251012" y="4735404"/>
            <a:ext cx="650377" cy="215444"/>
          </a:xfrm>
          <a:prstGeom prst="rect">
            <a:avLst/>
          </a:prstGeom>
          <a:noFill/>
        </p:spPr>
        <p:txBody>
          <a:bodyPr wrap="square" rtlCol="0">
            <a:spAutoFit/>
          </a:bodyPr>
          <a:lstStyle/>
          <a:p>
            <a:r>
              <a:rPr lang="en-US" sz="800" dirty="0" err="1" smtClean="0"/>
              <a:t>yJJ</a:t>
            </a:r>
            <a:endParaRPr lang="en-GB" sz="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3" y="1296974"/>
            <a:ext cx="4188524" cy="343843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8524" y="1296974"/>
            <a:ext cx="4188524" cy="343843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296974"/>
            <a:ext cx="4188524" cy="3438430"/>
          </a:xfrm>
          <a:prstGeom prst="rect">
            <a:avLst/>
          </a:prstGeom>
        </p:spPr>
      </p:pic>
      <p:sp>
        <p:nvSpPr>
          <p:cNvPr id="14" name="TextBox 13"/>
          <p:cNvSpPr txBox="1"/>
          <p:nvPr/>
        </p:nvSpPr>
        <p:spPr>
          <a:xfrm>
            <a:off x="1499616" y="832104"/>
            <a:ext cx="1335024" cy="369332"/>
          </a:xfrm>
          <a:prstGeom prst="rect">
            <a:avLst/>
          </a:prstGeom>
          <a:noFill/>
        </p:spPr>
        <p:txBody>
          <a:bodyPr wrap="square" rtlCol="0">
            <a:spAutoFit/>
          </a:bodyPr>
          <a:lstStyle/>
          <a:p>
            <a:pPr algn="ctr"/>
            <a:r>
              <a:rPr lang="en-US" dirty="0" smtClean="0"/>
              <a:t>2016</a:t>
            </a:r>
            <a:endParaRPr lang="en-GB" dirty="0"/>
          </a:p>
        </p:txBody>
      </p:sp>
      <p:sp>
        <p:nvSpPr>
          <p:cNvPr id="16" name="TextBox 15"/>
          <p:cNvSpPr txBox="1"/>
          <p:nvPr/>
        </p:nvSpPr>
        <p:spPr>
          <a:xfrm>
            <a:off x="5335977" y="832104"/>
            <a:ext cx="1335024" cy="369332"/>
          </a:xfrm>
          <a:prstGeom prst="rect">
            <a:avLst/>
          </a:prstGeom>
          <a:noFill/>
        </p:spPr>
        <p:txBody>
          <a:bodyPr wrap="square" rtlCol="0">
            <a:spAutoFit/>
          </a:bodyPr>
          <a:lstStyle/>
          <a:p>
            <a:pPr algn="ctr"/>
            <a:r>
              <a:rPr lang="en-US" dirty="0" smtClean="0"/>
              <a:t>2017</a:t>
            </a:r>
          </a:p>
        </p:txBody>
      </p:sp>
      <p:sp>
        <p:nvSpPr>
          <p:cNvPr id="17" name="TextBox 16"/>
          <p:cNvSpPr txBox="1"/>
          <p:nvPr/>
        </p:nvSpPr>
        <p:spPr>
          <a:xfrm>
            <a:off x="9375920" y="832104"/>
            <a:ext cx="1335024" cy="369332"/>
          </a:xfrm>
          <a:prstGeom prst="rect">
            <a:avLst/>
          </a:prstGeom>
          <a:noFill/>
        </p:spPr>
        <p:txBody>
          <a:bodyPr wrap="square" rtlCol="0">
            <a:spAutoFit/>
          </a:bodyPr>
          <a:lstStyle/>
          <a:p>
            <a:pPr algn="ctr"/>
            <a:r>
              <a:rPr lang="en-US" dirty="0" smtClean="0"/>
              <a:t>2018</a:t>
            </a:r>
            <a:endParaRPr lang="en-GB" dirty="0"/>
          </a:p>
        </p:txBody>
      </p:sp>
    </p:spTree>
    <p:extLst>
      <p:ext uri="{BB962C8B-B14F-4D97-AF65-F5344CB8AC3E}">
        <p14:creationId xmlns:p14="http://schemas.microsoft.com/office/powerpoint/2010/main" val="1072115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7555</TotalTime>
  <Words>1015</Words>
  <Application>Microsoft Office PowerPoint</Application>
  <PresentationFormat>Widescreen</PresentationFormat>
  <Paragraphs>236</Paragraphs>
  <Slides>26</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Calibri Light</vt:lpstr>
      <vt:lpstr>Cambria Math</vt:lpstr>
      <vt:lpstr>Retrospect</vt:lpstr>
      <vt:lpstr>Custom Design</vt:lpstr>
      <vt:lpstr>  QCD Closure Tests 2016, 2017, 2018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Ioannis Papakrivopoulos</dc:creator>
  <cp:lastModifiedBy>Georgios Bakas</cp:lastModifiedBy>
  <cp:revision>2768</cp:revision>
  <dcterms:created xsi:type="dcterms:W3CDTF">2016-11-01T14:45:08Z</dcterms:created>
  <dcterms:modified xsi:type="dcterms:W3CDTF">2019-09-10T17:19:01Z</dcterms:modified>
</cp:coreProperties>
</file>