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15"/>
  </p:notesMasterIdLst>
  <p:handoutMasterIdLst>
    <p:handoutMasterId r:id="rId16"/>
  </p:handoutMasterIdLst>
  <p:sldIdLst>
    <p:sldId id="256" r:id="rId3"/>
    <p:sldId id="438" r:id="rId4"/>
    <p:sldId id="414" r:id="rId5"/>
    <p:sldId id="379" r:id="rId6"/>
    <p:sldId id="439" r:id="rId7"/>
    <p:sldId id="440" r:id="rId8"/>
    <p:sldId id="441" r:id="rId9"/>
    <p:sldId id="442" r:id="rId10"/>
    <p:sldId id="413" r:id="rId11"/>
    <p:sldId id="394" r:id="rId12"/>
    <p:sldId id="415" r:id="rId13"/>
    <p:sldId id="41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1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00CF8-A4F8-4BB8-976B-0D5859459DEE}" type="datetime1">
              <a:rPr lang="en-GB" smtClean="0"/>
              <a:t>09/09/2019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A0BFA-D588-4876-B0CE-96D0B8DE4331}" type="datetime1">
              <a:rPr lang="en-GB" smtClean="0"/>
              <a:t>09/09/2019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2347020-43BD-4614-839E-5DE0684EF482}" type="datetime1">
              <a:rPr lang="en-GB" smtClean="0"/>
              <a:t>09/09/2019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40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5AEF-CB34-4A7D-AE93-DF93C764F351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3F58-7AE8-49E2-A5B1-8DB1E8778A7B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0DD9-38B3-495C-BDB7-6282ACC62B2A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492F-8FC9-4ABD-99DF-79C10901CC99}" type="datetime1">
              <a:rPr lang="en-US" smtClean="0"/>
              <a:t>9/9/2019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93C4-706A-47E5-B071-C0CEE8753B03}" type="datetime1">
              <a:rPr lang="en-US" smtClean="0"/>
              <a:t>9/9/2019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715C-87AA-47EC-A0F2-1196CBEF57F8}" type="datetime1">
              <a:rPr lang="en-US" smtClean="0"/>
              <a:t>9/9/2019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E012-054E-4E53-AA34-949E27874164}" type="datetime1">
              <a:rPr lang="en-US" smtClean="0"/>
              <a:t>9/9/2019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F115-83D0-4833-9260-A05C743BE4D3}" type="datetime1">
              <a:rPr lang="en-US" smtClean="0"/>
              <a:t>9/9/2019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206A-33A2-4434-9812-22BD0A7E7722}" type="datetime1">
              <a:rPr lang="en-US" smtClean="0"/>
              <a:t>9/9/2019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CF26-738E-49BB-A8D3-D025A0E4504C}" type="datetime1">
              <a:rPr lang="en-US" smtClean="0"/>
              <a:t>9/9/2019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47C9-E6F3-40B2-ADB7-8DB91216470A}" type="datetime1">
              <a:rPr lang="en-US" smtClean="0"/>
              <a:t>9/9/2019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84FD-6ACD-414F-B38B-A93F2CCA158F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B5B8-624B-4A3C-B665-7B8B445E8AA3}" type="datetime1">
              <a:rPr lang="en-US" smtClean="0"/>
              <a:t>9/9/2019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10C0-309F-465E-A15D-7E4A835A81BD}" type="datetime1">
              <a:rPr lang="en-US" smtClean="0"/>
              <a:t>9/9/2019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7126-0819-48E9-9D12-B05358AC5B9D}" type="datetime1">
              <a:rPr lang="en-US" smtClean="0"/>
              <a:t>9/9/2019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1DA8-61BD-4A44-87FD-3EBD8B70EDD9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3971-4744-43DB-90BE-A206C6B40D73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65A5-A0E9-4970-B962-45D77BDCA061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5FBE8-2953-41EC-B37A-F1044251301C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AF4-71C0-43C8-A4A0-A57645043236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3FD023E-1C56-465E-B820-E16F72FACDBC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5FA-3DCD-4B2B-B0B9-5B3083C9FAE7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39FF6A-FE3B-40B1-B091-799BBEC4E1E3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54F7C-07A2-4D5D-BA5B-269B177E903F}" type="datetime1">
              <a:rPr lang="en-US" smtClean="0"/>
              <a:t>9/9/2019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 smtClean="0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210656"/>
          </a:xfrm>
        </p:spPr>
        <p:txBody>
          <a:bodyPr anchor="t">
            <a:noAutofit/>
          </a:bodyPr>
          <a:lstStyle/>
          <a:p>
            <a:pPr algn="ctr"/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>QCD Closure Tests</a:t>
            </a:r>
            <a:br>
              <a:rPr lang="en-US" sz="4400" dirty="0" smtClean="0"/>
            </a:br>
            <a:r>
              <a:rPr lang="en-US" sz="4400" dirty="0" smtClean="0"/>
              <a:t>2016, 2017, 2018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3287" y="2761861"/>
            <a:ext cx="9914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George </a:t>
            </a:r>
            <a:r>
              <a:rPr lang="en-US" dirty="0" smtClean="0"/>
              <a:t>Bakas</a:t>
            </a:r>
          </a:p>
          <a:p>
            <a:pPr algn="ctr"/>
            <a:r>
              <a:rPr lang="en-US" dirty="0" err="1" smtClean="0"/>
              <a:t>Ioannis</a:t>
            </a:r>
            <a:r>
              <a:rPr lang="en-US" dirty="0" smtClean="0"/>
              <a:t> </a:t>
            </a:r>
            <a:r>
              <a:rPr lang="en-US" dirty="0" err="1" smtClean="0"/>
              <a:t>Papakrivopoulos</a:t>
            </a:r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67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D351-0F92-4843-A875-06FC573726F4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1143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Acceptance and Efficiency 2016 vs </a:t>
            </a:r>
            <a:r>
              <a:rPr lang="en-US" sz="2800" u="sng" dirty="0"/>
              <a:t>2017 (with </a:t>
            </a:r>
            <a:r>
              <a:rPr lang="en-US" sz="2800" u="sng" dirty="0" err="1"/>
              <a:t>btagging</a:t>
            </a:r>
            <a:r>
              <a:rPr lang="en-US" sz="2800" u="sng" dirty="0"/>
              <a:t>) </a:t>
            </a:r>
            <a:endParaRPr lang="en-US" sz="2800" u="sng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2" y="818959"/>
            <a:ext cx="5983605" cy="49120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818959"/>
            <a:ext cx="5983605" cy="49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2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E56C-1685-4AF5-92C8-091432F23FB3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Acceptance and Efficiency </a:t>
            </a:r>
            <a:r>
              <a:rPr lang="en-US" sz="2800" u="sng" dirty="0" smtClean="0"/>
              <a:t>2016 </a:t>
            </a:r>
            <a:r>
              <a:rPr lang="en-US" sz="2800" u="sng" dirty="0"/>
              <a:t>vs 2018 (with </a:t>
            </a:r>
            <a:r>
              <a:rPr lang="en-US" sz="2800" u="sng" dirty="0" err="1"/>
              <a:t>btagging</a:t>
            </a:r>
            <a:r>
              <a:rPr lang="en-US" sz="2800" u="sng" dirty="0"/>
              <a:t>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745807"/>
            <a:ext cx="5983605" cy="49120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2" y="745807"/>
            <a:ext cx="5983605" cy="49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2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DFB5-D21E-4234-9D22-93B6053DC684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1143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Acceptance and Efficiency 2016 vs </a:t>
            </a:r>
            <a:r>
              <a:rPr lang="en-US" sz="2800" u="sng" dirty="0"/>
              <a:t>2018 (with </a:t>
            </a:r>
            <a:r>
              <a:rPr lang="en-US" sz="2800" u="sng" dirty="0" err="1"/>
              <a:t>btagging</a:t>
            </a:r>
            <a:r>
              <a:rPr lang="en-US" sz="2800" u="sng" dirty="0"/>
              <a:t>) </a:t>
            </a:r>
            <a:endParaRPr lang="en-US" sz="2800" u="sng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11" y="901254"/>
            <a:ext cx="5983605" cy="49120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243" y="901254"/>
            <a:ext cx="5983605" cy="49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7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7AFA-FA91-43BB-B63D-9A83059E2297}" type="datetime1">
              <a:rPr lang="en-US" smtClean="0"/>
              <a:t>9/9/2019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8179" y="1302107"/>
            <a:ext cx="67676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Efficiencies and Acceptance for </a:t>
            </a:r>
            <a:r>
              <a:rPr lang="en-GB" sz="1400" dirty="0" err="1" smtClean="0"/>
              <a:t>mTT</a:t>
            </a:r>
            <a:r>
              <a:rPr lang="en-GB" sz="1400" dirty="0" smtClean="0"/>
              <a:t> and </a:t>
            </a:r>
            <a:r>
              <a:rPr lang="en-GB" sz="1400" dirty="0" err="1" smtClean="0"/>
              <a:t>jetPt</a:t>
            </a:r>
            <a:r>
              <a:rPr lang="en-GB" sz="1400" dirty="0" smtClean="0"/>
              <a:t> variables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Selection: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Jet </a:t>
            </a:r>
            <a:r>
              <a:rPr lang="en-US" sz="1400" dirty="0" smtClean="0"/>
              <a:t>Matching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Parton cuts: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partonPt</a:t>
            </a:r>
            <a:r>
              <a:rPr lang="en-US" sz="1400" dirty="0" smtClean="0"/>
              <a:t>[0],[1] &gt; 400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|</a:t>
            </a:r>
            <a:r>
              <a:rPr lang="en-US" sz="1400" dirty="0" err="1" smtClean="0"/>
              <a:t>partonEta</a:t>
            </a:r>
            <a:r>
              <a:rPr lang="en-US" sz="1400" dirty="0" smtClean="0"/>
              <a:t>[0],[1]| &lt; 2.4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mTTbarParton</a:t>
            </a:r>
            <a:r>
              <a:rPr lang="en-US" sz="1400" dirty="0" smtClean="0"/>
              <a:t> &gt; 1000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4A7AD-1479-144F-B8C1-94F9FB28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278DE1-405C-6042-9D12-5507ADA8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2</a:t>
            </a:fld>
            <a:endParaRPr lang="en-US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182879" y="208042"/>
            <a:ext cx="10520413" cy="746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/>
              <a:t>Overview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9808" y="3795057"/>
                <a:ext cx="6484621" cy="2243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Definitions: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𝐸𝑓𝑓𝑖𝑐𝑖𝑒𝑛𝑐𝑦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𝑝𝑎𝑟𝑡𝑜𝑛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𝑐𝑢𝑡𝑠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𝑝𝑎𝑟𝑡𝑜𝑛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𝑐𝑢𝑡𝑠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𝑓𝑟𝑜𝑚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𝐸𝑣𝑒𝑛𝑡𝐶𝑜𝑢𝑛𝑡𝑒𝑟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𝑃𝑎𝑟𝑡𝑜𝑛</m:t>
                          </m:r>
                        </m:e>
                      </m:d>
                    </m:oMath>
                  </m:oMathPara>
                </a14:m>
                <a:endParaRPr lang="en-US" sz="1200" b="0" dirty="0" smtClean="0"/>
              </a:p>
              <a:p>
                <a:endParaRPr lang="en-US" b="0" dirty="0" smtClean="0"/>
              </a:p>
              <a:p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𝐴𝑐𝑐𝑒𝑝𝑡𝑎𝑛𝑐𝑒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𝑝𝑎𝑟𝑡𝑜𝑛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𝑐𝑢𝑡𝑠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𝑒𝑣𝑒𝑛𝑡𝑠𝑖𝑛𝑔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𝑝𝑎𝑠𝑠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𝑐𝑢𝑡𝑠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𝑣𝑠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𝑅𝑒𝑐𝑜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2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8" y="3795057"/>
                <a:ext cx="6484621" cy="2243306"/>
              </a:xfrm>
              <a:prstGeom prst="rect">
                <a:avLst/>
              </a:prstGeom>
              <a:blipFill>
                <a:blip r:embed="rId2"/>
                <a:stretch>
                  <a:fillRect l="-752" t="-16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218826" y="1910554"/>
            <a:ext cx="78308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Reco</a:t>
            </a:r>
            <a:r>
              <a:rPr lang="en-US" sz="1400" dirty="0" smtClean="0"/>
              <a:t> cuts:</a:t>
            </a: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nJets</a:t>
            </a:r>
            <a:r>
              <a:rPr lang="en-US" sz="1400" dirty="0"/>
              <a:t> &gt; 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nLeptons</a:t>
            </a:r>
            <a:r>
              <a:rPr lang="en-US" sz="1400" dirty="0"/>
              <a:t> = 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mJJ</a:t>
            </a:r>
            <a:r>
              <a:rPr lang="en-US" sz="1400" dirty="0"/>
              <a:t> &gt; 1000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jetPt</a:t>
            </a:r>
            <a:r>
              <a:rPr lang="en-US" sz="1400" dirty="0"/>
              <a:t>[0],[1] &gt; 400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|</a:t>
            </a:r>
            <a:r>
              <a:rPr lang="en-US" sz="1400" dirty="0" err="1"/>
              <a:t>jetEta</a:t>
            </a:r>
            <a:r>
              <a:rPr lang="en-US" sz="1400" dirty="0"/>
              <a:t>[0],[1]| &lt; </a:t>
            </a:r>
            <a:r>
              <a:rPr lang="en-US" sz="1400" dirty="0" smtClean="0"/>
              <a:t>2.4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bTagging</a:t>
            </a:r>
            <a:r>
              <a:rPr lang="en-US" sz="1400" dirty="0" smtClean="0"/>
              <a:t> cut (</a:t>
            </a:r>
            <a:r>
              <a:rPr lang="en-US" sz="1400" dirty="0" err="1" smtClean="0"/>
              <a:t>mediugm</a:t>
            </a:r>
            <a:r>
              <a:rPr lang="en-US" sz="1400" dirty="0" smtClean="0"/>
              <a:t> WP </a:t>
            </a:r>
            <a:r>
              <a:rPr lang="en-US" sz="1400" b="1" dirty="0" err="1" smtClean="0">
                <a:solidFill>
                  <a:srgbClr val="FF0000"/>
                </a:solidFill>
              </a:rPr>
              <a:t>deepCSV</a:t>
            </a:r>
            <a:r>
              <a:rPr lang="en-US" sz="1400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Tagger </a:t>
            </a:r>
            <a:r>
              <a:rPr lang="en-US" sz="1400" dirty="0"/>
              <a:t>cut </a:t>
            </a:r>
            <a:r>
              <a:rPr lang="en-US" sz="1400" dirty="0" smtClean="0"/>
              <a:t>(</a:t>
            </a:r>
            <a:r>
              <a:rPr lang="en-US" sz="1400" b="1" dirty="0" smtClean="0">
                <a:solidFill>
                  <a:srgbClr val="FF0000"/>
                </a:solidFill>
              </a:rPr>
              <a:t>top</a:t>
            </a:r>
            <a:r>
              <a:rPr lang="en-US" sz="1400" b="1" dirty="0" smtClean="0"/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Tagger</a:t>
            </a:r>
            <a:r>
              <a:rPr lang="en-US" sz="1400" dirty="0" smtClean="0"/>
              <a:t>) different for each year (2016: 0.2, 2017:0.0, 2018: 0.1) </a:t>
            </a: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JetMassSoftDrop</a:t>
            </a:r>
            <a:r>
              <a:rPr lang="en-US" sz="1400" dirty="0"/>
              <a:t> &gt; </a:t>
            </a:r>
            <a:r>
              <a:rPr lang="en-US" sz="1400"/>
              <a:t>120 </a:t>
            </a:r>
            <a:r>
              <a:rPr lang="en-US" sz="1400" smtClean="0"/>
              <a:t>GeV and </a:t>
            </a:r>
            <a:r>
              <a:rPr lang="en-US" sz="1400"/>
              <a:t>&lt; </a:t>
            </a:r>
            <a:r>
              <a:rPr lang="en-US" sz="1400" smtClean="0"/>
              <a:t>220 GeV</a:t>
            </a:r>
            <a:endParaRPr lang="en-US" sz="1400" dirty="0" smtClean="0"/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56021" y="4012595"/>
                <a:ext cx="5505104" cy="149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𝑆𝑖𝑔𝑛𝑎𝑙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𝐵𝑘𝑔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𝑠𝑖𝑔𝑛𝑎𝑙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𝑐𝑢𝑡𝑠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𝑏𝑘𝑔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𝑐𝑢𝑡𝑠</m:t>
                          </m:r>
                        </m:den>
                      </m:f>
                    </m:oMath>
                  </m:oMathPara>
                </a14:m>
                <a:endParaRPr lang="en-US" sz="1200" b="0" dirty="0" smtClean="0"/>
              </a:p>
              <a:p>
                <a:endParaRPr lang="en-US" b="0" dirty="0" smtClean="0"/>
              </a:p>
              <a:p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𝑌𝑖𝑒𝑙𝑑𝑠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𝑒𝑣𝑒𝑛𝑡𝑠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𝑝𝑎𝑠𝑠𝑖𝑛𝑔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𝑟𝑒𝑐𝑜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𝑐𝑢𝑡𝑠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𝑛𝑜𝑟𝑚𝑎𝑙𝑖𝑠𝑒𝑑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𝑙𝑢𝑚𝑖𝑛𝑜𝑠𝑖𝑡𝑦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(35900)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021" y="4012595"/>
                <a:ext cx="5505104" cy="1490986"/>
              </a:xfrm>
              <a:prstGeom prst="rect">
                <a:avLst/>
              </a:prstGeom>
              <a:blipFill>
                <a:blip r:embed="rId3"/>
                <a:stretch>
                  <a:fillRect b="-8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2784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CEF-3C61-42DE-B6AA-81189FFADFF4}" type="datetime1">
              <a:rPr lang="en-US" smtClean="0"/>
              <a:t>9/9/2019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8179" y="1302107"/>
            <a:ext cx="1067430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Purpose of this presentation is to find a Working Point for each MC (16, 17, 18) because the training is different for each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2016: We have already decided 0.2 as a WP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2017: The tested working points are 0.0, 0.05, 0.1, 0.15, 0.18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2018: </a:t>
            </a:r>
            <a:r>
              <a:rPr lang="en-US" sz="1400" dirty="0"/>
              <a:t>The tested working points are </a:t>
            </a:r>
            <a:r>
              <a:rPr lang="en-US" sz="1400" dirty="0" smtClean="0"/>
              <a:t>0.1, 0.15, 0.18, 0.2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For each of these WP’s we present the efficiency and acceptance and for the WP’s that seem promising (same efficiency for the </a:t>
            </a:r>
            <a:r>
              <a:rPr lang="en-US" sz="1400" dirty="0" err="1" smtClean="0"/>
              <a:t>pT</a:t>
            </a:r>
            <a:r>
              <a:rPr lang="en-US" sz="1400" dirty="0" smtClean="0"/>
              <a:t> variable) we show the Signal/</a:t>
            </a:r>
            <a:r>
              <a:rPr lang="en-US" sz="1400" dirty="0" err="1" smtClean="0"/>
              <a:t>Bkg</a:t>
            </a:r>
            <a:r>
              <a:rPr lang="en-US" sz="1400" dirty="0" smtClean="0"/>
              <a:t> and the expected yields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Here we have the efficiencies and acceptances </a:t>
            </a:r>
            <a:r>
              <a:rPr lang="en-US" sz="1400" b="1" dirty="0" smtClean="0"/>
              <a:t>without b tagging cut (slides 5-8) and with b tagging cut (slides 9-12)</a:t>
            </a:r>
            <a:endParaRPr lang="en-US" sz="14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4A7AD-1479-144F-B8C1-94F9FB28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278DE1-405C-6042-9D12-5507ADA8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3</a:t>
            </a:fld>
            <a:endParaRPr lang="en-US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182879" y="208042"/>
            <a:ext cx="10520413" cy="746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/>
              <a:t>Purpose of this presentation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4221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99A9-AF64-4C51-8102-AF6F038A1BFC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Training Outputs</a:t>
            </a:r>
            <a:endParaRPr lang="en-US" sz="2800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5" y="1235435"/>
            <a:ext cx="5695950" cy="42005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489" y="1235435"/>
            <a:ext cx="5695950" cy="42100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633569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2017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8619190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486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66C7-71EE-4672-8A11-1EF8A1B0948C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Acceptance and Efficiency </a:t>
            </a:r>
            <a:r>
              <a:rPr lang="en-US" sz="2800" u="sng" dirty="0" smtClean="0"/>
              <a:t>2016 </a:t>
            </a:r>
            <a:r>
              <a:rPr lang="en-US" sz="2800" u="sng" dirty="0"/>
              <a:t>vs 2017 (no </a:t>
            </a:r>
            <a:r>
              <a:rPr lang="en-US" sz="2800" u="sng" dirty="0" err="1"/>
              <a:t>btagging</a:t>
            </a:r>
            <a:r>
              <a:rPr lang="en-US" sz="2800" u="sng" dirty="0"/>
              <a:t> requirement) </a:t>
            </a:r>
          </a:p>
          <a:p>
            <a:endParaRPr lang="en-US" sz="2800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965262"/>
            <a:ext cx="5983605" cy="49120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2" y="965263"/>
            <a:ext cx="5983605" cy="49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87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D351-0F92-4843-A875-06FC573726F4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11439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Acceptance and Efficiency 2016 vs </a:t>
            </a:r>
            <a:r>
              <a:rPr lang="en-US" sz="2800" u="sng" dirty="0"/>
              <a:t>2017 (no </a:t>
            </a:r>
            <a:r>
              <a:rPr lang="en-US" sz="2800" u="sng" dirty="0" err="1"/>
              <a:t>btagging</a:t>
            </a:r>
            <a:r>
              <a:rPr lang="en-US" sz="2800" u="sng" dirty="0"/>
              <a:t> requirement) </a:t>
            </a:r>
          </a:p>
          <a:p>
            <a:endParaRPr lang="en-US" sz="2800" u="sng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869085"/>
            <a:ext cx="5983605" cy="49120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2" y="869085"/>
            <a:ext cx="5983605" cy="49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0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E56C-1685-4AF5-92C8-091432F23FB3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Acceptance and Efficiency </a:t>
            </a:r>
            <a:r>
              <a:rPr lang="en-US" sz="2800" u="sng" dirty="0" smtClean="0"/>
              <a:t>2016 </a:t>
            </a:r>
            <a:r>
              <a:rPr lang="en-US" sz="2800" u="sng" dirty="0"/>
              <a:t>vs 2018 (no </a:t>
            </a:r>
            <a:r>
              <a:rPr lang="en-US" sz="2800" u="sng" dirty="0" err="1"/>
              <a:t>btagging</a:t>
            </a:r>
            <a:r>
              <a:rPr lang="en-US" sz="2800" u="sng" dirty="0"/>
              <a:t> requirement)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967740"/>
            <a:ext cx="5983605" cy="49120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5" y="967739"/>
            <a:ext cx="5983605" cy="49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DFB5-D21E-4234-9D22-93B6053DC684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1143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Acceptance and Efficiency 2016 vs </a:t>
            </a:r>
            <a:r>
              <a:rPr lang="en-US" sz="2800" u="sng" dirty="0"/>
              <a:t>2018 </a:t>
            </a:r>
            <a:r>
              <a:rPr lang="en-US" sz="2800" u="sng" dirty="0" smtClean="0"/>
              <a:t>(no </a:t>
            </a:r>
            <a:r>
              <a:rPr lang="en-US" sz="2800" u="sng" dirty="0" err="1" smtClean="0"/>
              <a:t>btagging</a:t>
            </a:r>
            <a:r>
              <a:rPr lang="en-US" sz="2800" u="sng" dirty="0" smtClean="0"/>
              <a:t> requirement)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571" y="892111"/>
            <a:ext cx="5983605" cy="49120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6" y="892111"/>
            <a:ext cx="5983605" cy="49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3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66C7-71EE-4672-8A11-1EF8A1B0948C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Acceptance and Efficiency </a:t>
            </a:r>
            <a:r>
              <a:rPr lang="en-US" sz="2800" u="sng" dirty="0" smtClean="0"/>
              <a:t>2016 </a:t>
            </a:r>
            <a:r>
              <a:rPr lang="en-US" sz="2800" u="sng" dirty="0"/>
              <a:t>vs </a:t>
            </a:r>
            <a:r>
              <a:rPr lang="en-US" sz="2800" u="sng" dirty="0" smtClean="0"/>
              <a:t>2017 (with </a:t>
            </a:r>
            <a:r>
              <a:rPr lang="en-US" sz="2800" u="sng" dirty="0" err="1" smtClean="0"/>
              <a:t>btagging</a:t>
            </a:r>
            <a:r>
              <a:rPr lang="en-US" sz="2800" u="sng" dirty="0" smtClean="0"/>
              <a:t>) </a:t>
            </a:r>
            <a:endParaRPr lang="en-US" sz="2800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2" y="919543"/>
            <a:ext cx="5983605" cy="49120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919542"/>
            <a:ext cx="5983605" cy="49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4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7407</TotalTime>
  <Words>391</Words>
  <Application>Microsoft Office PowerPoint</Application>
  <PresentationFormat>Widescreen</PresentationFormat>
  <Paragraphs>89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Retrospect</vt:lpstr>
      <vt:lpstr>Custom Design</vt:lpstr>
      <vt:lpstr>  QCD Closure Tests 2016, 2017, 2018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Ioannis Papakrivopoulos</dc:creator>
  <cp:lastModifiedBy>Georgios Bakas</cp:lastModifiedBy>
  <cp:revision>2438</cp:revision>
  <dcterms:created xsi:type="dcterms:W3CDTF">2016-11-01T14:45:08Z</dcterms:created>
  <dcterms:modified xsi:type="dcterms:W3CDTF">2019-09-09T10:40:37Z</dcterms:modified>
</cp:coreProperties>
</file>