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6"/>
  </p:notesMasterIdLst>
  <p:handoutMasterIdLst>
    <p:handoutMasterId r:id="rId7"/>
  </p:handoutMasterIdLst>
  <p:sldIdLst>
    <p:sldId id="256" r:id="rId3"/>
    <p:sldId id="500" r:id="rId4"/>
    <p:sldId id="50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8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3/20/20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3/20/20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3/20/20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3/20/20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3/20/20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3/20/20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3/20/20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3/20/20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3/20/20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3/20/20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3/20/20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3/20/20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3/20/20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3/20/20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3/20/20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20/3/2020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607195"/>
            <a:ext cx="117830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Mass fit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Reduce the ttbar contamination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Simultaneous fit in 0 and 2btag region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Unfolding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Result of the fit has a small deviation regardless the method we are using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Signal Extraction--&gt; Unfolding to </a:t>
            </a:r>
            <a:r>
              <a:rPr lang="en-US" sz="2200" dirty="0" err="1">
                <a:sym typeface="Wingdings" pitchFamily="2" charset="2"/>
              </a:rPr>
              <a:t>parton</a:t>
            </a:r>
            <a:r>
              <a:rPr lang="en-US" sz="2200" dirty="0">
                <a:sym typeface="Wingdings" pitchFamily="2" charset="2"/>
              </a:rPr>
              <a:t> or particle level and comparison with 2016 paper results </a:t>
            </a:r>
          </a:p>
          <a:p>
            <a:pPr lvl="2"/>
            <a:endParaRPr lang="en-US" sz="2200" dirty="0">
              <a:sym typeface="Wingdings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3/20/20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E1D7D3-2C35-FA45-B4C3-82B4EAB81762}"/>
                  </a:ext>
                </a:extLst>
              </p:cNvPr>
              <p:cNvSpPr txBox="1"/>
              <p:nvPr/>
            </p:nvSpPr>
            <p:spPr>
              <a:xfrm>
                <a:off x="167583" y="4197302"/>
                <a:ext cx="11533733" cy="85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𝑆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𝑟𝑒𝑑𝑢𝑐𝑒𝑑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𝑠h𝑎𝑝𝑒</m:t>
                          </m:r>
                        </m:sup>
                      </m:sSub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𝑄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𝑟𝑒𝑐𝑜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 </m:t>
                      </m:r>
                    </m:oMath>
                  </m:oMathPara>
                </a14:m>
                <a:endParaRPr lang="en-GB" sz="22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E1D7D3-2C35-FA45-B4C3-82B4EAB8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3" y="4197302"/>
                <a:ext cx="11533733" cy="855875"/>
              </a:xfrm>
              <a:prstGeom prst="rect">
                <a:avLst/>
              </a:prstGeom>
              <a:blipFill>
                <a:blip r:embed="rId2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5DF6D026-58D1-7841-885B-4DB107197881}"/>
              </a:ext>
            </a:extLst>
          </p:cNvPr>
          <p:cNvSpPr/>
          <p:nvPr/>
        </p:nvSpPr>
        <p:spPr>
          <a:xfrm>
            <a:off x="890444" y="5316924"/>
            <a:ext cx="1604306" cy="422545"/>
          </a:xfrm>
          <a:prstGeom prst="wedgeRoundRectCallout">
            <a:avLst>
              <a:gd name="adj1" fmla="val 19795"/>
              <a:gd name="adj2" fmla="val -1001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91C65-B847-7341-83F4-C1A598796D7E}"/>
              </a:ext>
            </a:extLst>
          </p:cNvPr>
          <p:cNvSpPr txBox="1"/>
          <p:nvPr/>
        </p:nvSpPr>
        <p:spPr>
          <a:xfrm>
            <a:off x="992510" y="5343531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Fiducial Yield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E6E520C-602B-FA47-BD4E-083B1E512BAA}"/>
              </a:ext>
            </a:extLst>
          </p:cNvPr>
          <p:cNvSpPr/>
          <p:nvPr/>
        </p:nvSpPr>
        <p:spPr>
          <a:xfrm>
            <a:off x="3524635" y="3390150"/>
            <a:ext cx="1604306" cy="800662"/>
          </a:xfrm>
          <a:prstGeom prst="wedgeRoundRectCallout">
            <a:avLst>
              <a:gd name="adj1" fmla="val -46107"/>
              <a:gd name="adj2" fmla="val 96467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2B3118-429F-9B42-AF6D-94B9093F4F35}"/>
              </a:ext>
            </a:extLst>
          </p:cNvPr>
          <p:cNvSpPr txBox="1"/>
          <p:nvPr/>
        </p:nvSpPr>
        <p:spPr>
          <a:xfrm>
            <a:off x="3569551" y="3477307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</a:t>
            </a:r>
            <a:r>
              <a:rPr lang="en-US" dirty="0" err="1"/>
              <a:t>dist</a:t>
            </a:r>
            <a:r>
              <a:rPr lang="en-US" dirty="0"/>
              <a:t> from data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384E4CB5-296F-EC40-AE24-63795F0B3CED}"/>
              </a:ext>
            </a:extLst>
          </p:cNvPr>
          <p:cNvSpPr/>
          <p:nvPr/>
        </p:nvSpPr>
        <p:spPr>
          <a:xfrm>
            <a:off x="3569551" y="5186570"/>
            <a:ext cx="1543143" cy="552899"/>
          </a:xfrm>
          <a:prstGeom prst="wedgeRoundRectCallout">
            <a:avLst>
              <a:gd name="adj1" fmla="val 29591"/>
              <a:gd name="adj2" fmla="val -67703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2C081-7242-1B44-9E90-9B66BD3B08FF}"/>
              </a:ext>
            </a:extLst>
          </p:cNvPr>
          <p:cNvSpPr txBox="1"/>
          <p:nvPr/>
        </p:nvSpPr>
        <p:spPr>
          <a:xfrm>
            <a:off x="3502918" y="5278353"/>
            <a:ext cx="160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Mass Fit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36D4784C-42E8-DA4D-9FA6-EB8AF4BAABDC}"/>
              </a:ext>
            </a:extLst>
          </p:cNvPr>
          <p:cNvSpPr/>
          <p:nvPr/>
        </p:nvSpPr>
        <p:spPr>
          <a:xfrm>
            <a:off x="5756841" y="5248863"/>
            <a:ext cx="1697751" cy="734765"/>
          </a:xfrm>
          <a:prstGeom prst="wedgeRoundRectCallout">
            <a:avLst>
              <a:gd name="adj1" fmla="val -22953"/>
              <a:gd name="adj2" fmla="val -659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6C4066-B57B-5041-803E-CAC6A5F35A09}"/>
              </a:ext>
            </a:extLst>
          </p:cNvPr>
          <p:cNvSpPr txBox="1"/>
          <p:nvPr/>
        </p:nvSpPr>
        <p:spPr>
          <a:xfrm>
            <a:off x="5753237" y="5319340"/>
            <a:ext cx="182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correction factor 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96CC391E-54C1-0043-94C6-F732DA638ADF}"/>
              </a:ext>
            </a:extLst>
          </p:cNvPr>
          <p:cNvSpPr/>
          <p:nvPr/>
        </p:nvSpPr>
        <p:spPr>
          <a:xfrm>
            <a:off x="7363228" y="3458390"/>
            <a:ext cx="1844512" cy="756233"/>
          </a:xfrm>
          <a:prstGeom prst="wedgeRoundRectCallout">
            <a:avLst>
              <a:gd name="adj1" fmla="val -30926"/>
              <a:gd name="adj2" fmla="val 91324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4B2B7-C8E9-A741-AC9B-5979ABFA3841}"/>
              </a:ext>
            </a:extLst>
          </p:cNvPr>
          <p:cNvSpPr txBox="1"/>
          <p:nvPr/>
        </p:nvSpPr>
        <p:spPr>
          <a:xfrm>
            <a:off x="7361148" y="3492649"/>
            <a:ext cx="179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taken from Data (CR)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C735F732-E93D-9E49-AB27-191C47057718}"/>
              </a:ext>
            </a:extLst>
          </p:cNvPr>
          <p:cNvSpPr/>
          <p:nvPr/>
        </p:nvSpPr>
        <p:spPr>
          <a:xfrm>
            <a:off x="8218850" y="5119238"/>
            <a:ext cx="2462009" cy="846433"/>
          </a:xfrm>
          <a:prstGeom prst="wedgeRoundRectCallout">
            <a:avLst>
              <a:gd name="adj1" fmla="val -15670"/>
              <a:gd name="adj2" fmla="val -7038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6CD5E3-9153-C34E-A998-F77C45A6F804}"/>
              </a:ext>
            </a:extLst>
          </p:cNvPr>
          <p:cNvSpPr txBox="1"/>
          <p:nvPr/>
        </p:nvSpPr>
        <p:spPr>
          <a:xfrm>
            <a:off x="8285484" y="5248863"/>
            <a:ext cx="246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shape and contribution (MC)</a:t>
            </a:r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ym typeface="Wingdings" pitchFamily="2" charset="2"/>
              </a:rPr>
              <a:t>Workaround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3/20/20</a:t>
            </a:fld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FE76BC8-CC8F-3B45-A694-CA525B43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5" y="1473200"/>
            <a:ext cx="5316220" cy="391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40214C-6500-6F4A-BB16-AD92C6B1BCE5}"/>
              </a:ext>
            </a:extLst>
          </p:cNvPr>
          <p:cNvSpPr txBox="1"/>
          <p:nvPr/>
        </p:nvSpPr>
        <p:spPr>
          <a:xfrm>
            <a:off x="5666358" y="607195"/>
            <a:ext cx="62286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/>
              <a:t>For selecting a Control and Signal Region we apply the following: </a:t>
            </a:r>
          </a:p>
          <a:p>
            <a:endParaRPr lang="en-GR" dirty="0"/>
          </a:p>
          <a:p>
            <a:r>
              <a:rPr lang="en-GR" u="sng" dirty="0"/>
              <a:t>Signal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Basic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Medium b-tagging WP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Top Tagger Cut ( &gt; selected WP)</a:t>
            </a:r>
          </a:p>
          <a:p>
            <a:endParaRPr lang="en-GR" u="sng" dirty="0"/>
          </a:p>
          <a:p>
            <a:r>
              <a:rPr lang="en-GR" u="sng" dirty="0"/>
              <a:t>Control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Basic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rgbClr val="FF0000"/>
                </a:solidFill>
              </a:rPr>
              <a:t>NOT </a:t>
            </a:r>
            <a:r>
              <a:rPr lang="en-GR" dirty="0"/>
              <a:t>Loose b-tagging WP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/>
              <a:t>Top </a:t>
            </a:r>
            <a:r>
              <a:rPr lang="en-GR" dirty="0"/>
              <a:t>Tagger Cut (selected WP)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!! Giannis Suggested applying a harder cut in the Control region to reduce Top Contamination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!! I suggest that we do the same thing we do with b-tagging: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For the CR: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rgbClr val="FF0000"/>
                </a:solidFill>
              </a:rPr>
              <a:t>NOT </a:t>
            </a:r>
            <a:r>
              <a:rPr lang="en-GR" dirty="0"/>
              <a:t>Top Tagger Cut lower than working point that is bkg dominated. For example we could take -0.6 up to -0.3</a:t>
            </a:r>
            <a:endParaRPr lang="en-GR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DED8D5-4DE5-D346-8F32-3E3F10E3B756}"/>
              </a:ext>
            </a:extLst>
          </p:cNvPr>
          <p:cNvCxnSpPr/>
          <p:nvPr/>
        </p:nvCxnSpPr>
        <p:spPr>
          <a:xfrm flipV="1">
            <a:off x="3386667" y="2336800"/>
            <a:ext cx="0" cy="256257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C3391C-7A62-3F4D-9C60-2D649ABC49A1}"/>
              </a:ext>
            </a:extLst>
          </p:cNvPr>
          <p:cNvCxnSpPr/>
          <p:nvPr/>
        </p:nvCxnSpPr>
        <p:spPr>
          <a:xfrm flipV="1">
            <a:off x="2051230" y="2336800"/>
            <a:ext cx="0" cy="2562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16F68C-60E8-F049-A80D-99F9C785F80B}"/>
              </a:ext>
            </a:extLst>
          </p:cNvPr>
          <p:cNvCxnSpPr>
            <a:cxnSpLocks/>
          </p:cNvCxnSpPr>
          <p:nvPr/>
        </p:nvCxnSpPr>
        <p:spPr>
          <a:xfrm>
            <a:off x="3386667" y="2727702"/>
            <a:ext cx="6118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A537CA-F59C-4844-88B1-D1741703E78A}"/>
              </a:ext>
            </a:extLst>
          </p:cNvPr>
          <p:cNvCxnSpPr>
            <a:cxnSpLocks/>
          </p:cNvCxnSpPr>
          <p:nvPr/>
        </p:nvCxnSpPr>
        <p:spPr>
          <a:xfrm flipH="1">
            <a:off x="1439230" y="2727702"/>
            <a:ext cx="612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837175-EF0A-B949-805E-CEB82CADD2CC}"/>
              </a:ext>
            </a:extLst>
          </p:cNvPr>
          <p:cNvSpPr txBox="1"/>
          <p:nvPr/>
        </p:nvSpPr>
        <p:spPr>
          <a:xfrm>
            <a:off x="559671" y="2915519"/>
            <a:ext cx="15709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R" b="1" dirty="0">
                <a:solidFill>
                  <a:srgbClr val="FF0000"/>
                </a:solidFill>
              </a:rPr>
              <a:t>CR Selection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43DC58-FFB4-F249-8834-13B154C4501F}"/>
              </a:ext>
            </a:extLst>
          </p:cNvPr>
          <p:cNvSpPr txBox="1"/>
          <p:nvPr/>
        </p:nvSpPr>
        <p:spPr>
          <a:xfrm>
            <a:off x="3331480" y="2966264"/>
            <a:ext cx="15709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R" b="1" dirty="0">
                <a:solidFill>
                  <a:srgbClr val="002060"/>
                </a:solidFill>
              </a:rPr>
              <a:t>SR Selection</a:t>
            </a:r>
          </a:p>
        </p:txBody>
      </p:sp>
    </p:spTree>
    <p:extLst>
      <p:ext uri="{BB962C8B-B14F-4D97-AF65-F5344CB8AC3E}">
        <p14:creationId xmlns:p14="http://schemas.microsoft.com/office/powerpoint/2010/main" val="26352340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1897</TotalTime>
  <Words>218</Words>
  <Application>Microsoft Macintosh PowerPoint</Application>
  <PresentationFormat>Widescreen</PresentationFormat>
  <Paragraphs>46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Retrospect</vt:lpstr>
      <vt:lpstr>Custom Design</vt:lpstr>
      <vt:lpstr> Weekly Report NTUA 20/3/2020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737</cp:revision>
  <dcterms:created xsi:type="dcterms:W3CDTF">2019-11-29T10:22:58Z</dcterms:created>
  <dcterms:modified xsi:type="dcterms:W3CDTF">2020-03-20T09:36:58Z</dcterms:modified>
</cp:coreProperties>
</file>