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56" r:id="rId3"/>
    <p:sldId id="568" r:id="rId4"/>
    <p:sldId id="643" r:id="rId5"/>
    <p:sldId id="647" r:id="rId6"/>
    <p:sldId id="644" r:id="rId7"/>
    <p:sldId id="648" r:id="rId8"/>
    <p:sldId id="646" r:id="rId9"/>
    <p:sldId id="645" r:id="rId10"/>
    <p:sldId id="631" r:id="rId11"/>
    <p:sldId id="640" r:id="rId12"/>
    <p:sldId id="621" r:id="rId13"/>
    <p:sldId id="618" r:id="rId14"/>
    <p:sldId id="619" r:id="rId15"/>
    <p:sldId id="62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5" autoAdjust="0"/>
    <p:restoredTop sz="95084"/>
  </p:normalViewPr>
  <p:slideViewPr>
    <p:cSldViewPr snapToGrid="0">
      <p:cViewPr varScale="1">
        <p:scale>
          <a:sx n="86" d="100"/>
          <a:sy n="86" d="100"/>
        </p:scale>
        <p:origin x="2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10/20/21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10/20/21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10/20/21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10/20/21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10/20/21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35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10/20/21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13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10/20/21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8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10/20/21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56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10/20/21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94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10/20/21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10/20/21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10/20/21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10/20/21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10/20/21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10/20/21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10/20/21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10/20/21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10/20/21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10/20/21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10/20/21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10/20/21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0"/>
            <a:ext cx="10058400" cy="3015733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HEP NTUA </a:t>
            </a:r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20/10/2021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645" y="3925902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4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0"/>
            <a:ext cx="10520413" cy="600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u="sn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8BF6-9BF4-C948-A5B3-712E3D0BFE2E}"/>
              </a:ext>
            </a:extLst>
          </p:cNvPr>
          <p:cNvSpPr txBox="1"/>
          <p:nvPr/>
        </p:nvSpPr>
        <p:spPr>
          <a:xfrm>
            <a:off x="1" y="600982"/>
            <a:ext cx="11925300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sym typeface="Wingdings" pitchFamily="2" charset="2"/>
              </a:rPr>
              <a:t>ttX</a:t>
            </a:r>
            <a:r>
              <a:rPr lang="en-US" sz="1600" dirty="0">
                <a:latin typeface="+mj-lt"/>
                <a:sym typeface="Wingdings" pitchFamily="2" charset="2"/>
              </a:rPr>
              <a:t> analysis Pipeline Creation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We want to be able to handle all Nominal files and their variations in an automated way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This requires deciding consistent naming conventions and a efficient planning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Handling of: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Nominal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Parton Shower Weights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PDF Variations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JES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Scale Variations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err="1">
                <a:latin typeface="+mj-lt"/>
                <a:sym typeface="Wingdings" pitchFamily="2" charset="2"/>
              </a:rPr>
              <a:t>bTagVariations</a:t>
            </a:r>
            <a:r>
              <a:rPr lang="en-US" sz="1600" dirty="0">
                <a:latin typeface="+mj-lt"/>
                <a:sym typeface="Wingdings" pitchFamily="2" charset="2"/>
              </a:rPr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Top quark mass variations </a:t>
            </a:r>
          </a:p>
          <a:p>
            <a:pPr marL="1257300" lvl="2" indent="-342900">
              <a:buFont typeface="+mj-lt"/>
              <a:buAutoNum type="arabicPeriod"/>
            </a:pPr>
            <a:endParaRPr lang="en-US" sz="1600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Per year For all these we need to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Create template files that have 2btag and 0btag in Extended and Reduced </a:t>
            </a:r>
            <a:r>
              <a:rPr lang="en-US" sz="1600" dirty="0" err="1">
                <a:latin typeface="+mj-lt"/>
                <a:sym typeface="Wingdings" pitchFamily="2" charset="2"/>
              </a:rPr>
              <a:t>jetMassSoftDrop</a:t>
            </a:r>
            <a:r>
              <a:rPr lang="en-US" sz="1600" dirty="0">
                <a:latin typeface="+mj-lt"/>
                <a:sym typeface="Wingdings" pitchFamily="2" charset="2"/>
              </a:rPr>
              <a:t> phase space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9 variables (</a:t>
            </a:r>
            <a:r>
              <a:rPr lang="en-US" sz="1600" dirty="0" err="1">
                <a:latin typeface="+mj-lt"/>
                <a:sym typeface="Wingdings" pitchFamily="2" charset="2"/>
              </a:rPr>
              <a:t>mJJ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pTJJ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yJJ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jetPt</a:t>
            </a:r>
            <a:r>
              <a:rPr lang="en-US" sz="1600" dirty="0">
                <a:latin typeface="+mj-lt"/>
                <a:sym typeface="Wingdings" pitchFamily="2" charset="2"/>
              </a:rPr>
              <a:t>[0,1], </a:t>
            </a:r>
            <a:r>
              <a:rPr lang="en-US" sz="1600" dirty="0" err="1">
                <a:latin typeface="+mj-lt"/>
                <a:sym typeface="Wingdings" pitchFamily="2" charset="2"/>
              </a:rPr>
              <a:t>jetY</a:t>
            </a:r>
            <a:r>
              <a:rPr lang="en-US" sz="1600" dirty="0">
                <a:latin typeface="+mj-lt"/>
                <a:sym typeface="Wingdings" pitchFamily="2" charset="2"/>
              </a:rPr>
              <a:t>[0,1], chi, |</a:t>
            </a:r>
            <a:r>
              <a:rPr lang="en-US" sz="1600" dirty="0" err="1">
                <a:latin typeface="+mj-lt"/>
                <a:sym typeface="Wingdings" pitchFamily="2" charset="2"/>
              </a:rPr>
              <a:t>cosTheta</a:t>
            </a:r>
            <a:r>
              <a:rPr lang="en-US" sz="1600" dirty="0">
                <a:latin typeface="+mj-lt"/>
                <a:sym typeface="Wingdings" pitchFamily="2" charset="2"/>
              </a:rPr>
              <a:t>*|[0,1]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Template fit files (</a:t>
            </a:r>
            <a:r>
              <a:rPr lang="en-US" sz="1600" dirty="0" err="1">
                <a:latin typeface="+mj-lt"/>
                <a:sym typeface="Wingdings" pitchFamily="2" charset="2"/>
              </a:rPr>
              <a:t>bkg</a:t>
            </a:r>
            <a:r>
              <a:rPr lang="en-US" sz="1600" dirty="0">
                <a:latin typeface="+mj-lt"/>
                <a:sym typeface="Wingdings" pitchFamily="2" charset="2"/>
              </a:rPr>
              <a:t> </a:t>
            </a:r>
            <a:r>
              <a:rPr lang="en-US" sz="1600" dirty="0" err="1">
                <a:latin typeface="+mj-lt"/>
                <a:sym typeface="Wingdings" pitchFamily="2" charset="2"/>
              </a:rPr>
              <a:t>qcd</a:t>
            </a:r>
            <a:r>
              <a:rPr lang="en-US" sz="1600" dirty="0">
                <a:latin typeface="+mj-lt"/>
                <a:sym typeface="Wingdings" pitchFamily="2" charset="2"/>
              </a:rPr>
              <a:t>, </a:t>
            </a:r>
            <a:r>
              <a:rPr lang="en-US" sz="1600" dirty="0" err="1">
                <a:latin typeface="+mj-lt"/>
                <a:sym typeface="Wingdings" pitchFamily="2" charset="2"/>
              </a:rPr>
              <a:t>bkg</a:t>
            </a:r>
            <a:r>
              <a:rPr lang="en-US" sz="1600" dirty="0">
                <a:latin typeface="+mj-lt"/>
                <a:sym typeface="Wingdings" pitchFamily="2" charset="2"/>
              </a:rPr>
              <a:t> subdominant) and signal templates for all variations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Fit on extended signal region for all variations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Response matrices, Acceptance, Efficiency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Signal Extraction 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Combine all Fiducial Level results (4 years) into 1 Extracted Signal for all variations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Unfold the combined result into </a:t>
            </a:r>
            <a:r>
              <a:rPr lang="en-US" sz="1600" b="1" dirty="0">
                <a:latin typeface="+mj-lt"/>
                <a:sym typeface="Wingdings" pitchFamily="2" charset="2"/>
              </a:rPr>
              <a:t>Parton &amp; Particle </a:t>
            </a:r>
            <a:r>
              <a:rPr lang="en-US" sz="1600" dirty="0">
                <a:latin typeface="+mj-lt"/>
                <a:sym typeface="Wingdings" pitchFamily="2" charset="2"/>
              </a:rPr>
              <a:t>levels </a:t>
            </a:r>
            <a:endParaRPr lang="en-US" sz="1600" b="1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Show systematic variations compared to the Nominal file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+mj-lt"/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The same procedure must be done using different nominal files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Fill in 2btag histograms in our signal region in the </a:t>
            </a:r>
            <a:r>
              <a:rPr lang="en-US" sz="1600" dirty="0" err="1">
                <a:latin typeface="+mj-lt"/>
                <a:sym typeface="Wingdings" pitchFamily="2" charset="2"/>
              </a:rPr>
              <a:t>parton</a:t>
            </a:r>
            <a:r>
              <a:rPr lang="en-US" sz="1600" dirty="0">
                <a:latin typeface="+mj-lt"/>
                <a:sym typeface="Wingdings" pitchFamily="2" charset="2"/>
              </a:rPr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For each variation and each year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Combine all years together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>
                <a:latin typeface="+mj-lt"/>
                <a:sym typeface="Wingdings" pitchFamily="2" charset="2"/>
              </a:rPr>
              <a:t>Calculate systematics for samples other than the nominal</a:t>
            </a:r>
          </a:p>
        </p:txBody>
      </p:sp>
    </p:spTree>
    <p:extLst>
      <p:ext uri="{BB962C8B-B14F-4D97-AF65-F5344CB8AC3E}">
        <p14:creationId xmlns:p14="http://schemas.microsoft.com/office/powerpoint/2010/main" val="72043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Brazilian Plots (2016_preVFP, 2017 and 2018) with sliding </a:t>
            </a:r>
            <a:r>
              <a:rPr lang="en-GB" sz="2800" u="sng" dirty="0" err="1"/>
              <a:t>mJJ</a:t>
            </a:r>
            <a:r>
              <a:rPr lang="en-GB" sz="2800" u="sng" dirty="0"/>
              <a:t> Cut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228DA-111C-AD49-B8EE-6731ECB2C00A}"/>
              </a:ext>
            </a:extLst>
          </p:cNvPr>
          <p:cNvSpPr txBox="1"/>
          <p:nvPr/>
        </p:nvSpPr>
        <p:spPr>
          <a:xfrm>
            <a:off x="9009702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A183B-1536-9F4D-B910-CC11B52FA2F5}"/>
              </a:ext>
            </a:extLst>
          </p:cNvPr>
          <p:cNvSpPr txBox="1"/>
          <p:nvPr/>
        </p:nvSpPr>
        <p:spPr>
          <a:xfrm>
            <a:off x="4901004" y="2930439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6650F-B89A-4469-8054-7D89A32CD511}"/>
              </a:ext>
            </a:extLst>
          </p:cNvPr>
          <p:cNvSpPr txBox="1"/>
          <p:nvPr/>
        </p:nvSpPr>
        <p:spPr>
          <a:xfrm>
            <a:off x="1186915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267AC42-4F57-4019-8BD1-C54E6FDB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54" y="3299771"/>
            <a:ext cx="4397502" cy="3160014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A4E096A-174F-4A0D-8E2E-7FA880F1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700"/>
            <a:ext cx="4397502" cy="316001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2BF9294-F786-4A9F-BA5D-352DFB5A2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708" y="823700"/>
            <a:ext cx="4397502" cy="3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7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Combined </a:t>
            </a:r>
            <a:r>
              <a:rPr lang="en-GB" sz="2800" u="sng" dirty="0" err="1"/>
              <a:t>Datacard</a:t>
            </a:r>
            <a:r>
              <a:rPr lang="en-GB" sz="2800" u="sng" dirty="0"/>
              <a:t> for 2016_preVFP, 2017 and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34498-44C8-CA42-8A20-146239549BAB}"/>
              </a:ext>
            </a:extLst>
          </p:cNvPr>
          <p:cNvSpPr/>
          <p:nvPr/>
        </p:nvSpPr>
        <p:spPr>
          <a:xfrm>
            <a:off x="246766" y="528671"/>
            <a:ext cx="11547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Mass  Cut Mapping </a:t>
            </a:r>
          </a:p>
          <a:p>
            <a:r>
              <a:rPr lang="en-GR" dirty="0"/>
              <a:t>{"mZ_1200_12":</a:t>
            </a:r>
            <a:r>
              <a:rPr lang="en-GR" dirty="0">
                <a:solidFill>
                  <a:srgbClr val="FF0000"/>
                </a:solidFill>
              </a:rPr>
              <a:t>1000</a:t>
            </a:r>
            <a:r>
              <a:rPr lang="en-GR" dirty="0"/>
              <a:t>, "mZ_1400_14":</a:t>
            </a:r>
            <a:r>
              <a:rPr lang="en-GR" dirty="0">
                <a:solidFill>
                  <a:srgbClr val="FF0000"/>
                </a:solidFill>
              </a:rPr>
              <a:t>1200</a:t>
            </a:r>
            <a:r>
              <a:rPr lang="en-GR" dirty="0"/>
              <a:t>, "mZ_1600_16":</a:t>
            </a:r>
            <a:r>
              <a:rPr lang="en-GR" dirty="0">
                <a:solidFill>
                  <a:srgbClr val="FF0000"/>
                </a:solidFill>
              </a:rPr>
              <a:t>1400</a:t>
            </a:r>
            <a:r>
              <a:rPr lang="en-GR" dirty="0"/>
              <a:t>, "mZ_1800_18":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 "mZ_2000_20":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</a:t>
            </a:r>
          </a:p>
          <a:p>
            <a:r>
              <a:rPr lang="en-GR" dirty="0"/>
              <a:t>  "mZ_2500_25":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"mZ_3000_30":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"mZ_3500_35":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"mZ_4000_40":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"mZ_4500_45":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}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494220F-53FB-417F-AE17-DD0D4C91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73" y="1452001"/>
            <a:ext cx="6675021" cy="47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Brazilian Plots (2016_preVFP, 2017 and 2018) with sliding </a:t>
            </a:r>
            <a:r>
              <a:rPr lang="en-GB" sz="2800" u="sng" dirty="0" err="1"/>
              <a:t>mJJ</a:t>
            </a:r>
            <a:r>
              <a:rPr lang="en-GB" sz="2800" u="sng" dirty="0"/>
              <a:t> Cut </a:t>
            </a:r>
            <a:r>
              <a:rPr lang="en-GB" sz="2800" u="sng" dirty="0" err="1"/>
              <a:t>wrt</a:t>
            </a:r>
            <a:r>
              <a:rPr lang="en-GB" sz="2800" u="sng" dirty="0"/>
              <a:t>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228DA-111C-AD49-B8EE-6731ECB2C00A}"/>
              </a:ext>
            </a:extLst>
          </p:cNvPr>
          <p:cNvSpPr txBox="1"/>
          <p:nvPr/>
        </p:nvSpPr>
        <p:spPr>
          <a:xfrm>
            <a:off x="9009702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2017</a:t>
            </a: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A183B-1536-9F4D-B910-CC11B52FA2F5}"/>
              </a:ext>
            </a:extLst>
          </p:cNvPr>
          <p:cNvSpPr txBox="1"/>
          <p:nvPr/>
        </p:nvSpPr>
        <p:spPr>
          <a:xfrm>
            <a:off x="4901004" y="2930439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2018</a:t>
            </a:r>
            <a:endParaRPr lang="en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6650F-B89A-4469-8054-7D89A32CD511}"/>
              </a:ext>
            </a:extLst>
          </p:cNvPr>
          <p:cNvSpPr txBox="1"/>
          <p:nvPr/>
        </p:nvSpPr>
        <p:spPr>
          <a:xfrm>
            <a:off x="1186915" y="454368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2016_preVFP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44A3098-FD66-447A-9244-A669BD80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07" y="760126"/>
            <a:ext cx="4397502" cy="3160014"/>
          </a:xfrm>
          <a:prstGeom prst="rect">
            <a:avLst/>
          </a:prstGeom>
        </p:spPr>
      </p:pic>
      <p:pic>
        <p:nvPicPr>
          <p:cNvPr id="18" name="Picture 17" descr="Chart, table&#10;&#10;Description automatically generated">
            <a:extLst>
              <a:ext uri="{FF2B5EF4-FFF2-40B4-BE49-F238E27FC236}">
                <a16:creationId xmlns:a16="http://schemas.microsoft.com/office/drawing/2014/main" id="{30E0D10E-6B73-4120-ABAC-1CD0F112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3309175"/>
            <a:ext cx="4397502" cy="3160014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2194682F-E4A3-4BF5-96C9-FD36AE4CB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4296"/>
            <a:ext cx="4397502" cy="3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0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Combined </a:t>
            </a:r>
            <a:r>
              <a:rPr lang="en-GB" sz="2800" u="sng" dirty="0" err="1"/>
              <a:t>Datacard</a:t>
            </a:r>
            <a:r>
              <a:rPr lang="en-GB" sz="2800" u="sng" dirty="0"/>
              <a:t> for 2016_preVFP, 2017 and 2018 </a:t>
            </a:r>
            <a:r>
              <a:rPr lang="en-GB" sz="2800" u="sng" dirty="0" err="1"/>
              <a:t>wrt</a:t>
            </a:r>
            <a:r>
              <a:rPr lang="en-GB" sz="2800" u="sng" dirty="0"/>
              <a:t> 2018</a:t>
            </a:r>
            <a:endParaRPr lang="en-GB" sz="2800" u="sn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34498-44C8-CA42-8A20-146239549BAB}"/>
              </a:ext>
            </a:extLst>
          </p:cNvPr>
          <p:cNvSpPr/>
          <p:nvPr/>
        </p:nvSpPr>
        <p:spPr>
          <a:xfrm>
            <a:off x="246766" y="528671"/>
            <a:ext cx="11547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Mass  Cut Mapping </a:t>
            </a:r>
          </a:p>
          <a:p>
            <a:r>
              <a:rPr lang="en-GR" dirty="0"/>
              <a:t>{"mZ_1200_12":</a:t>
            </a:r>
            <a:r>
              <a:rPr lang="en-GR" dirty="0">
                <a:solidFill>
                  <a:srgbClr val="FF0000"/>
                </a:solidFill>
              </a:rPr>
              <a:t>1000</a:t>
            </a:r>
            <a:r>
              <a:rPr lang="en-GR" dirty="0"/>
              <a:t>, "mZ_1400_14":</a:t>
            </a:r>
            <a:r>
              <a:rPr lang="en-GR" dirty="0">
                <a:solidFill>
                  <a:srgbClr val="FF0000"/>
                </a:solidFill>
              </a:rPr>
              <a:t>1200</a:t>
            </a:r>
            <a:r>
              <a:rPr lang="en-GR" dirty="0"/>
              <a:t>, "mZ_1600_16":</a:t>
            </a:r>
            <a:r>
              <a:rPr lang="en-GR" dirty="0">
                <a:solidFill>
                  <a:srgbClr val="FF0000"/>
                </a:solidFill>
              </a:rPr>
              <a:t>1400</a:t>
            </a:r>
            <a:r>
              <a:rPr lang="en-GR" dirty="0"/>
              <a:t>, "mZ_1800_18":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 "mZ_2000_20":</a:t>
            </a:r>
            <a:r>
              <a:rPr lang="en-GR" dirty="0">
                <a:solidFill>
                  <a:srgbClr val="FF0000"/>
                </a:solidFill>
              </a:rPr>
              <a:t>1600</a:t>
            </a:r>
            <a:r>
              <a:rPr lang="en-GR" dirty="0"/>
              <a:t>,</a:t>
            </a:r>
          </a:p>
          <a:p>
            <a:r>
              <a:rPr lang="en-GR" dirty="0"/>
              <a:t>  "mZ_2500_25":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"mZ_3000_30":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"mZ_3500_35":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"mZ_4000_40":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, "mZ_4500_45":</a:t>
            </a:r>
            <a:r>
              <a:rPr lang="en-GR" dirty="0">
                <a:solidFill>
                  <a:srgbClr val="FF0000"/>
                </a:solidFill>
              </a:rPr>
              <a:t>2000</a:t>
            </a:r>
            <a:r>
              <a:rPr lang="en-GR" dirty="0"/>
              <a:t>}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538DC6C-95AC-4573-AAC1-8C874BE0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32" y="1413054"/>
            <a:ext cx="6841530" cy="49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8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4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0"/>
            <a:ext cx="10520413" cy="600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u="sng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8BF6-9BF4-C948-A5B3-712E3D0BFE2E}"/>
              </a:ext>
            </a:extLst>
          </p:cNvPr>
          <p:cNvSpPr txBox="1"/>
          <p:nvPr/>
        </p:nvSpPr>
        <p:spPr>
          <a:xfrm>
            <a:off x="266699" y="600982"/>
            <a:ext cx="11658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ttX</a:t>
            </a:r>
            <a:r>
              <a:rPr lang="en-US" dirty="0">
                <a:sym typeface="Wingdings" pitchFamily="2" charset="2"/>
              </a:rPr>
              <a:t>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Combination of all years in Fiducial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Unfolding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Show systematic variations after unfolding for Parton and Particle levels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Unfold using the bulk sum of response matrices from all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Combination of each variation in fiducial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Unfolding for each combined variation  combination of acceptance/efficiency and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ttX</a:t>
            </a:r>
            <a:r>
              <a:rPr lang="en-US" dirty="0">
                <a:sym typeface="Wingdings" pitchFamily="2" charset="2"/>
              </a:rPr>
              <a:t> round table presentation on 27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of October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We have been writing the AN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Systematic Variations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Theory variations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Z’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Writing documentation for PhD thesis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3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Systematics (chi) Fiducial Level (Work In Progress) </a:t>
            </a:r>
          </a:p>
        </p:txBody>
      </p:sp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D1EFE6A7-667F-F04B-B23E-103DB7AE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991" y="1399134"/>
            <a:ext cx="5644018" cy="40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Systematics (chi) Parton and Particle Level (Work In Progress) 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AFBAF43-0AFE-0841-BA3F-AB9C09C0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57" y="1452064"/>
            <a:ext cx="5067300" cy="3644900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7C9DBE8-C367-8A4E-936B-FFA52F61C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007" y="1452064"/>
            <a:ext cx="5067300" cy="3644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EC5EF7-B3A2-AB4A-8B47-FBE55CACBD4C}"/>
              </a:ext>
            </a:extLst>
          </p:cNvPr>
          <p:cNvSpPr/>
          <p:nvPr/>
        </p:nvSpPr>
        <p:spPr>
          <a:xfrm>
            <a:off x="2797175" y="768550"/>
            <a:ext cx="80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/>
              <a:t>Parton</a:t>
            </a:r>
            <a:endParaRPr lang="en-G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C3CB0-B2E1-6442-845B-A12793F8CBD2}"/>
              </a:ext>
            </a:extLst>
          </p:cNvPr>
          <p:cNvSpPr/>
          <p:nvPr/>
        </p:nvSpPr>
        <p:spPr>
          <a:xfrm>
            <a:off x="8678132" y="768550"/>
            <a:ext cx="88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/>
              <a:t>Particle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10593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Systematics in Fiducial Level (Work In Progress) </a:t>
            </a:r>
          </a:p>
        </p:txBody>
      </p:sp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A09B3102-649E-1D46-B3A9-CBE92312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39" y="1632783"/>
            <a:ext cx="5067300" cy="3644900"/>
          </a:xfrm>
          <a:prstGeom prst="rect">
            <a:avLst/>
          </a:prstGeom>
        </p:spPr>
      </p:pic>
      <p:pic>
        <p:nvPicPr>
          <p:cNvPr id="14" name="Picture 13" descr="Chart&#10;&#10;Description automatically generated with medium confidence">
            <a:extLst>
              <a:ext uri="{FF2B5EF4-FFF2-40B4-BE49-F238E27FC236}">
                <a16:creationId xmlns:a16="http://schemas.microsoft.com/office/drawing/2014/main" id="{3175C372-7552-C749-A32E-04C0EE2C7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397" y="1632783"/>
            <a:ext cx="50673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5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Systematics in Particle Level (Work In Progress)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B82DFC7-7A16-1048-A1D0-B8CF6B4C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97" y="1606550"/>
            <a:ext cx="5067300" cy="36449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ADDA8C5-B956-9543-8580-D00DDA49F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65" y="1771442"/>
            <a:ext cx="50673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5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Systematics in Parton Level (Work In Progress) 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64707CA-3052-AF48-A1F5-A47AF656E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97" y="1634626"/>
            <a:ext cx="5067300" cy="36449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13647F0-A73D-014E-B3A1-4998E3F0A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697" y="1634626"/>
            <a:ext cx="50673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9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3491" y="-26870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>
                <a:solidFill>
                  <a:schemeClr val="tx1"/>
                </a:solidFill>
              </a:rPr>
              <a:t>Systematics in Parton Level (Work In Progress) </a:t>
            </a:r>
          </a:p>
        </p:txBody>
      </p:sp>
    </p:spTree>
    <p:extLst>
      <p:ext uri="{BB962C8B-B14F-4D97-AF65-F5344CB8AC3E}">
        <p14:creationId xmlns:p14="http://schemas.microsoft.com/office/powerpoint/2010/main" val="234001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22B14-CFD2-DA45-ABB4-F85273D6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B766C6-A25E-7846-9053-B6684037C65A}"/>
              </a:ext>
            </a:extLst>
          </p:cNvPr>
          <p:cNvSpPr txBox="1">
            <a:spLocks/>
          </p:cNvSpPr>
          <p:nvPr/>
        </p:nvSpPr>
        <p:spPr>
          <a:xfrm>
            <a:off x="835793" y="2766572"/>
            <a:ext cx="10520413" cy="481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u="sng" dirty="0"/>
              <a:t>BACKUP</a:t>
            </a:r>
            <a:endParaRPr lang="en-GB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088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12116</TotalTime>
  <Words>643</Words>
  <Application>Microsoft Macintosh PowerPoint</Application>
  <PresentationFormat>Widescreen</PresentationFormat>
  <Paragraphs>113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Custom Design</vt:lpstr>
      <vt:lpstr> HEP NTUA  Weekly Report  20/10/2021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2235</cp:revision>
  <dcterms:created xsi:type="dcterms:W3CDTF">2019-11-29T10:22:58Z</dcterms:created>
  <dcterms:modified xsi:type="dcterms:W3CDTF">2021-10-20T05:45:49Z</dcterms:modified>
</cp:coreProperties>
</file>