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3"/>
  </p:notesMasterIdLst>
  <p:handoutMasterIdLst>
    <p:handoutMasterId r:id="rId14"/>
  </p:handoutMasterIdLst>
  <p:sldIdLst>
    <p:sldId id="256" r:id="rId3"/>
    <p:sldId id="568" r:id="rId4"/>
    <p:sldId id="593" r:id="rId5"/>
    <p:sldId id="585" r:id="rId6"/>
    <p:sldId id="594" r:id="rId7"/>
    <p:sldId id="595" r:id="rId8"/>
    <p:sldId id="596" r:id="rId9"/>
    <p:sldId id="588" r:id="rId10"/>
    <p:sldId id="507" r:id="rId11"/>
    <p:sldId id="58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5" autoAdjust="0"/>
    <p:restoredTop sz="95084"/>
  </p:normalViewPr>
  <p:slideViewPr>
    <p:cSldViewPr snapToGrid="0">
      <p:cViewPr varScale="1">
        <p:scale>
          <a:sx n="86" d="100"/>
          <a:sy n="86" d="100"/>
        </p:scale>
        <p:origin x="224" y="872"/>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10/28/20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10/28/20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10/28/20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10/28/20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10/28/20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10/28/20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10/28/20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10/28/20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10/28/20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10/28/20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10/28/20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10/28/20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10/28/20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10/28/20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10/28/20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10/28/20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10/28/20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10/28/20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10/28/20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10/28/20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10/28/20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10/28/20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10/28/20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10/28/20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10/28/20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10/28/20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10/28/20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Top Angular Report</a:t>
            </a:r>
            <a:br>
              <a:rPr lang="en-US" sz="4400" dirty="0"/>
            </a:br>
            <a:br>
              <a:rPr lang="en-US" sz="4400" dirty="0"/>
            </a:br>
            <a:r>
              <a:rPr lang="en-US" sz="4400" dirty="0"/>
              <a:t>29/10/2020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772054"/>
            <a:ext cx="11610109"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Start investigating ttbar Systematic Uncertainties</a:t>
            </a:r>
          </a:p>
          <a:p>
            <a:endParaRPr lang="en-US" sz="2400" dirty="0"/>
          </a:p>
          <a:p>
            <a:pPr marL="285750" indent="-285750">
              <a:buFont typeface="Arial" panose="020B0604020202020204" pitchFamily="34" charset="0"/>
              <a:buChar char="•"/>
            </a:pPr>
            <a:r>
              <a:rPr lang="en-US" sz="2400" dirty="0"/>
              <a:t>Top Angular Distributions: chi, |cos</a:t>
            </a:r>
            <a:r>
              <a:rPr lang="el-GR" sz="2400" dirty="0"/>
              <a:t>θ*|</a:t>
            </a:r>
            <a:r>
              <a:rPr lang="en-US" sz="2400" dirty="0"/>
              <a:t> leading and </a:t>
            </a:r>
            <a:r>
              <a:rPr lang="en-US" sz="2400" dirty="0" err="1"/>
              <a:t>subleading</a:t>
            </a:r>
            <a:r>
              <a:rPr lang="en-US" sz="2400" dirty="0"/>
              <a:t> </a:t>
            </a:r>
            <a:endParaRPr lang="en-US" sz="2400" dirty="0">
              <a:sym typeface="Wingdings" pitchFamily="2" charset="2"/>
            </a:endParaRPr>
          </a:p>
          <a:p>
            <a:pPr marL="742950" lvl="1" indent="-285750">
              <a:buFont typeface="Arial" panose="020B0604020202020204" pitchFamily="34" charset="0"/>
              <a:buChar char="•"/>
            </a:pPr>
            <a:r>
              <a:rPr lang="en-US" sz="2400" dirty="0">
                <a:sym typeface="Wingdings" pitchFamily="2" charset="2"/>
              </a:rPr>
              <a:t>Changed binning for the cos(</a:t>
            </a:r>
            <a:r>
              <a:rPr lang="el-GR" sz="2400" dirty="0">
                <a:sym typeface="Wingdings" pitchFamily="2" charset="2"/>
              </a:rPr>
              <a:t>θ*)</a:t>
            </a:r>
            <a:r>
              <a:rPr lang="en-US" sz="2400" dirty="0">
                <a:sym typeface="Wingdings" pitchFamily="2" charset="2"/>
              </a:rPr>
              <a:t> distributions</a:t>
            </a:r>
          </a:p>
          <a:p>
            <a:pPr marL="742950" lvl="1" indent="-285750">
              <a:buFont typeface="Arial" panose="020B0604020202020204" pitchFamily="34" charset="0"/>
              <a:buChar char="•"/>
            </a:pPr>
            <a:endParaRPr lang="en-US" sz="2400" dirty="0">
              <a:sym typeface="Wingdings" pitchFamily="2" charset="2"/>
            </a:endParaRPr>
          </a:p>
          <a:p>
            <a:pPr marL="285750" indent="-285750">
              <a:buFont typeface="Arial" panose="020B0604020202020204" pitchFamily="34" charset="0"/>
              <a:buChar char="•"/>
            </a:pPr>
            <a:r>
              <a:rPr lang="en-US" sz="2400" dirty="0">
                <a:sym typeface="Wingdings" pitchFamily="2" charset="2"/>
              </a:rPr>
              <a:t>Z’ analysis:</a:t>
            </a:r>
          </a:p>
          <a:p>
            <a:pPr marL="742950" lvl="1" indent="-285750">
              <a:buFont typeface="Arial" panose="020B0604020202020204" pitchFamily="34" charset="0"/>
              <a:buChar char="•"/>
            </a:pPr>
            <a:r>
              <a:rPr lang="en-US" sz="2400" dirty="0">
                <a:sym typeface="Wingdings" pitchFamily="2" charset="2"/>
              </a:rPr>
              <a:t>Goal is to plot the ttbar mc samples and Z’ </a:t>
            </a:r>
            <a:r>
              <a:rPr lang="en-US" sz="2400" dirty="0" err="1">
                <a:sym typeface="Wingdings" pitchFamily="2" charset="2"/>
              </a:rPr>
              <a:t>mc’s</a:t>
            </a:r>
            <a:r>
              <a:rPr lang="en-US" sz="2400" dirty="0">
                <a:sym typeface="Wingdings" pitchFamily="2" charset="2"/>
              </a:rPr>
              <a:t> to check sensitivity </a:t>
            </a:r>
            <a:r>
              <a:rPr lang="en-US" sz="2400" dirty="0" err="1">
                <a:sym typeface="Wingdings" pitchFamily="2" charset="2"/>
              </a:rPr>
              <a:t>wrt</a:t>
            </a:r>
            <a:r>
              <a:rPr lang="en-US" sz="2400" dirty="0">
                <a:sym typeface="Wingdings" pitchFamily="2" charset="2"/>
              </a:rPr>
              <a:t> angular </a:t>
            </a:r>
            <a:r>
              <a:rPr lang="en-US" sz="2400" dirty="0" err="1">
                <a:sym typeface="Wingdings" pitchFamily="2" charset="2"/>
              </a:rPr>
              <a:t>dists</a:t>
            </a:r>
            <a:endParaRPr lang="en-US" sz="2400" dirty="0">
              <a:sym typeface="Wingdings" pitchFamily="2" charset="2"/>
            </a:endParaRPr>
          </a:p>
          <a:p>
            <a:pPr marL="1200150" lvl="2" indent="-285750">
              <a:buFont typeface="Arial" panose="020B0604020202020204" pitchFamily="34" charset="0"/>
              <a:buChar char="•"/>
            </a:pPr>
            <a:r>
              <a:rPr lang="en-US" sz="2400" dirty="0" err="1">
                <a:sym typeface="Wingdings" pitchFamily="2" charset="2"/>
              </a:rPr>
              <a:t>mJJ</a:t>
            </a:r>
            <a:r>
              <a:rPr lang="en-US" sz="2400" dirty="0">
                <a:sym typeface="Wingdings" pitchFamily="2" charset="2"/>
              </a:rPr>
              <a:t> cut set to 1.5 </a:t>
            </a:r>
            <a:r>
              <a:rPr lang="en-US" sz="2400" dirty="0" err="1">
                <a:sym typeface="Wingdings" pitchFamily="2" charset="2"/>
              </a:rPr>
              <a:t>TeV</a:t>
            </a:r>
            <a:endParaRPr lang="en-US" sz="2400" dirty="0">
              <a:sym typeface="Wingdings" pitchFamily="2" charset="2"/>
            </a:endParaRPr>
          </a:p>
          <a:p>
            <a:pPr marL="1200150" lvl="2" indent="-285750">
              <a:buFont typeface="Arial" panose="020B0604020202020204" pitchFamily="34" charset="0"/>
              <a:buChar char="•"/>
            </a:pPr>
            <a:r>
              <a:rPr lang="en-US" sz="2400" dirty="0">
                <a:sym typeface="Wingdings" pitchFamily="2" charset="2"/>
              </a:rPr>
              <a:t>For each </a:t>
            </a:r>
            <a:r>
              <a:rPr lang="en-US" sz="2400" dirty="0" err="1">
                <a:sym typeface="Wingdings" pitchFamily="2" charset="2"/>
              </a:rPr>
              <a:t>mJJ</a:t>
            </a:r>
            <a:r>
              <a:rPr lang="en-US" sz="2400" dirty="0">
                <a:sym typeface="Wingdings" pitchFamily="2" charset="2"/>
              </a:rPr>
              <a:t> cut, plot Z’ for a set of masses (1% and 10% width) [2,2.5,3]</a:t>
            </a:r>
            <a:r>
              <a:rPr lang="en-US" sz="2400" dirty="0" err="1">
                <a:sym typeface="Wingdings" pitchFamily="2" charset="2"/>
              </a:rPr>
              <a:t>TeV</a:t>
            </a:r>
            <a:r>
              <a:rPr lang="en-US" sz="2400" dirty="0">
                <a:sym typeface="Wingdings" pitchFamily="2" charset="2"/>
              </a:rPr>
              <a:t> and Nominal TT angular distributions</a:t>
            </a:r>
          </a:p>
          <a:p>
            <a:pPr marL="1200150" lvl="2" indent="-285750">
              <a:buFont typeface="Arial" panose="020B0604020202020204" pitchFamily="34" charset="0"/>
              <a:buChar char="•"/>
            </a:pPr>
            <a:r>
              <a:rPr lang="en-US" sz="2400" dirty="0">
                <a:sym typeface="Wingdings" pitchFamily="2" charset="2"/>
              </a:rPr>
              <a:t>Angular distributions for 2016</a:t>
            </a:r>
          </a:p>
          <a:p>
            <a:pPr marL="742950" lvl="1" indent="-285750">
              <a:buFont typeface="Arial" panose="020B0604020202020204" pitchFamily="34" charset="0"/>
              <a:buChar char="•"/>
            </a:pPr>
            <a:endParaRPr lang="en-US" sz="2400" dirty="0">
              <a:sym typeface="Wingdings" pitchFamily="2" charset="2"/>
            </a:endParaRPr>
          </a:p>
          <a:p>
            <a:pPr marL="285750" indent="-285750">
              <a:buFont typeface="Arial" panose="020B0604020202020204" pitchFamily="34" charset="0"/>
              <a:buChar char="•"/>
            </a:pPr>
            <a:r>
              <a:rPr lang="en-US" sz="2400" dirty="0" err="1">
                <a:sym typeface="Wingdings" pitchFamily="2" charset="2"/>
              </a:rPr>
              <a:t>PoS</a:t>
            </a:r>
            <a:r>
              <a:rPr lang="en-US" sz="2400" dirty="0">
                <a:sym typeface="Wingdings" pitchFamily="2" charset="2"/>
              </a:rPr>
              <a:t> for ICHEP 2020 </a:t>
            </a:r>
            <a:endParaRPr lang="en-US" sz="2400" dirty="0"/>
          </a:p>
          <a:p>
            <a:endParaRPr lang="en-US" sz="2400" dirty="0"/>
          </a:p>
        </p:txBody>
      </p:sp>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mc:Choice xmlns:a14="http://schemas.microsoft.com/office/drawing/2010/main" Requires="a14">
          <p:sp>
            <p:nvSpPr>
              <p:cNvPr id="14" name="TextBox 13"/>
              <p:cNvSpPr txBox="1"/>
              <p:nvPr/>
            </p:nvSpPr>
            <p:spPr>
              <a:xfrm>
                <a:off x="329133" y="889100"/>
                <a:ext cx="11533733" cy="2655599"/>
              </a:xfrm>
              <a:prstGeom prst="rect">
                <a:avLst/>
              </a:prstGeom>
              <a:noFill/>
              <a:ln w="38100">
                <a:solidFill>
                  <a:schemeClr val="accent1"/>
                </a:solidFill>
              </a:ln>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𝑆</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𝑆𝑢</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𝑏</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 </m:t>
                      </m:r>
                    </m:oMath>
                  </m:oMathPara>
                </a14:m>
                <a:endParaRPr lang="en-GB" sz="2200" b="0" dirty="0">
                  <a:sym typeface="Wingdings" pitchFamily="2" charset="2"/>
                </a:endParaRPr>
              </a:p>
              <a:p>
                <a:pPr/>
                <a:endParaRPr lang="en-US" sz="2200" b="0" i="1" dirty="0">
                  <a:latin typeface="Cambria Math" panose="02040503050406030204" pitchFamily="18" charset="0"/>
                  <a:sym typeface="Wingdings" pitchFamily="2" charset="2"/>
                </a:endParaRPr>
              </a:p>
              <a:p>
                <a:pPr algn="ctr"/>
                <a:r>
                  <a:rPr lang="en-US" sz="2200" b="0" dirty="0">
                    <a:sym typeface="Wingdings" pitchFamily="2" charset="2"/>
                  </a:rPr>
                  <a:t>Where 	</a:t>
                </a:r>
                <a14:m>
                  <m:oMath xmlns:m="http://schemas.openxmlformats.org/officeDocument/2006/math">
                    <m:r>
                      <a:rPr lang="en-US" sz="2200" b="0" i="1" smtClean="0">
                        <a:latin typeface="Cambria Math" panose="02040503050406030204" pitchFamily="18" charset="0"/>
                        <a:sym typeface="Wingdings" pitchFamily="2" charset="2"/>
                      </a:rPr>
                      <m:t> </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 </m:t>
                        </m:r>
                        <m:r>
                          <a:rPr lang="en-US" sz="2200" b="0" i="1" smtClean="0">
                            <a:latin typeface="Cambria Math" panose="02040503050406030204" pitchFamily="18" charset="0"/>
                            <a:sym typeface="Wingdings" pitchFamily="2" charset="2"/>
                          </a:rPr>
                          <m:t>𝑠h𝑎𝑝𝑒</m:t>
                        </m:r>
                      </m:sub>
                      <m:sup>
                        <m:r>
                          <a:rPr lang="en-US" sz="2200" b="0" i="1" smtClean="0">
                            <a:latin typeface="Cambria Math" panose="02040503050406030204" pitchFamily="18" charset="0"/>
                            <a:sym typeface="Wingdings" pitchFamily="2" charset="2"/>
                          </a:rPr>
                          <m:t>0−</m:t>
                        </m:r>
                        <m:r>
                          <a:rPr lang="en-US" sz="2200" b="0" i="1" smtClean="0">
                            <a:latin typeface="Cambria Math" panose="02040503050406030204" pitchFamily="18" charset="0"/>
                            <a:sym typeface="Wingdings" pitchFamily="2" charset="2"/>
                          </a:rPr>
                          <m:t>𝑏𝑡𝑎𝑔</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i="1">
                        <a:latin typeface="Cambria Math" panose="02040503050406030204" pitchFamily="18" charset="0"/>
                        <a:sym typeface="Wingdings" pitchFamily="2" charset="2"/>
                      </a:rPr>
                      <m:t>𝙭</m:t>
                    </m:r>
                    <m:sSub>
                      <m:sSubPr>
                        <m:ctrlPr>
                          <a:rPr lang="en-US" sz="2200" b="0" i="1" smtClean="0">
                            <a:solidFill>
                              <a:srgbClr val="0070C0"/>
                            </a:solidFill>
                            <a:latin typeface="Cambria Math" panose="02040503050406030204" pitchFamily="18" charset="0"/>
                            <a:sym typeface="Wingdings" pitchFamily="2" charset="2"/>
                          </a:rPr>
                        </m:ctrlPr>
                      </m:sSubPr>
                      <m:e>
                        <m:r>
                          <a:rPr lang="en-US" sz="2200" b="0" i="1" smtClean="0">
                            <a:solidFill>
                              <a:srgbClr val="0070C0"/>
                            </a:solidFill>
                            <a:latin typeface="Cambria Math" panose="02040503050406030204" pitchFamily="18" charset="0"/>
                            <a:sym typeface="Wingdings" pitchFamily="2" charset="2"/>
                          </a:rPr>
                          <m:t>𝑁</m:t>
                        </m:r>
                      </m:e>
                      <m:sub>
                        <m:r>
                          <a:rPr lang="en-US" sz="2200" b="0" i="1" smtClean="0">
                            <a:solidFill>
                              <a:srgbClr val="0070C0"/>
                            </a:solidFill>
                            <a:latin typeface="Cambria Math" panose="02040503050406030204" pitchFamily="18" charset="0"/>
                            <a:sym typeface="Wingdings" pitchFamily="2" charset="2"/>
                          </a:rPr>
                          <m:t>𝑆𝑅</m:t>
                        </m:r>
                        <m:r>
                          <a:rPr lang="en-US" sz="2200" b="0" i="1" smtClean="0">
                            <a:solidFill>
                              <a:srgbClr val="0070C0"/>
                            </a:solidFill>
                            <a:latin typeface="Cambria Math" panose="02040503050406030204" pitchFamily="18" charset="0"/>
                            <a:sym typeface="Wingdings" pitchFamily="2" charset="2"/>
                          </a:rPr>
                          <m:t>(1.5</m:t>
                        </m:r>
                        <m:r>
                          <a:rPr lang="en-US" sz="2200" b="0" i="1" smtClean="0">
                            <a:solidFill>
                              <a:srgbClr val="0070C0"/>
                            </a:solidFill>
                            <a:latin typeface="Cambria Math" panose="02040503050406030204" pitchFamily="18" charset="0"/>
                            <a:sym typeface="Wingdings" pitchFamily="2" charset="2"/>
                          </a:rPr>
                          <m:t>𝑇𝑒𝑉</m:t>
                        </m:r>
                        <m:r>
                          <a:rPr lang="en-US" sz="2200" b="0" i="1" smtClean="0">
                            <a:solidFill>
                              <a:srgbClr val="0070C0"/>
                            </a:solidFill>
                            <a:latin typeface="Cambria Math" panose="02040503050406030204" pitchFamily="18" charset="0"/>
                            <a:sym typeface="Wingdings" pitchFamily="2" charset="2"/>
                          </a:rPr>
                          <m:t>)</m:t>
                        </m:r>
                      </m:sub>
                    </m:sSub>
                    <m:sSubSup>
                      <m:sSubSupPr>
                        <m:ctrlPr>
                          <a:rPr lang="en-US" sz="2200" b="0" i="1" smtClean="0">
                            <a:solidFill>
                              <a:schemeClr val="tx1"/>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chemeClr val="tx1"/>
                            </a:solidFill>
                            <a:latin typeface="Cambria Math" panose="02040503050406030204" pitchFamily="18" charset="0"/>
                            <a:sym typeface="Wingdings" pitchFamily="2" charset="2"/>
                          </a:rPr>
                          <m:t>𝐶</m:t>
                        </m:r>
                      </m:e>
                      <m:sub>
                        <m:r>
                          <a:rPr lang="en-US" sz="2200" b="0" i="1" smtClean="0">
                            <a:solidFill>
                              <a:schemeClr val="tx1"/>
                            </a:solidFill>
                            <a:latin typeface="Cambria Math" panose="02040503050406030204" pitchFamily="18" charset="0"/>
                            <a:sym typeface="Wingdings" pitchFamily="2" charset="2"/>
                          </a:rPr>
                          <m:t>𝑐𝑙𝑜𝑠𝑢𝑟𝑒</m:t>
                        </m:r>
                      </m:sub>
                      <m:sup>
                        <m:r>
                          <a:rPr lang="en-US" sz="2200" b="0" i="1" smtClean="0">
                            <a:solidFill>
                              <a:schemeClr val="tx1"/>
                            </a:solidFill>
                            <a:latin typeface="Cambria Math" panose="02040503050406030204" pitchFamily="18" charset="0"/>
                            <a:sym typeface="Wingdings" pitchFamily="2" charset="2"/>
                          </a:rPr>
                          <m:t>𝑠h𝑎𝑝𝑒</m:t>
                        </m:r>
                        <m:r>
                          <a:rPr lang="en-US" sz="2200" b="0" i="1" smtClean="0">
                            <a:solidFill>
                              <a:schemeClr val="tx1"/>
                            </a:solidFill>
                            <a:latin typeface="Cambria Math" panose="02040503050406030204" pitchFamily="18" charset="0"/>
                            <a:sym typeface="Wingdings" pitchFamily="2" charset="2"/>
                          </a:rPr>
                          <m:t> </m:t>
                        </m:r>
                        <m:r>
                          <a:rPr lang="en-US" sz="2200" b="0" i="1" smtClean="0">
                            <a:solidFill>
                              <a:schemeClr val="tx1"/>
                            </a:solidFill>
                            <a:latin typeface="Cambria Math" panose="02040503050406030204" pitchFamily="18" charset="0"/>
                            <a:sym typeface="Wingdings" pitchFamily="2" charset="2"/>
                          </a:rPr>
                          <m:t>𝑆𝐹</m:t>
                        </m:r>
                      </m:sup>
                    </m:sSubSup>
                  </m:oMath>
                </a14:m>
                <a:endParaRPr lang="en-US" sz="2200" b="0" dirty="0">
                  <a:solidFill>
                    <a:srgbClr val="00B050"/>
                  </a:solidFill>
                  <a:sym typeface="Wingdings" pitchFamily="2" charset="2"/>
                </a:endParaRPr>
              </a:p>
              <a:p>
                <a:pPr/>
                <a:endParaRPr lang="en-US" sz="2200" b="0" dirty="0">
                  <a:sym typeface="Wingdings" pitchFamily="2" charset="2"/>
                </a:endParaRPr>
              </a:p>
              <a:p>
                <a:pPr algn="ctr"/>
                <a:r>
                  <a:rPr lang="en-US" sz="2200" dirty="0">
                    <a:sym typeface="Wingdings" pitchFamily="2" charset="2"/>
                  </a:rPr>
                  <a:t>and </a:t>
                </a:r>
                <a14:m>
                  <m:oMath xmlns:m="http://schemas.openxmlformats.org/officeDocument/2006/math">
                    <m:sSub>
                      <m:sSubPr>
                        <m:ctrlPr>
                          <a:rPr lang="en-US" sz="2200" i="1" smtClean="0">
                            <a:solidFill>
                              <a:srgbClr val="0070C0"/>
                            </a:solidFill>
                            <a:latin typeface="Cambria Math" panose="02040503050406030204" pitchFamily="18" charset="0"/>
                            <a:sym typeface="Wingdings" pitchFamily="2" charset="2"/>
                          </a:rPr>
                        </m:ctrlPr>
                      </m:sSubPr>
                      <m:e>
                        <m:r>
                          <a:rPr lang="en-US" sz="2200" i="1">
                            <a:solidFill>
                              <a:srgbClr val="0070C0"/>
                            </a:solidFill>
                            <a:latin typeface="Cambria Math" panose="02040503050406030204" pitchFamily="18" charset="0"/>
                            <a:sym typeface="Wingdings" pitchFamily="2" charset="2"/>
                          </a:rPr>
                          <m:t>𝑁</m:t>
                        </m:r>
                      </m:e>
                      <m:sub>
                        <m:r>
                          <a:rPr lang="en-US" sz="2200" i="1">
                            <a:solidFill>
                              <a:srgbClr val="0070C0"/>
                            </a:solidFill>
                            <a:latin typeface="Cambria Math" panose="02040503050406030204" pitchFamily="18" charset="0"/>
                            <a:sym typeface="Wingdings" pitchFamily="2" charset="2"/>
                          </a:rPr>
                          <m:t>𝑆𝑅</m:t>
                        </m:r>
                        <m:r>
                          <a:rPr lang="en-US" sz="2200" i="1">
                            <a:solidFill>
                              <a:srgbClr val="0070C0"/>
                            </a:solidFill>
                            <a:latin typeface="Cambria Math" panose="02040503050406030204" pitchFamily="18" charset="0"/>
                            <a:sym typeface="Wingdings" pitchFamily="2" charset="2"/>
                          </a:rPr>
                          <m:t>(1.5</m:t>
                        </m:r>
                        <m:r>
                          <a:rPr lang="en-US" sz="2200" i="1">
                            <a:solidFill>
                              <a:srgbClr val="0070C0"/>
                            </a:solidFill>
                            <a:latin typeface="Cambria Math" panose="02040503050406030204" pitchFamily="18" charset="0"/>
                            <a:sym typeface="Wingdings" pitchFamily="2" charset="2"/>
                          </a:rPr>
                          <m:t>𝑇𝑒𝑉</m:t>
                        </m:r>
                        <m:r>
                          <a:rPr lang="en-US" sz="2200" i="1">
                            <a:solidFill>
                              <a:srgbClr val="0070C0"/>
                            </a:solidFill>
                            <a:latin typeface="Cambria Math" panose="02040503050406030204" pitchFamily="18" charset="0"/>
                            <a:sym typeface="Wingdings" pitchFamily="2" charset="2"/>
                          </a:rPr>
                          <m:t>)</m:t>
                        </m:r>
                      </m:sub>
                    </m:sSub>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𝑅</m:t>
                        </m:r>
                      </m:e>
                      <m:sub>
                        <m:r>
                          <a:rPr lang="en-US" sz="2200" b="0" i="1" smtClean="0">
                            <a:latin typeface="Cambria Math" panose="02040503050406030204" pitchFamily="18" charset="0"/>
                            <a:sym typeface="Wingdings" pitchFamily="2" charset="2"/>
                          </a:rPr>
                          <m:t>𝑦𝑖𝑒𝑙𝑑</m:t>
                        </m:r>
                      </m:sub>
                      <m:sup>
                        <m:r>
                          <a:rPr lang="en-US" sz="2200" b="0" i="1" smtClean="0">
                            <a:latin typeface="Cambria Math" panose="02040503050406030204" pitchFamily="18" charset="0"/>
                            <a:sym typeface="Wingdings" pitchFamily="2" charset="2"/>
                          </a:rPr>
                          <m:t>1</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𝑆𝑅</m:t>
                        </m:r>
                        <m:d>
                          <m:dPr>
                            <m:ctrlPr>
                              <a:rPr lang="en-US" sz="2200" b="0" i="1" smtClean="0">
                                <a:solidFill>
                                  <a:srgbClr val="92D050"/>
                                </a:solidFill>
                                <a:latin typeface="Cambria Math" panose="02040503050406030204" pitchFamily="18" charset="0"/>
                                <a:sym typeface="Wingdings" pitchFamily="2" charset="2"/>
                              </a:rPr>
                            </m:ctrlPr>
                          </m:dPr>
                          <m:e>
                            <m:r>
                              <a:rPr lang="en-US" sz="2200" b="0" i="1" smtClean="0">
                                <a:solidFill>
                                  <a:srgbClr val="92D050"/>
                                </a:solidFill>
                                <a:latin typeface="Cambria Math" panose="02040503050406030204" pitchFamily="18" charset="0"/>
                                <a:sym typeface="Wingdings" pitchFamily="2" charset="2"/>
                              </a:rPr>
                              <m:t>1</m:t>
                            </m:r>
                            <m:r>
                              <a:rPr lang="en-US" sz="2200" b="0" i="1" smtClean="0">
                                <a:solidFill>
                                  <a:srgbClr val="92D050"/>
                                </a:solidFill>
                                <a:latin typeface="Cambria Math" panose="02040503050406030204" pitchFamily="18" charset="0"/>
                                <a:sym typeface="Wingdings" pitchFamily="2" charset="2"/>
                              </a:rPr>
                              <m:t>𝑇𝑒𝑉</m:t>
                            </m:r>
                          </m:e>
                        </m:d>
                      </m:sub>
                      <m:sup>
                        <m:r>
                          <a:rPr lang="en-US" sz="2200" b="0" i="1" smtClean="0">
                            <a:solidFill>
                              <a:srgbClr val="92D050"/>
                            </a:solidFill>
                            <a:latin typeface="Cambria Math" panose="02040503050406030204" pitchFamily="18" charset="0"/>
                            <a:sym typeface="Wingdings" pitchFamily="2" charset="2"/>
                          </a:rPr>
                          <m:t>𝑄𝐶𝐷</m:t>
                        </m:r>
                      </m:sup>
                    </m:sSubSup>
                    <m:r>
                      <a:rPr lang="en-US" sz="2200" b="0" i="1" smtClean="0">
                        <a:latin typeface="Cambria Math" panose="02040503050406030204" pitchFamily="18" charset="0"/>
                        <a:sym typeface="Wingdings" pitchFamily="2" charset="2"/>
                      </a:rPr>
                      <m:t>=</m:t>
                    </m:r>
                    <m:sSubSup>
                      <m:sSubSupPr>
                        <m:ctrlPr>
                          <a:rPr lang="en-US" sz="2200" i="1">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𝑅</m:t>
                        </m:r>
                      </m:e>
                      <m:sub>
                        <m:r>
                          <a:rPr lang="en-US" sz="2200" i="1">
                            <a:latin typeface="Cambria Math" panose="02040503050406030204" pitchFamily="18" charset="0"/>
                            <a:sym typeface="Wingdings" pitchFamily="2" charset="2"/>
                          </a:rPr>
                          <m:t>𝑦𝑖𝑒𝑙𝑑</m:t>
                        </m:r>
                      </m:sub>
                      <m:sup>
                        <m:r>
                          <a:rPr lang="en-US" sz="2200" i="1">
                            <a:latin typeface="Cambria Math" panose="02040503050406030204" pitchFamily="18" charset="0"/>
                            <a:sym typeface="Wingdings" pitchFamily="2" charset="2"/>
                          </a:rPr>
                          <m:t>1</m:t>
                        </m:r>
                        <m:r>
                          <a:rPr lang="en-US" sz="2200" i="1">
                            <a:latin typeface="Cambria Math" panose="02040503050406030204" pitchFamily="18" charset="0"/>
                            <a:sym typeface="Wingdings" pitchFamily="2" charset="2"/>
                          </a:rPr>
                          <m:t>𝑇𝑒𝑉</m:t>
                        </m:r>
                        <m:r>
                          <a:rPr lang="en-US" sz="2200" i="1">
                            <a:latin typeface="Cambria Math" panose="02040503050406030204" pitchFamily="18" charset="0"/>
                            <a:sym typeface="Wingdings" pitchFamily="2" charset="2"/>
                          </a:rPr>
                          <m:t>→1.5</m:t>
                        </m:r>
                        <m:r>
                          <a:rPr lang="en-US" sz="2200" i="1">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i="1" smtClean="0">
                            <a:solidFill>
                              <a:srgbClr val="92D050"/>
                            </a:solidFill>
                            <a:latin typeface="Cambria Math" panose="02040503050406030204" pitchFamily="18" charset="0"/>
                            <a:sym typeface="Wingdings" pitchFamily="2" charset="2"/>
                          </a:rPr>
                        </m:ctrlPr>
                      </m:sSubSupPr>
                      <m:e>
                        <m:r>
                          <a:rPr lang="en-US" sz="2200" i="1">
                            <a:solidFill>
                              <a:srgbClr val="92D050"/>
                            </a:solidFill>
                            <a:latin typeface="Cambria Math" panose="02040503050406030204" pitchFamily="18" charset="0"/>
                            <a:sym typeface="Wingdings" pitchFamily="2" charset="2"/>
                          </a:rPr>
                          <m:t>𝑅</m:t>
                        </m:r>
                      </m:e>
                      <m:sub>
                        <m:r>
                          <a:rPr lang="en-US" sz="2200" i="1">
                            <a:solidFill>
                              <a:srgbClr val="92D050"/>
                            </a:solidFill>
                            <a:latin typeface="Cambria Math" panose="02040503050406030204" pitchFamily="18" charset="0"/>
                            <a:sym typeface="Wingdings" pitchFamily="2" charset="2"/>
                          </a:rPr>
                          <m:t>𝑦𝑖𝑒𝑙𝑑</m:t>
                        </m:r>
                      </m:sub>
                      <m:sup>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r>
                          <a:rPr lang="en-US" sz="2200" i="1">
                            <a:solidFill>
                              <a:srgbClr val="92D050"/>
                            </a:solidFill>
                            <a:latin typeface="Cambria Math" panose="02040503050406030204" pitchFamily="18" charset="0"/>
                            <a:sym typeface="Wingdings" pitchFamily="2" charset="2"/>
                          </a:rPr>
                          <m:t>→</m:t>
                        </m:r>
                        <m:r>
                          <a:rPr lang="en-US" sz="2200" b="0" i="1" smtClean="0">
                            <a:solidFill>
                              <a:srgbClr val="92D050"/>
                            </a:solidFill>
                            <a:latin typeface="Cambria Math" panose="02040503050406030204" pitchFamily="18" charset="0"/>
                            <a:sym typeface="Wingdings" pitchFamily="2" charset="2"/>
                          </a:rPr>
                          <m:t>𝑆𝑅</m:t>
                        </m:r>
                      </m:sup>
                    </m:sSubSup>
                    <m:r>
                      <a:rPr lang="en-US" sz="2200" b="0" i="1" smtClean="0">
                        <a:solidFill>
                          <a:srgbClr val="92D050"/>
                        </a:solidFill>
                        <a:latin typeface="Cambria Math" panose="02040503050406030204" pitchFamily="18" charset="0"/>
                        <a:sym typeface="Wingdings" pitchFamily="2" charset="2"/>
                      </a:rPr>
                      <m:t> </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sub>
                      <m:sup>
                        <m:r>
                          <a:rPr lang="en-US" sz="2200" b="0" i="1" smtClean="0">
                            <a:solidFill>
                              <a:srgbClr val="92D050"/>
                            </a:solidFill>
                            <a:latin typeface="Cambria Math" panose="02040503050406030204" pitchFamily="18" charset="0"/>
                            <a:sym typeface="Wingdings" pitchFamily="2" charset="2"/>
                          </a:rPr>
                          <m:t>𝑄𝐶𝐷</m:t>
                        </m:r>
                      </m:sup>
                    </m:sSubSup>
                  </m:oMath>
                </a14:m>
                <a:endParaRPr lang="en-US" sz="2200" b="0" dirty="0">
                  <a:sym typeface="Wingdings" pitchFamily="2" charset="2"/>
                </a:endParaRPr>
              </a:p>
              <a:p>
                <a:pPr algn="ctr"/>
                <a:endParaRPr lang="en-US" sz="2200" b="0" dirty="0">
                  <a:sym typeface="Wingdings" pitchFamily="2" charset="2"/>
                </a:endParaRPr>
              </a:p>
            </p:txBody>
          </p:sp>
        </mc:Choice>
        <mc:Fallback>
          <p:sp>
            <p:nvSpPr>
              <p:cNvPr id="14" name="TextBox 13"/>
              <p:cNvSpPr txBox="1">
                <a:spLocks noRot="1" noChangeAspect="1" noMove="1" noResize="1" noEditPoints="1" noAdjustHandles="1" noChangeArrowheads="1" noChangeShapeType="1" noTextEdit="1"/>
              </p:cNvSpPr>
              <p:nvPr/>
            </p:nvSpPr>
            <p:spPr>
              <a:xfrm>
                <a:off x="329133" y="889100"/>
                <a:ext cx="11533733" cy="2655599"/>
              </a:xfrm>
              <a:prstGeom prst="rect">
                <a:avLst/>
              </a:prstGeom>
              <a:blipFill>
                <a:blip r:embed="rId2"/>
                <a:stretch>
                  <a:fillRect/>
                </a:stretch>
              </a:blipFill>
              <a:ln w="38100">
                <a:solidFill>
                  <a:schemeClr val="accent1"/>
                </a:solidFill>
              </a:ln>
            </p:spPr>
            <p:txBody>
              <a:bodyPr/>
              <a:lstStyle/>
              <a:p>
                <a:r>
                  <a:rPr lang="en-GR">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a:t>
            </a:fld>
            <a:endParaRPr lang="en-US" dirty="0"/>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565042"/>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in SR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&gt; 1TeV) </a:t>
                </a:r>
              </a:p>
            </p:txBody>
          </p:sp>
        </mc:Choice>
        <mc:Fallback>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565042"/>
                <a:ext cx="11651945" cy="460254"/>
              </a:xfrm>
              <a:prstGeom prst="rect">
                <a:avLst/>
              </a:prstGeom>
              <a:blipFill>
                <a:blip r:embed="rId3"/>
                <a:stretch>
                  <a:fillRect l="-326" b="-13514"/>
                </a:stretch>
              </a:blipFill>
            </p:spPr>
            <p:txBody>
              <a:bodyPr/>
              <a:lstStyle/>
              <a:p>
                <a:r>
                  <a:rPr lang="en-GR">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0451C2D0-1C2C-9E46-8463-EC46B36BBDD3}"/>
                  </a:ext>
                </a:extLst>
              </p:cNvPr>
              <p:cNvSpPr/>
              <p:nvPr/>
            </p:nvSpPr>
            <p:spPr>
              <a:xfrm>
                <a:off x="111965" y="4968554"/>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968554"/>
                <a:ext cx="11651945" cy="474489"/>
              </a:xfrm>
              <a:prstGeom prst="rect">
                <a:avLst/>
              </a:prstGeom>
              <a:blipFill>
                <a:blip r:embed="rId4"/>
                <a:stretch>
                  <a:fillRect b="-7895"/>
                </a:stretch>
              </a:blipFill>
            </p:spPr>
            <p:txBody>
              <a:bodyPr/>
              <a:lstStyle/>
              <a:p>
                <a:r>
                  <a:rPr lang="en-GR">
                    <a:noFill/>
                  </a:rPr>
                  <a:t> </a:t>
                </a:r>
              </a:p>
            </p:txBody>
          </p:sp>
        </mc:Fallback>
      </mc:AlternateContent>
      <p:sp>
        <p:nvSpPr>
          <p:cNvPr id="22" name="TextBox 21">
            <a:extLst>
              <a:ext uri="{FF2B5EF4-FFF2-40B4-BE49-F238E27FC236}">
                <a16:creationId xmlns:a16="http://schemas.microsoft.com/office/drawing/2014/main" id="{B0DD3585-DD60-8742-97BE-82D40F82810F}"/>
              </a:ext>
            </a:extLst>
          </p:cNvPr>
          <p:cNvSpPr txBox="1"/>
          <p:nvPr/>
        </p:nvSpPr>
        <p:spPr>
          <a:xfrm>
            <a:off x="111965" y="3826604"/>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The variable of interest here: </a:t>
            </a:r>
            <a:r>
              <a:rPr lang="en-US" dirty="0" err="1">
                <a:latin typeface="Calibri" panose="020F0502020204030204" pitchFamily="34" charset="0"/>
                <a:cs typeface="Calibri" panose="020F0502020204030204" pitchFamily="34" charset="0"/>
                <a:sym typeface="Wingdings" pitchFamily="2" charset="2"/>
              </a:rPr>
              <a:t>x</a:t>
            </a:r>
            <a:r>
              <a:rPr lang="en-US" baseline="-25000" dirty="0" err="1">
                <a:latin typeface="Calibri" panose="020F0502020204030204" pitchFamily="34" charset="0"/>
                <a:cs typeface="Calibri" panose="020F0502020204030204" pitchFamily="34" charset="0"/>
                <a:sym typeface="Wingdings" pitchFamily="2" charset="2"/>
              </a:rPr>
              <a:t>reco</a:t>
            </a:r>
            <a:r>
              <a:rPr lang="en-US" baseline="-25000" dirty="0">
                <a:latin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cs typeface="Calibri" panose="020F0502020204030204" pitchFamily="34" charset="0"/>
                <a:sym typeface="Wingdings" pitchFamily="2" charset="2"/>
              </a:rPr>
              <a:t> </a:t>
            </a:r>
            <a:r>
              <a:rPr lang="el-GR" dirty="0">
                <a:latin typeface="Calibri" panose="020F0502020204030204" pitchFamily="34" charset="0"/>
                <a:cs typeface="Calibri" panose="020F0502020204030204" pitchFamily="34" charset="0"/>
                <a:sym typeface="Wingdings" pitchFamily="2" charset="2"/>
              </a:rPr>
              <a:t>χ </a:t>
            </a:r>
            <a:endParaRPr lang="en-US" dirty="0">
              <a:latin typeface="Calibri" panose="020F0502020204030204" pitchFamily="34" charset="0"/>
              <a:cs typeface="Calibri" panose="020F0502020204030204" pitchFamily="34" charset="0"/>
              <a:sym typeface="Wingdings" pitchFamily="2" charset="2"/>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1.5 </a:t>
            </a:r>
            <a:r>
              <a:rPr lang="en-US" dirty="0" err="1">
                <a:latin typeface="Calibri" panose="020F0502020204030204" pitchFamily="34" charset="0"/>
                <a:cs typeface="Calibri" panose="020F0502020204030204" pitchFamily="34" charset="0"/>
                <a:sym typeface="Wingdings" pitchFamily="2" charset="2"/>
              </a:rPr>
              <a:t>TeV</a:t>
            </a:r>
            <a:r>
              <a:rPr lang="en-US" dirty="0">
                <a:latin typeface="Calibri" panose="020F0502020204030204" pitchFamily="34" charset="0"/>
                <a:cs typeface="Calibri" panose="020F0502020204030204" pitchFamily="34" charset="0"/>
                <a:sym typeface="Wingdings" pitchFamily="2" charset="2"/>
              </a:rPr>
              <a:t> refers to the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cut </a:t>
            </a:r>
          </a:p>
        </p:txBody>
      </p:sp>
    </p:spTree>
    <p:extLst>
      <p:ext uri="{BB962C8B-B14F-4D97-AF65-F5344CB8AC3E}">
        <p14:creationId xmlns:p14="http://schemas.microsoft.com/office/powerpoint/2010/main" val="366724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a:t>
            </a:r>
            <a:endParaRPr lang="en-GB" sz="2800" u="sng" dirty="0">
              <a:solidFill>
                <a:srgbClr val="FF0000"/>
              </a:solidFill>
            </a:endParaRPr>
          </a:p>
        </p:txBody>
      </p:sp>
      <p:pic>
        <p:nvPicPr>
          <p:cNvPr id="5" name="Picture 4">
            <a:extLst>
              <a:ext uri="{FF2B5EF4-FFF2-40B4-BE49-F238E27FC236}">
                <a16:creationId xmlns:a16="http://schemas.microsoft.com/office/drawing/2014/main" id="{C905207C-C85F-1441-96E0-E1D1B77156FB}"/>
              </a:ext>
            </a:extLst>
          </p:cNvPr>
          <p:cNvPicPr>
            <a:picLocks noChangeAspect="1"/>
          </p:cNvPicPr>
          <p:nvPr/>
        </p:nvPicPr>
        <p:blipFill>
          <a:blip r:embed="rId2"/>
          <a:stretch>
            <a:fillRect/>
          </a:stretch>
        </p:blipFill>
        <p:spPr>
          <a:xfrm rot="5400000">
            <a:off x="949689" y="440626"/>
            <a:ext cx="4311269" cy="5976747"/>
          </a:xfrm>
          <a:prstGeom prst="rect">
            <a:avLst/>
          </a:prstGeom>
        </p:spPr>
      </p:pic>
      <p:pic>
        <p:nvPicPr>
          <p:cNvPr id="8" name="Picture 7">
            <a:extLst>
              <a:ext uri="{FF2B5EF4-FFF2-40B4-BE49-F238E27FC236}">
                <a16:creationId xmlns:a16="http://schemas.microsoft.com/office/drawing/2014/main" id="{956D8683-BD1A-7B46-BC30-DFBD85238080}"/>
              </a:ext>
            </a:extLst>
          </p:cNvPr>
          <p:cNvPicPr>
            <a:picLocks noChangeAspect="1"/>
          </p:cNvPicPr>
          <p:nvPr/>
        </p:nvPicPr>
        <p:blipFill>
          <a:blip r:embed="rId3"/>
          <a:stretch>
            <a:fillRect/>
          </a:stretch>
        </p:blipFill>
        <p:spPr>
          <a:xfrm rot="5400000">
            <a:off x="6926436" y="440625"/>
            <a:ext cx="4311269" cy="5976747"/>
          </a:xfrm>
          <a:prstGeom prst="rect">
            <a:avLst/>
          </a:prstGeom>
        </p:spPr>
      </p:pic>
      <p:sp>
        <p:nvSpPr>
          <p:cNvPr id="10" name="Rectangle 9">
            <a:extLst>
              <a:ext uri="{FF2B5EF4-FFF2-40B4-BE49-F238E27FC236}">
                <a16:creationId xmlns:a16="http://schemas.microsoft.com/office/drawing/2014/main" id="{355721DA-255A-684A-8619-9EF3DA2BD0B0}"/>
              </a:ext>
            </a:extLst>
          </p:cNvPr>
          <p:cNvSpPr/>
          <p:nvPr/>
        </p:nvSpPr>
        <p:spPr>
          <a:xfrm>
            <a:off x="5356796" y="67920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spTree>
    <p:extLst>
      <p:ext uri="{BB962C8B-B14F-4D97-AF65-F5344CB8AC3E}">
        <p14:creationId xmlns:p14="http://schemas.microsoft.com/office/powerpoint/2010/main" val="56771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Prefit</a:t>
            </a:r>
            <a:r>
              <a:rPr lang="en-GB" sz="2800" u="sng" dirty="0"/>
              <a:t>)</a:t>
            </a:r>
            <a:endParaRPr lang="en-GB" sz="2800" u="sng" dirty="0">
              <a:solidFill>
                <a:srgbClr val="FF0000"/>
              </a:solidFill>
            </a:endParaRPr>
          </a:p>
        </p:txBody>
      </p:sp>
      <p:pic>
        <p:nvPicPr>
          <p:cNvPr id="14" name="Picture 13">
            <a:extLst>
              <a:ext uri="{FF2B5EF4-FFF2-40B4-BE49-F238E27FC236}">
                <a16:creationId xmlns:a16="http://schemas.microsoft.com/office/drawing/2014/main" id="{8E81C82E-1413-7940-A637-5A375F964D29}"/>
              </a:ext>
            </a:extLst>
          </p:cNvPr>
          <p:cNvPicPr>
            <a:picLocks noChangeAspect="1"/>
          </p:cNvPicPr>
          <p:nvPr/>
        </p:nvPicPr>
        <p:blipFill>
          <a:blip r:embed="rId2"/>
          <a:stretch>
            <a:fillRect/>
          </a:stretch>
        </p:blipFill>
        <p:spPr>
          <a:xfrm rot="5400000">
            <a:off x="2179838" y="-128325"/>
            <a:ext cx="3012694" cy="4176522"/>
          </a:xfrm>
          <a:prstGeom prst="rect">
            <a:avLst/>
          </a:prstGeom>
        </p:spPr>
      </p:pic>
      <p:pic>
        <p:nvPicPr>
          <p:cNvPr id="16" name="Picture 15">
            <a:extLst>
              <a:ext uri="{FF2B5EF4-FFF2-40B4-BE49-F238E27FC236}">
                <a16:creationId xmlns:a16="http://schemas.microsoft.com/office/drawing/2014/main" id="{7C17550C-8B41-094D-881E-2E7A428E4D1C}"/>
              </a:ext>
            </a:extLst>
          </p:cNvPr>
          <p:cNvPicPr>
            <a:picLocks noChangeAspect="1"/>
          </p:cNvPicPr>
          <p:nvPr/>
        </p:nvPicPr>
        <p:blipFill>
          <a:blip r:embed="rId3"/>
          <a:stretch>
            <a:fillRect/>
          </a:stretch>
        </p:blipFill>
        <p:spPr>
          <a:xfrm rot="5400000">
            <a:off x="2179838" y="2764406"/>
            <a:ext cx="3012694" cy="4176522"/>
          </a:xfrm>
          <a:prstGeom prst="rect">
            <a:avLst/>
          </a:prstGeom>
        </p:spPr>
      </p:pic>
      <p:pic>
        <p:nvPicPr>
          <p:cNvPr id="18" name="Picture 17">
            <a:extLst>
              <a:ext uri="{FF2B5EF4-FFF2-40B4-BE49-F238E27FC236}">
                <a16:creationId xmlns:a16="http://schemas.microsoft.com/office/drawing/2014/main" id="{191E9236-5394-DF44-B882-74AF4A0C7B3B}"/>
              </a:ext>
            </a:extLst>
          </p:cNvPr>
          <p:cNvPicPr>
            <a:picLocks noChangeAspect="1"/>
          </p:cNvPicPr>
          <p:nvPr/>
        </p:nvPicPr>
        <p:blipFill>
          <a:blip r:embed="rId4"/>
          <a:stretch>
            <a:fillRect/>
          </a:stretch>
        </p:blipFill>
        <p:spPr>
          <a:xfrm rot="5400000">
            <a:off x="6999468" y="-128325"/>
            <a:ext cx="3012694" cy="4176522"/>
          </a:xfrm>
          <a:prstGeom prst="rect">
            <a:avLst/>
          </a:prstGeom>
        </p:spPr>
      </p:pic>
      <p:pic>
        <p:nvPicPr>
          <p:cNvPr id="20" name="Picture 19">
            <a:extLst>
              <a:ext uri="{FF2B5EF4-FFF2-40B4-BE49-F238E27FC236}">
                <a16:creationId xmlns:a16="http://schemas.microsoft.com/office/drawing/2014/main" id="{4B8ED8B1-4EE1-334B-9269-9FA452F48359}"/>
              </a:ext>
            </a:extLst>
          </p:cNvPr>
          <p:cNvPicPr>
            <a:picLocks noChangeAspect="1"/>
          </p:cNvPicPr>
          <p:nvPr/>
        </p:nvPicPr>
        <p:blipFill>
          <a:blip r:embed="rId5"/>
          <a:stretch>
            <a:fillRect/>
          </a:stretch>
        </p:blipFill>
        <p:spPr>
          <a:xfrm rot="5400000">
            <a:off x="7002642" y="2764406"/>
            <a:ext cx="3012694" cy="4176522"/>
          </a:xfrm>
          <a:prstGeom prst="rect">
            <a:avLst/>
          </a:prstGeom>
        </p:spPr>
      </p:pic>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sp>
        <p:nvSpPr>
          <p:cNvPr id="23" name="TextBox 22">
            <a:extLst>
              <a:ext uri="{FF2B5EF4-FFF2-40B4-BE49-F238E27FC236}">
                <a16:creationId xmlns:a16="http://schemas.microsoft.com/office/drawing/2014/main" id="{7328C7EA-20B2-594C-95E0-5D0A7AB50953}"/>
              </a:ext>
            </a:extLst>
          </p:cNvPr>
          <p:cNvSpPr txBox="1"/>
          <p:nvPr/>
        </p:nvSpPr>
        <p:spPr>
          <a:xfrm>
            <a:off x="1016832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a:solidFill>
                  <a:srgbClr val="FF0000"/>
                </a:solidFill>
              </a:rPr>
              <a:t>=2500</a:t>
            </a:r>
            <a:r>
              <a:rPr lang="en-GR" dirty="0">
                <a:solidFill>
                  <a:srgbClr val="FF0000"/>
                </a:solidFill>
              </a:rPr>
              <a:t>, w </a:t>
            </a:r>
            <a:r>
              <a:rPr lang="en-GR">
                <a:solidFill>
                  <a:srgbClr val="FF0000"/>
                </a:solidFill>
              </a:rPr>
              <a:t>= 1%</a:t>
            </a:r>
            <a:endParaRPr lang="en-GR" dirty="0">
              <a:solidFill>
                <a:srgbClr val="FF0000"/>
              </a:solidFill>
            </a:endParaRPr>
          </a:p>
        </p:txBody>
      </p:sp>
      <p:sp>
        <p:nvSpPr>
          <p:cNvPr id="24" name="TextBox 23">
            <a:extLst>
              <a:ext uri="{FF2B5EF4-FFF2-40B4-BE49-F238E27FC236}">
                <a16:creationId xmlns:a16="http://schemas.microsoft.com/office/drawing/2014/main" id="{2F899BD0-5148-EE45-9F57-F54E80881C8C}"/>
              </a:ext>
            </a:extLst>
          </p:cNvPr>
          <p:cNvSpPr txBox="1"/>
          <p:nvPr/>
        </p:nvSpPr>
        <p:spPr>
          <a:xfrm>
            <a:off x="1016832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spTree>
    <p:extLst>
      <p:ext uri="{BB962C8B-B14F-4D97-AF65-F5344CB8AC3E}">
        <p14:creationId xmlns:p14="http://schemas.microsoft.com/office/powerpoint/2010/main" val="408333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PostFit</a:t>
            </a:r>
            <a:r>
              <a:rPr lang="en-GB" sz="2800" u="sng" dirty="0"/>
              <a:t>)</a:t>
            </a:r>
            <a:endParaRPr lang="en-GB" sz="2800" u="sng" dirty="0">
              <a:solidFill>
                <a:srgbClr val="FF0000"/>
              </a:solidFill>
            </a:endParaRPr>
          </a:p>
        </p:txBody>
      </p:sp>
    </p:spTree>
    <p:extLst>
      <p:ext uri="{BB962C8B-B14F-4D97-AF65-F5344CB8AC3E}">
        <p14:creationId xmlns:p14="http://schemas.microsoft.com/office/powerpoint/2010/main" val="396207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a:t>
            </a:r>
            <a:endParaRPr lang="en-GB" sz="2800" u="sng" dirty="0">
              <a:solidFill>
                <a:srgbClr val="FF0000"/>
              </a:solidFill>
            </a:endParaRPr>
          </a:p>
        </p:txBody>
      </p:sp>
    </p:spTree>
    <p:extLst>
      <p:ext uri="{BB962C8B-B14F-4D97-AF65-F5344CB8AC3E}">
        <p14:creationId xmlns:p14="http://schemas.microsoft.com/office/powerpoint/2010/main" val="391369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10/28/20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10419</TotalTime>
  <Words>632</Words>
  <Application>Microsoft Macintosh PowerPoint</Application>
  <PresentationFormat>Widescreen</PresentationFormat>
  <Paragraphs>113</Paragraphs>
  <Slides>10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Cambria Math</vt:lpstr>
      <vt:lpstr>Retrospect</vt:lpstr>
      <vt:lpstr>Custom Design</vt:lpstr>
      <vt:lpstr> HEP NTUA  Top Angular Report  29/10/2020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1940</cp:revision>
  <dcterms:created xsi:type="dcterms:W3CDTF">2019-11-29T10:22:58Z</dcterms:created>
  <dcterms:modified xsi:type="dcterms:W3CDTF">2020-10-29T08:39:09Z</dcterms:modified>
</cp:coreProperties>
</file>