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1" r:id="rId2"/>
  </p:sldMasterIdLst>
  <p:notesMasterIdLst>
    <p:notesMasterId r:id="rId16"/>
  </p:notesMasterIdLst>
  <p:handoutMasterIdLst>
    <p:handoutMasterId r:id="rId17"/>
  </p:handoutMasterIdLst>
  <p:sldIdLst>
    <p:sldId id="256" r:id="rId3"/>
    <p:sldId id="568" r:id="rId4"/>
    <p:sldId id="593" r:id="rId5"/>
    <p:sldId id="585" r:id="rId6"/>
    <p:sldId id="598" r:id="rId7"/>
    <p:sldId id="600" r:id="rId8"/>
    <p:sldId id="597" r:id="rId9"/>
    <p:sldId id="594" r:id="rId10"/>
    <p:sldId id="601" r:id="rId11"/>
    <p:sldId id="596" r:id="rId12"/>
    <p:sldId id="588" r:id="rId13"/>
    <p:sldId id="507" r:id="rId14"/>
    <p:sldId id="5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5" autoAdjust="0"/>
    <p:restoredTop sz="95084"/>
  </p:normalViewPr>
  <p:slideViewPr>
    <p:cSldViewPr snapToGrid="0">
      <p:cViewPr>
        <p:scale>
          <a:sx n="88" d="100"/>
          <a:sy n="88" d="100"/>
        </p:scale>
        <p:origin x="96" y="816"/>
      </p:cViewPr>
      <p:guideLst/>
    </p:cSldViewPr>
  </p:slideViewPr>
  <p:notesTextViewPr>
    <p:cViewPr>
      <p:scale>
        <a:sx n="1" d="1"/>
        <a:sy n="1" d="1"/>
      </p:scale>
      <p:origin x="0" y="0"/>
    </p:cViewPr>
  </p:notesTextViewPr>
  <p:notesViewPr>
    <p:cSldViewPr snapToGrid="0">
      <p:cViewPr varScale="1">
        <p:scale>
          <a:sx n="45" d="100"/>
          <a:sy n="45" d="100"/>
        </p:scale>
        <p:origin x="2478"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97F6CE-C9BA-5B44-AF0F-C73B1C17650F}" type="datetime1">
              <a:rPr lang="en-US" smtClean="0"/>
              <a:t>10/28/20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E66DE-DB1C-43AA-B4F1-B9CA616C3851}" type="slidenum">
              <a:rPr lang="en-GB" smtClean="0"/>
              <a:t>‹#›</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265" y="8685213"/>
            <a:ext cx="582535" cy="458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010390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4A26-E586-E648-884B-C9B1EA03133F}" type="datetime1">
              <a:rPr lang="en-US" smtClean="0"/>
              <a:t>10/28/20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3F1CD-332F-48CC-8A24-9D0A5CE7D91D}" type="slidenum">
              <a:rPr lang="en-GB" smtClean="0"/>
              <a:t>‹#›</a:t>
            </a:fld>
            <a:endParaRPr lang="en-GB"/>
          </a:p>
        </p:txBody>
      </p:sp>
    </p:spTree>
    <p:extLst>
      <p:ext uri="{BB962C8B-B14F-4D97-AF65-F5344CB8AC3E}">
        <p14:creationId xmlns:p14="http://schemas.microsoft.com/office/powerpoint/2010/main" val="80925030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33D9703A-F6B0-E34C-B7F9-5A8864FF4F07}" type="datetime1">
              <a:rPr lang="en-US" smtClean="0"/>
              <a:t>10/28/20</a:t>
            </a:fld>
            <a:endParaRPr lang="en-GB"/>
          </a:p>
        </p:txBody>
      </p:sp>
      <p:sp>
        <p:nvSpPr>
          <p:cNvPr id="5" name="Slide Number Placeholder 4"/>
          <p:cNvSpPr>
            <a:spLocks noGrp="1"/>
          </p:cNvSpPr>
          <p:nvPr>
            <p:ph type="sldNum" sz="quarter" idx="11"/>
          </p:nvPr>
        </p:nvSpPr>
        <p:spPr/>
        <p:txBody>
          <a:bodyPr/>
          <a:lstStyle/>
          <a:p>
            <a:fld id="{5033F1CD-332F-48CC-8A24-9D0A5CE7D91D}" type="slidenum">
              <a:rPr lang="en-GB" smtClean="0"/>
              <a:t>1</a:t>
            </a:fld>
            <a:endParaRPr lang="en-GB"/>
          </a:p>
        </p:txBody>
      </p:sp>
    </p:spTree>
    <p:extLst>
      <p:ext uri="{BB962C8B-B14F-4D97-AF65-F5344CB8AC3E}">
        <p14:creationId xmlns:p14="http://schemas.microsoft.com/office/powerpoint/2010/main" val="420934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C51A3BE-CA11-4547-A39A-766971096B34}" type="datetime1">
              <a:rPr lang="en-US" smtClean="0"/>
              <a:t>10/28/20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B2CF9A-A7BF-1245-99D9-4054301C36E0}" type="datetime1">
              <a:rPr lang="en-US" smtClean="0"/>
              <a:t>10/28/20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8F3968-5050-1740-9AB7-A06844E87E5F}" type="datetime1">
              <a:rPr lang="en-US" smtClean="0"/>
              <a:t>10/28/20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A19A844-E33A-B644-A0FB-7455E93D924C}" type="datetime1">
              <a:rPr lang="en-US" smtClean="0"/>
              <a:t>10/28/20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610251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61E92BF-DA59-B546-88AE-9835521A3798}" type="datetime1">
              <a:rPr lang="en-US" smtClean="0"/>
              <a:t>10/28/20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03399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C78CAC-926A-EF4D-9608-460C3A301243}" type="datetime1">
              <a:rPr lang="en-US" smtClean="0"/>
              <a:t>10/28/20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321689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2675A6D-6B9B-6546-A3DC-004E809EED54}" type="datetime1">
              <a:rPr lang="en-US" smtClean="0"/>
              <a:t>10/28/20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227873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5D89806-B328-B147-9EC9-15D0307996ED}" type="datetime1">
              <a:rPr lang="en-US" smtClean="0"/>
              <a:t>10/28/20</a:t>
            </a:fld>
            <a:endParaRPr lang="en-GB"/>
          </a:p>
        </p:txBody>
      </p:sp>
      <p:sp>
        <p:nvSpPr>
          <p:cNvPr id="8" name="Footer Placeholder 7"/>
          <p:cNvSpPr>
            <a:spLocks noGrp="1"/>
          </p:cNvSpPr>
          <p:nvPr>
            <p:ph type="ftr" sz="quarter" idx="11"/>
          </p:nvPr>
        </p:nvSpPr>
        <p:spPr/>
        <p:txBody>
          <a:bodyPr/>
          <a:lstStyle/>
          <a:p>
            <a:r>
              <a:rPr lang="fi-FI"/>
              <a:t>NTUA G. Bakas</a:t>
            </a:r>
            <a:endParaRPr lang="en-GB"/>
          </a:p>
        </p:txBody>
      </p:sp>
      <p:sp>
        <p:nvSpPr>
          <p:cNvPr id="9" name="Slide Number Placeholder 8"/>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05873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02FE0D6-14B8-A94B-B441-7BA984189CE2}" type="datetime1">
              <a:rPr lang="en-US" smtClean="0"/>
              <a:t>10/28/20</a:t>
            </a:fld>
            <a:endParaRPr lang="en-GB"/>
          </a:p>
        </p:txBody>
      </p:sp>
      <p:sp>
        <p:nvSpPr>
          <p:cNvPr id="4" name="Footer Placeholder 3"/>
          <p:cNvSpPr>
            <a:spLocks noGrp="1"/>
          </p:cNvSpPr>
          <p:nvPr>
            <p:ph type="ftr" sz="quarter" idx="11"/>
          </p:nvPr>
        </p:nvSpPr>
        <p:spPr/>
        <p:txBody>
          <a:bodyPr/>
          <a:lstStyle/>
          <a:p>
            <a:r>
              <a:rPr lang="fi-FI"/>
              <a:t>NTUA G. Bakas</a:t>
            </a:r>
            <a:endParaRPr lang="en-GB"/>
          </a:p>
        </p:txBody>
      </p:sp>
      <p:sp>
        <p:nvSpPr>
          <p:cNvPr id="5" name="Slide Number Placeholder 4"/>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4002484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4EA8-7AEB-3247-9A81-8483D03B0462}" type="datetime1">
              <a:rPr lang="en-US" smtClean="0"/>
              <a:t>10/28/20</a:t>
            </a:fld>
            <a:endParaRPr lang="en-GB"/>
          </a:p>
        </p:txBody>
      </p:sp>
      <p:sp>
        <p:nvSpPr>
          <p:cNvPr id="3" name="Footer Placeholder 2"/>
          <p:cNvSpPr>
            <a:spLocks noGrp="1"/>
          </p:cNvSpPr>
          <p:nvPr>
            <p:ph type="ftr" sz="quarter" idx="11"/>
          </p:nvPr>
        </p:nvSpPr>
        <p:spPr/>
        <p:txBody>
          <a:bodyPr/>
          <a:lstStyle/>
          <a:p>
            <a:r>
              <a:rPr lang="fi-FI"/>
              <a:t>NTUA G. Bakas</a:t>
            </a:r>
            <a:endParaRPr lang="en-GB"/>
          </a:p>
        </p:txBody>
      </p:sp>
      <p:sp>
        <p:nvSpPr>
          <p:cNvPr id="4" name="Slide Number Placeholder 3"/>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736632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2E9315-386E-6846-8498-4330F1BBFC0A}" type="datetime1">
              <a:rPr lang="en-US" smtClean="0"/>
              <a:t>10/28/20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95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6" y="1289956"/>
            <a:ext cx="11185074" cy="49312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394EB9-E681-C34A-89D4-D81E4C62EA5B}" type="datetime1">
              <a:rPr lang="en-US" smtClean="0"/>
              <a:t>10/28/20</a:t>
            </a:fld>
            <a:endParaRPr lang="en-US" dirty="0"/>
          </a:p>
        </p:txBody>
      </p:sp>
      <p:sp>
        <p:nvSpPr>
          <p:cNvPr id="9" name="Footer Placeholder 8"/>
          <p:cNvSpPr>
            <a:spLocks noGrp="1"/>
          </p:cNvSpPr>
          <p:nvPr>
            <p:ph type="ftr" sz="quarter" idx="11"/>
          </p:nvPr>
        </p:nvSpPr>
        <p:spPr/>
        <p:txBody>
          <a:bodyPr/>
          <a:lstStyle/>
          <a:p>
            <a:r>
              <a:rPr lang="fi-FI"/>
              <a:t>NTUA G. Bakas</a:t>
            </a:r>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itle 10"/>
          <p:cNvSpPr>
            <a:spLocks noGrp="1"/>
          </p:cNvSpPr>
          <p:nvPr>
            <p:ph type="title"/>
          </p:nvPr>
        </p:nvSpPr>
        <p:spPr>
          <a:xfrm>
            <a:off x="489856" y="-1"/>
            <a:ext cx="8882743" cy="1289957"/>
          </a:xfrm>
        </p:spPr>
        <p:txBody>
          <a:bodyPr/>
          <a:lstStyle/>
          <a:p>
            <a:r>
              <a:rPr lang="en-GB"/>
              <a:t>Click to edit Master 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20BF5D-E794-2B42-91EC-2A3B4450069D}" type="datetime1">
              <a:rPr lang="en-US" smtClean="0"/>
              <a:t>10/28/20</a:t>
            </a:fld>
            <a:endParaRPr lang="en-GB"/>
          </a:p>
        </p:txBody>
      </p:sp>
      <p:sp>
        <p:nvSpPr>
          <p:cNvPr id="6" name="Footer Placeholder 5"/>
          <p:cNvSpPr>
            <a:spLocks noGrp="1"/>
          </p:cNvSpPr>
          <p:nvPr>
            <p:ph type="ftr" sz="quarter" idx="11"/>
          </p:nvPr>
        </p:nvSpPr>
        <p:spPr/>
        <p:txBody>
          <a:bodyPr/>
          <a:lstStyle/>
          <a:p>
            <a:r>
              <a:rPr lang="fi-FI"/>
              <a:t>NTUA G. Bakas</a:t>
            </a:r>
            <a:endParaRPr lang="en-GB"/>
          </a:p>
        </p:txBody>
      </p:sp>
      <p:sp>
        <p:nvSpPr>
          <p:cNvPr id="7" name="Slide Number Placeholder 6"/>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1961710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A4C039E-7082-7D42-AA91-9FF3EF6ADB5B}" type="datetime1">
              <a:rPr lang="en-US" smtClean="0"/>
              <a:t>10/28/20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912516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817B3FE-3894-A848-8D78-14007FB2FF94}" type="datetime1">
              <a:rPr lang="en-US" smtClean="0"/>
              <a:t>10/28/20</a:t>
            </a:fld>
            <a:endParaRPr lang="en-GB"/>
          </a:p>
        </p:txBody>
      </p:sp>
      <p:sp>
        <p:nvSpPr>
          <p:cNvPr id="5" name="Footer Placeholder 4"/>
          <p:cNvSpPr>
            <a:spLocks noGrp="1"/>
          </p:cNvSpPr>
          <p:nvPr>
            <p:ph type="ftr" sz="quarter" idx="11"/>
          </p:nvPr>
        </p:nvSpPr>
        <p:spPr/>
        <p:txBody>
          <a:bodyPr/>
          <a:lstStyle/>
          <a:p>
            <a:r>
              <a:rPr lang="fi-FI"/>
              <a:t>NTUA G. Bakas</a:t>
            </a:r>
            <a:endParaRPr lang="en-GB"/>
          </a:p>
        </p:txBody>
      </p:sp>
      <p:sp>
        <p:nvSpPr>
          <p:cNvPr id="6" name="Slide Number Placeholder 5"/>
          <p:cNvSpPr>
            <a:spLocks noGrp="1"/>
          </p:cNvSpPr>
          <p:nvPr>
            <p:ph type="sldNum" sz="quarter" idx="12"/>
          </p:nvPr>
        </p:nvSpPr>
        <p:spPr/>
        <p:txBody>
          <a:bodyPr/>
          <a:lstStyle/>
          <a:p>
            <a:fld id="{61BB5D5E-B83D-4048-87A4-9B83BCBFD02A}" type="slidenum">
              <a:rPr lang="en-GB" smtClean="0"/>
              <a:t>‹#›</a:t>
            </a:fld>
            <a:endParaRPr lang="en-GB"/>
          </a:p>
        </p:txBody>
      </p:sp>
    </p:spTree>
    <p:extLst>
      <p:ext uri="{BB962C8B-B14F-4D97-AF65-F5344CB8AC3E}">
        <p14:creationId xmlns:p14="http://schemas.microsoft.com/office/powerpoint/2010/main" val="3500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DEEC64B-3E48-2F44-A6A9-A1C06A2C021E}" type="datetime1">
              <a:rPr lang="en-US" smtClean="0"/>
              <a:t>10/28/20</a:t>
            </a:fld>
            <a:endParaRPr lang="en-US" dirty="0"/>
          </a:p>
        </p:txBody>
      </p:sp>
      <p:sp>
        <p:nvSpPr>
          <p:cNvPr id="5" name="Footer Placeholder 4"/>
          <p:cNvSpPr>
            <a:spLocks noGrp="1"/>
          </p:cNvSpPr>
          <p:nvPr>
            <p:ph type="ftr" sz="quarter" idx="11"/>
          </p:nvPr>
        </p:nvSpPr>
        <p:spPr/>
        <p:txBody>
          <a:bodyPr/>
          <a:lstStyle/>
          <a:p>
            <a:r>
              <a:rPr lang="fi-FI"/>
              <a:t>NTUA G. Bakas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265" y="0"/>
            <a:ext cx="9548949" cy="1255043"/>
          </a:xfrm>
        </p:spPr>
        <p:txBody>
          <a:bodyPr/>
          <a:lstStyle/>
          <a:p>
            <a:r>
              <a:rPr lang="en-GB"/>
              <a:t>Click to edit Master title style</a:t>
            </a:r>
            <a:endParaRPr lang="en-US" dirty="0"/>
          </a:p>
        </p:txBody>
      </p:sp>
      <p:sp>
        <p:nvSpPr>
          <p:cNvPr id="3" name="Content Placeholder 2"/>
          <p:cNvSpPr>
            <a:spLocks noGrp="1"/>
          </p:cNvSpPr>
          <p:nvPr>
            <p:ph sz="half" idx="1"/>
          </p:nvPr>
        </p:nvSpPr>
        <p:spPr>
          <a:xfrm>
            <a:off x="3264" y="1428330"/>
            <a:ext cx="6054635"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097586" y="1428329"/>
            <a:ext cx="6094413" cy="4858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1E195D8-183A-7F4D-8D17-8ADC90214B8A}" type="datetime1">
              <a:rPr lang="en-US" smtClean="0"/>
              <a:t>10/28/20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0" y="27154"/>
            <a:ext cx="9454243" cy="11485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D0A991-48AE-1D43-8113-23F8EAF6681B}" type="datetime1">
              <a:rPr lang="en-US" smtClean="0"/>
              <a:t>10/28/20</a:t>
            </a:fld>
            <a:endParaRPr lang="en-US" dirty="0"/>
          </a:p>
        </p:txBody>
      </p:sp>
      <p:sp>
        <p:nvSpPr>
          <p:cNvPr id="8" name="Footer Placeholder 7"/>
          <p:cNvSpPr>
            <a:spLocks noGrp="1"/>
          </p:cNvSpPr>
          <p:nvPr>
            <p:ph type="ftr" sz="quarter" idx="11"/>
          </p:nvPr>
        </p:nvSpPr>
        <p:spPr/>
        <p:txBody>
          <a:body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12579A-EC7F-EB4A-BC5C-80733D051D29}" type="datetime1">
              <a:rPr lang="en-US" smtClean="0"/>
              <a:t>10/28/20</a:t>
            </a:fld>
            <a:endParaRPr lang="en-US" dirty="0"/>
          </a:p>
        </p:txBody>
      </p:sp>
      <p:sp>
        <p:nvSpPr>
          <p:cNvPr id="4" name="Footer Placeholder 3"/>
          <p:cNvSpPr>
            <a:spLocks noGrp="1"/>
          </p:cNvSpPr>
          <p:nvPr>
            <p:ph type="ftr" sz="quarter" idx="11"/>
          </p:nvPr>
        </p:nvSpPr>
        <p:spPr/>
        <p:txBody>
          <a:bodyPr/>
          <a:lstStyle/>
          <a:p>
            <a:r>
              <a:rPr lang="fi-FI"/>
              <a:t>NTUA G. Bakas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9454CD-6DAB-7942-9B1D-8F3E2B882464}" type="datetime1">
              <a:rPr lang="en-US" smtClean="0"/>
              <a:t>10/28/20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i-FI"/>
              <a:t>NTUA G. Bakas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12483" y="5366222"/>
            <a:ext cx="825539" cy="80124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87284"/>
            <a:ext cx="3200400" cy="112103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278086" y="87284"/>
            <a:ext cx="7727196" cy="62179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420586"/>
            <a:ext cx="3200400" cy="4884618"/>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2CAD36-D42B-D445-A707-AA59905C7768}" type="datetime1">
              <a:rPr lang="en-US" smtClean="0"/>
              <a:t>10/28/20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i-FI"/>
              <a:t>NTUA G. Bakas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D1D63B8-BB32-E649-92D4-94351543394C}" type="datetime1">
              <a:rPr lang="en-US" smtClean="0"/>
              <a:t>10/28/20</a:t>
            </a:fld>
            <a:endParaRPr lang="en-US" dirty="0"/>
          </a:p>
        </p:txBody>
      </p:sp>
      <p:sp>
        <p:nvSpPr>
          <p:cNvPr id="6" name="Footer Placeholder 5"/>
          <p:cNvSpPr>
            <a:spLocks noGrp="1"/>
          </p:cNvSpPr>
          <p:nvPr>
            <p:ph type="ftr" sz="quarter" idx="11"/>
          </p:nvPr>
        </p:nvSpPr>
        <p:spPr/>
        <p:txBody>
          <a:bodyPr/>
          <a:lstStyle/>
          <a:p>
            <a:r>
              <a:rPr lang="fi-FI"/>
              <a:t>NTUA G. Bakas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3895" y="32658"/>
            <a:ext cx="8161019" cy="10287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11160" y="1443930"/>
            <a:ext cx="11939326" cy="4857296"/>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02AE22-A9EA-FE42-BAB8-AD1D7606FF2E}" type="datetime1">
              <a:rPr lang="en-US" smtClean="0"/>
              <a:t>10/28/20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i-FI"/>
              <a:t>NTUA G. Bakas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flipV="1">
            <a:off x="555171" y="1273629"/>
            <a:ext cx="10657312" cy="1632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12483" y="5499984"/>
            <a:ext cx="825539" cy="8012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1388"/>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A731C-B4EF-644F-8FDB-2EBA3EC9415A}" type="datetime1">
              <a:rPr lang="en-US" smtClean="0"/>
              <a:t>10/28/20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NTUA G. Bakas</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B5D5E-B83D-4048-87A4-9B83BCBFD02A}" type="slidenum">
              <a:rPr lang="en-GB" smtClean="0"/>
              <a:t>‹#›</a:t>
            </a:fld>
            <a:endParaRPr lang="en-GB"/>
          </a:p>
        </p:txBody>
      </p:sp>
    </p:spTree>
    <p:extLst>
      <p:ext uri="{BB962C8B-B14F-4D97-AF65-F5344CB8AC3E}">
        <p14:creationId xmlns:p14="http://schemas.microsoft.com/office/powerpoint/2010/main" val="341972939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 Id="rId5" Type="http://schemas.openxmlformats.org/officeDocument/2006/relationships/image" Target="../media/image22.emf"/><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28600"/>
            <a:ext cx="10058400" cy="3015733"/>
          </a:xfrm>
        </p:spPr>
        <p:txBody>
          <a:bodyPr anchor="t">
            <a:noAutofit/>
          </a:bodyPr>
          <a:lstStyle/>
          <a:p>
            <a:pPr algn="ctr"/>
            <a:br>
              <a:rPr lang="en-US" sz="4400" dirty="0"/>
            </a:br>
            <a:r>
              <a:rPr lang="en-US" sz="4400" dirty="0"/>
              <a:t>HEP NTUA </a:t>
            </a:r>
            <a:br>
              <a:rPr lang="en-US" sz="4400" dirty="0"/>
            </a:br>
            <a:r>
              <a:rPr lang="en-US" sz="4400" dirty="0"/>
              <a:t>Top Angular Report</a:t>
            </a:r>
            <a:br>
              <a:rPr lang="en-US" sz="4400" dirty="0"/>
            </a:br>
            <a:br>
              <a:rPr lang="en-US" sz="4400" dirty="0"/>
            </a:br>
            <a:r>
              <a:rPr lang="en-US" sz="4400" dirty="0"/>
              <a:t>29/10/2020</a:t>
            </a:r>
            <a:endParaRPr lang="en-GB" sz="4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779" y="4589506"/>
            <a:ext cx="1083373" cy="102069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4393" y="4589506"/>
            <a:ext cx="1048465" cy="1048465"/>
          </a:xfrm>
          <a:prstGeom prst="rect">
            <a:avLst/>
          </a:prstGeom>
        </p:spPr>
      </p:pic>
      <p:sp>
        <p:nvSpPr>
          <p:cNvPr id="3" name="TextBox 2"/>
          <p:cNvSpPr txBox="1"/>
          <p:nvPr/>
        </p:nvSpPr>
        <p:spPr>
          <a:xfrm>
            <a:off x="1138645" y="3925902"/>
            <a:ext cx="9914709" cy="369332"/>
          </a:xfrm>
          <a:prstGeom prst="rect">
            <a:avLst/>
          </a:prstGeom>
          <a:noFill/>
        </p:spPr>
        <p:txBody>
          <a:bodyPr wrap="square" rtlCol="0">
            <a:spAutoFit/>
          </a:bodyPr>
          <a:lstStyle/>
          <a:p>
            <a:pPr algn="ctr"/>
            <a:r>
              <a:rPr lang="en-US" dirty="0"/>
              <a:t>George </a:t>
            </a:r>
            <a:r>
              <a:rPr lang="en-US" dirty="0" err="1"/>
              <a:t>Bakas</a:t>
            </a:r>
            <a:endParaRPr lang="en-US" dirty="0"/>
          </a:p>
        </p:txBody>
      </p:sp>
    </p:spTree>
    <p:extLst>
      <p:ext uri="{BB962C8B-B14F-4D97-AF65-F5344CB8AC3E}">
        <p14:creationId xmlns:p14="http://schemas.microsoft.com/office/powerpoint/2010/main" val="2587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(Brazilian Plot)</a:t>
            </a:r>
            <a:endParaRPr lang="en-GB" sz="2800" u="sng" dirty="0">
              <a:solidFill>
                <a:srgbClr val="FF0000"/>
              </a:solidFill>
            </a:endParaRPr>
          </a:p>
        </p:txBody>
      </p:sp>
      <p:pic>
        <p:nvPicPr>
          <p:cNvPr id="4" name="Picture 3" descr="Chart&#10;&#10;Description automatically generated">
            <a:extLst>
              <a:ext uri="{FF2B5EF4-FFF2-40B4-BE49-F238E27FC236}">
                <a16:creationId xmlns:a16="http://schemas.microsoft.com/office/drawing/2014/main" id="{BED89E6E-6FE3-DE49-888F-410649971EA2}"/>
              </a:ext>
            </a:extLst>
          </p:cNvPr>
          <p:cNvPicPr>
            <a:picLocks noChangeAspect="1"/>
          </p:cNvPicPr>
          <p:nvPr/>
        </p:nvPicPr>
        <p:blipFill>
          <a:blip r:embed="rId2"/>
          <a:stretch>
            <a:fillRect/>
          </a:stretch>
        </p:blipFill>
        <p:spPr>
          <a:xfrm>
            <a:off x="413717" y="1981879"/>
            <a:ext cx="5560060" cy="3995420"/>
          </a:xfrm>
          <a:prstGeom prst="rect">
            <a:avLst/>
          </a:prstGeom>
        </p:spPr>
      </p:pic>
      <p:pic>
        <p:nvPicPr>
          <p:cNvPr id="6" name="Picture 5" descr="Chart&#10;&#10;Description automatically generated">
            <a:extLst>
              <a:ext uri="{FF2B5EF4-FFF2-40B4-BE49-F238E27FC236}">
                <a16:creationId xmlns:a16="http://schemas.microsoft.com/office/drawing/2014/main" id="{E95DD7D9-A510-7E42-8599-67B7D9BD7CA2}"/>
              </a:ext>
            </a:extLst>
          </p:cNvPr>
          <p:cNvPicPr>
            <a:picLocks noChangeAspect="1"/>
          </p:cNvPicPr>
          <p:nvPr/>
        </p:nvPicPr>
        <p:blipFill>
          <a:blip r:embed="rId3"/>
          <a:stretch>
            <a:fillRect/>
          </a:stretch>
        </p:blipFill>
        <p:spPr>
          <a:xfrm>
            <a:off x="6113293" y="1981879"/>
            <a:ext cx="5560060" cy="3995420"/>
          </a:xfrm>
          <a:prstGeom prst="rect">
            <a:avLst/>
          </a:prstGeom>
        </p:spPr>
      </p:pic>
      <p:sp>
        <p:nvSpPr>
          <p:cNvPr id="8" name="TextBox 7">
            <a:extLst>
              <a:ext uri="{FF2B5EF4-FFF2-40B4-BE49-F238E27FC236}">
                <a16:creationId xmlns:a16="http://schemas.microsoft.com/office/drawing/2014/main" id="{52270E51-8590-1445-A479-6F585D764111}"/>
              </a:ext>
            </a:extLst>
          </p:cNvPr>
          <p:cNvSpPr txBox="1"/>
          <p:nvPr/>
        </p:nvSpPr>
        <p:spPr>
          <a:xfrm>
            <a:off x="893777" y="613688"/>
            <a:ext cx="5080000" cy="646331"/>
          </a:xfrm>
          <a:prstGeom prst="rect">
            <a:avLst/>
          </a:prstGeom>
          <a:noFill/>
        </p:spPr>
        <p:txBody>
          <a:bodyPr wrap="square" rtlCol="0">
            <a:spAutoFit/>
          </a:bodyPr>
          <a:lstStyle/>
          <a:p>
            <a:r>
              <a:rPr lang="en-GR" dirty="0"/>
              <a:t>Assymptotic limits for M Z’: 2000, 2500, 3000:</a:t>
            </a:r>
          </a:p>
          <a:p>
            <a:pPr marL="285750" indent="-285750">
              <a:buFont typeface="Arial" panose="020B0604020202020204" pitchFamily="34" charset="0"/>
              <a:buChar char="•"/>
            </a:pPr>
            <a:r>
              <a:rPr lang="en-GR" dirty="0"/>
              <a:t>Width 1% (left) and 10% (right)  </a:t>
            </a:r>
          </a:p>
        </p:txBody>
      </p:sp>
    </p:spTree>
    <p:extLst>
      <p:ext uri="{BB962C8B-B14F-4D97-AF65-F5344CB8AC3E}">
        <p14:creationId xmlns:p14="http://schemas.microsoft.com/office/powerpoint/2010/main" val="3913691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5793" y="2828018"/>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BACKUP</a:t>
            </a:r>
          </a:p>
        </p:txBody>
      </p:sp>
    </p:spTree>
    <p:extLst>
      <p:ext uri="{BB962C8B-B14F-4D97-AF65-F5344CB8AC3E}">
        <p14:creationId xmlns:p14="http://schemas.microsoft.com/office/powerpoint/2010/main" val="148535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6" name="TextBox 5">
            <a:extLst>
              <a:ext uri="{FF2B5EF4-FFF2-40B4-BE49-F238E27FC236}">
                <a16:creationId xmlns:a16="http://schemas.microsoft.com/office/drawing/2014/main" id="{1DDE6F7F-FC19-F840-A70E-C84BA99E0247}"/>
              </a:ext>
            </a:extLst>
          </p:cNvPr>
          <p:cNvSpPr txBox="1"/>
          <p:nvPr/>
        </p:nvSpPr>
        <p:spPr>
          <a:xfrm>
            <a:off x="2574438" y="65430"/>
            <a:ext cx="1990226" cy="430887"/>
          </a:xfrm>
          <a:prstGeom prst="rect">
            <a:avLst/>
          </a:prstGeom>
          <a:noFill/>
        </p:spPr>
        <p:txBody>
          <a:bodyPr wrap="square" rtlCol="0">
            <a:spAutoFit/>
          </a:bodyPr>
          <a:lstStyle/>
          <a:p>
            <a:r>
              <a:rPr lang="en-US" sz="2200" dirty="0">
                <a:solidFill>
                  <a:srgbClr val="00B050"/>
                </a:solidFill>
                <a:sym typeface="Wingdings" pitchFamily="2" charset="2"/>
              </a:rPr>
              <a:t>Signal Selection</a:t>
            </a:r>
          </a:p>
        </p:txBody>
      </p:sp>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
        <p:nvSpPr>
          <p:cNvPr id="24" name="Date Placeholder 23">
            <a:extLst>
              <a:ext uri="{FF2B5EF4-FFF2-40B4-BE49-F238E27FC236}">
                <a16:creationId xmlns:a16="http://schemas.microsoft.com/office/drawing/2014/main" id="{056D71EF-2E89-4043-8F92-90A4D46A3E69}"/>
              </a:ext>
            </a:extLst>
          </p:cNvPr>
          <p:cNvSpPr>
            <a:spLocks noGrp="1"/>
          </p:cNvSpPr>
          <p:nvPr>
            <p:ph type="dt" sz="half" idx="10"/>
          </p:nvPr>
        </p:nvSpPr>
        <p:spPr/>
        <p:txBody>
          <a:bodyPr/>
          <a:lstStyle/>
          <a:p>
            <a:fld id="{F7AFF6A5-F1FB-284A-BF72-2836D5A0B341}" type="datetime1">
              <a:rPr lang="en-US" smtClean="0"/>
              <a:t>10/28/20</a:t>
            </a:fld>
            <a:endParaRPr lang="en-US" dirty="0"/>
          </a:p>
        </p:txBody>
      </p:sp>
      <p:graphicFrame>
        <p:nvGraphicFramePr>
          <p:cNvPr id="4" name="Table 3">
            <a:extLst>
              <a:ext uri="{FF2B5EF4-FFF2-40B4-BE49-F238E27FC236}">
                <a16:creationId xmlns:a16="http://schemas.microsoft.com/office/drawing/2014/main" id="{9FB11E00-21A0-484F-B127-1B964919B378}"/>
              </a:ext>
            </a:extLst>
          </p:cNvPr>
          <p:cNvGraphicFramePr>
            <a:graphicFrameLocks noGrp="1"/>
          </p:cNvGraphicFramePr>
          <p:nvPr/>
        </p:nvGraphicFramePr>
        <p:xfrm>
          <a:off x="1348101" y="557850"/>
          <a:ext cx="4368118" cy="5455057"/>
        </p:xfrm>
        <a:graphic>
          <a:graphicData uri="http://schemas.openxmlformats.org/drawingml/2006/table">
            <a:tbl>
              <a:tblPr firstRow="1" bandRow="1">
                <a:tableStyleId>{46F890A9-2807-4EBB-B81D-B2AA78EC7F39}</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62602">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62602">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62602">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4073963215"/>
                  </a:ext>
                </a:extLst>
              </a:tr>
              <a:tr h="462602">
                <a:tc>
                  <a:txBody>
                    <a:bodyPr/>
                    <a:lstStyle/>
                    <a:p>
                      <a:pPr algn="ct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636792577"/>
                  </a:ext>
                </a:extLst>
              </a:tr>
              <a:tr h="581727">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62602">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581727">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5817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algn="ct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txBody>
                  <a:tcPr/>
                </a:tc>
                <a:extLst>
                  <a:ext uri="{0D108BD9-81ED-4DB2-BD59-A6C34878D82A}">
                    <a16:rowId xmlns:a16="http://schemas.microsoft.com/office/drawing/2014/main" val="1785673893"/>
                  </a:ext>
                </a:extLst>
              </a:tr>
              <a:tr h="581727">
                <a:tc>
                  <a:txBody>
                    <a:bodyPr/>
                    <a:lstStyle/>
                    <a:p>
                      <a:pPr algn="ctr"/>
                      <a:r>
                        <a:rPr lang="en-GR" dirty="0"/>
                        <a:t>B tagging (2 btagged jets)</a:t>
                      </a:r>
                    </a:p>
                  </a:txBody>
                  <a:tcPr/>
                </a:tc>
                <a:tc>
                  <a:txBody>
                    <a:bodyPr/>
                    <a:lstStyle/>
                    <a:p>
                      <a:pPr algn="ctr"/>
                      <a:r>
                        <a:rPr lang="en-GR" dirty="0"/>
                        <a:t>&gt;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81727">
                <a:tc>
                  <a:txBody>
                    <a:bodyPr/>
                    <a:lstStyle/>
                    <a:p>
                      <a:pPr algn="ctr"/>
                      <a:r>
                        <a:rPr lang="en-GR" dirty="0"/>
                        <a:t>Signal Trigger</a:t>
                      </a:r>
                    </a:p>
                  </a:txBody>
                  <a:tcPr/>
                </a:tc>
                <a:tc>
                  <a:txBody>
                    <a:bodyPr/>
                    <a:lstStyle/>
                    <a:p>
                      <a:pPr algn="ctr"/>
                      <a:endParaRPr lang="en-GR" dirty="0"/>
                    </a:p>
                  </a:txBody>
                  <a:tcPr/>
                </a:tc>
                <a:extLst>
                  <a:ext uri="{0D108BD9-81ED-4DB2-BD59-A6C34878D82A}">
                    <a16:rowId xmlns:a16="http://schemas.microsoft.com/office/drawing/2014/main" val="2405045937"/>
                  </a:ext>
                </a:extLst>
              </a:tr>
            </a:tbl>
          </a:graphicData>
        </a:graphic>
      </p:graphicFrame>
      <p:graphicFrame>
        <p:nvGraphicFramePr>
          <p:cNvPr id="10" name="Table 9">
            <a:extLst>
              <a:ext uri="{FF2B5EF4-FFF2-40B4-BE49-F238E27FC236}">
                <a16:creationId xmlns:a16="http://schemas.microsoft.com/office/drawing/2014/main" id="{DAB3EDC7-2C81-A141-8F2F-14CEB014A448}"/>
              </a:ext>
            </a:extLst>
          </p:cNvPr>
          <p:cNvGraphicFramePr>
            <a:graphicFrameLocks noGrp="1"/>
          </p:cNvGraphicFramePr>
          <p:nvPr/>
        </p:nvGraphicFramePr>
        <p:xfrm>
          <a:off x="6844365" y="557852"/>
          <a:ext cx="4368118" cy="5498871"/>
        </p:xfrm>
        <a:graphic>
          <a:graphicData uri="http://schemas.openxmlformats.org/drawingml/2006/table">
            <a:tbl>
              <a:tblPr firstRow="1" bandRow="1">
                <a:tableStyleId>{0660B408-B3CF-4A94-85FC-2B1E0A45F4A2}</a:tableStyleId>
              </a:tblPr>
              <a:tblGrid>
                <a:gridCol w="2184059">
                  <a:extLst>
                    <a:ext uri="{9D8B030D-6E8A-4147-A177-3AD203B41FA5}">
                      <a16:colId xmlns:a16="http://schemas.microsoft.com/office/drawing/2014/main" val="3731337435"/>
                    </a:ext>
                  </a:extLst>
                </a:gridCol>
                <a:gridCol w="2184059">
                  <a:extLst>
                    <a:ext uri="{9D8B030D-6E8A-4147-A177-3AD203B41FA5}">
                      <a16:colId xmlns:a16="http://schemas.microsoft.com/office/drawing/2014/main" val="3688698510"/>
                    </a:ext>
                  </a:extLst>
                </a:gridCol>
              </a:tblGrid>
              <a:tr h="430967">
                <a:tc>
                  <a:txBody>
                    <a:bodyPr/>
                    <a:lstStyle/>
                    <a:p>
                      <a:pPr algn="ctr"/>
                      <a:r>
                        <a:rPr lang="en-GR" dirty="0"/>
                        <a:t>Variables</a:t>
                      </a:r>
                    </a:p>
                  </a:txBody>
                  <a:tcPr/>
                </a:tc>
                <a:tc>
                  <a:txBody>
                    <a:bodyPr/>
                    <a:lstStyle/>
                    <a:p>
                      <a:pPr algn="ctr"/>
                      <a:r>
                        <a:rPr lang="en-GR" dirty="0"/>
                        <a:t>Selected Cut</a:t>
                      </a:r>
                    </a:p>
                  </a:txBody>
                  <a:tcPr/>
                </a:tc>
                <a:extLst>
                  <a:ext uri="{0D108BD9-81ED-4DB2-BD59-A6C34878D82A}">
                    <a16:rowId xmlns:a16="http://schemas.microsoft.com/office/drawing/2014/main" val="1233017762"/>
                  </a:ext>
                </a:extLst>
              </a:tr>
              <a:tr h="494428">
                <a:tc>
                  <a:txBody>
                    <a:bodyPr/>
                    <a:lstStyle/>
                    <a:p>
                      <a:pPr algn="ctr"/>
                      <a:r>
                        <a:rPr lang="en-GR" dirty="0"/>
                        <a:t>pT (both leading jets) </a:t>
                      </a:r>
                    </a:p>
                  </a:txBody>
                  <a:tcPr/>
                </a:tc>
                <a:tc>
                  <a:txBody>
                    <a:bodyPr/>
                    <a:lstStyle/>
                    <a:p>
                      <a:pPr algn="ctr"/>
                      <a:r>
                        <a:rPr lang="en-GR" dirty="0"/>
                        <a:t>&gt; 400 GeV</a:t>
                      </a:r>
                    </a:p>
                  </a:txBody>
                  <a:tcPr/>
                </a:tc>
                <a:extLst>
                  <a:ext uri="{0D108BD9-81ED-4DB2-BD59-A6C34878D82A}">
                    <a16:rowId xmlns:a16="http://schemas.microsoft.com/office/drawing/2014/main" val="1455770781"/>
                  </a:ext>
                </a:extLst>
              </a:tr>
              <a:tr h="430967">
                <a:tc>
                  <a:txBody>
                    <a:bodyPr/>
                    <a:lstStyle/>
                    <a:p>
                      <a:pPr algn="ctr"/>
                      <a:r>
                        <a:rPr lang="en-GR" dirty="0"/>
                        <a:t>Njets </a:t>
                      </a:r>
                    </a:p>
                  </a:txBody>
                  <a:tcPr/>
                </a:tc>
                <a:tc>
                  <a:txBody>
                    <a:bodyPr/>
                    <a:lstStyle/>
                    <a:p>
                      <a:pPr algn="ctr"/>
                      <a:r>
                        <a:rPr lang="en-GR" dirty="0"/>
                        <a:t>&gt; 1</a:t>
                      </a:r>
                    </a:p>
                  </a:txBody>
                  <a:tcPr/>
                </a:tc>
                <a:extLst>
                  <a:ext uri="{0D108BD9-81ED-4DB2-BD59-A6C34878D82A}">
                    <a16:rowId xmlns:a16="http://schemas.microsoft.com/office/drawing/2014/main" val="3320086472"/>
                  </a:ext>
                </a:extLst>
              </a:tr>
              <a:tr h="6057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N leptons</a:t>
                      </a:r>
                    </a:p>
                  </a:txBody>
                  <a:tcPr/>
                </a:tc>
                <a:tc>
                  <a:txBody>
                    <a:bodyPr/>
                    <a:lstStyle/>
                    <a:p>
                      <a:pPr algn="ctr"/>
                      <a:r>
                        <a:rPr lang="en-GR" dirty="0"/>
                        <a:t>= 0</a:t>
                      </a:r>
                    </a:p>
                  </a:txBody>
                  <a:tcPr/>
                </a:tc>
                <a:extLst>
                  <a:ext uri="{0D108BD9-81ED-4DB2-BD59-A6C34878D82A}">
                    <a16:rowId xmlns:a16="http://schemas.microsoft.com/office/drawing/2014/main" val="1978738799"/>
                  </a:ext>
                </a:extLst>
              </a:tr>
              <a:tr h="629126">
                <a:tc>
                  <a:txBody>
                    <a:bodyPr/>
                    <a:lstStyle/>
                    <a:p>
                      <a:pPr algn="ctr"/>
                      <a:r>
                        <a:rPr lang="en-GR" dirty="0"/>
                        <a:t>|eta| (both leading jets)</a:t>
                      </a:r>
                    </a:p>
                  </a:txBody>
                  <a:tcPr/>
                </a:tc>
                <a:tc>
                  <a:txBody>
                    <a:bodyPr/>
                    <a:lstStyle/>
                    <a:p>
                      <a:pPr algn="ctr"/>
                      <a:r>
                        <a:rPr lang="en-GR" dirty="0"/>
                        <a:t>&lt; 2.4</a:t>
                      </a:r>
                    </a:p>
                  </a:txBody>
                  <a:tcPr/>
                </a:tc>
                <a:extLst>
                  <a:ext uri="{0D108BD9-81ED-4DB2-BD59-A6C34878D82A}">
                    <a16:rowId xmlns:a16="http://schemas.microsoft.com/office/drawing/2014/main" val="2646382854"/>
                  </a:ext>
                </a:extLst>
              </a:tr>
              <a:tr h="430967">
                <a:tc>
                  <a:txBody>
                    <a:bodyPr/>
                    <a:lstStyle/>
                    <a:p>
                      <a:pPr algn="ctr"/>
                      <a:r>
                        <a:rPr lang="en-GR" dirty="0"/>
                        <a:t>mJJ</a:t>
                      </a:r>
                    </a:p>
                  </a:txBody>
                  <a:tcPr/>
                </a:tc>
                <a:tc>
                  <a:txBody>
                    <a:bodyPr/>
                    <a:lstStyle/>
                    <a:p>
                      <a:pPr algn="ctr"/>
                      <a:r>
                        <a:rPr lang="en-GR" dirty="0"/>
                        <a:t>&gt; 1000 GeV</a:t>
                      </a:r>
                    </a:p>
                  </a:txBody>
                  <a:tcPr/>
                </a:tc>
                <a:extLst>
                  <a:ext uri="{0D108BD9-81ED-4DB2-BD59-A6C34878D82A}">
                    <a16:rowId xmlns:a16="http://schemas.microsoft.com/office/drawing/2014/main" val="1717255047"/>
                  </a:ext>
                </a:extLst>
              </a:tr>
              <a:tr h="629126">
                <a:tc>
                  <a:txBody>
                    <a:bodyPr/>
                    <a:lstStyle/>
                    <a:p>
                      <a:pPr algn="ctr"/>
                      <a:r>
                        <a:rPr lang="en-GR" dirty="0"/>
                        <a:t>jetMassSoftDrop (only for fit)</a:t>
                      </a:r>
                    </a:p>
                  </a:txBody>
                  <a:tcPr/>
                </a:tc>
                <a:tc>
                  <a:txBody>
                    <a:bodyPr/>
                    <a:lstStyle/>
                    <a:p>
                      <a:pPr algn="ctr"/>
                      <a:r>
                        <a:rPr lang="en-GR" dirty="0"/>
                        <a:t>(50,300) GeV</a:t>
                      </a:r>
                    </a:p>
                  </a:txBody>
                  <a:tcPr/>
                </a:tc>
                <a:extLst>
                  <a:ext uri="{0D108BD9-81ED-4DB2-BD59-A6C34878D82A}">
                    <a16:rowId xmlns:a16="http://schemas.microsoft.com/office/drawing/2014/main" val="4172697806"/>
                  </a:ext>
                </a:extLst>
              </a:tr>
              <a:tr h="629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a:t>
                      </a:r>
                      <a:r>
                        <a:rPr lang="en-GR" dirty="0"/>
                        <a:t>op Tagger</a:t>
                      </a:r>
                    </a:p>
                    <a:p>
                      <a:pPr algn="ctr"/>
                      <a:endParaRPr lang="en-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R" dirty="0"/>
                        <a:t>&gt; </a:t>
                      </a:r>
                      <a:r>
                        <a:rPr lang="en-GR" dirty="0">
                          <a:solidFill>
                            <a:srgbClr val="00B0F0"/>
                          </a:solidFill>
                        </a:rPr>
                        <a:t>0.2</a:t>
                      </a:r>
                      <a:r>
                        <a:rPr lang="en-GR" dirty="0"/>
                        <a:t>, </a:t>
                      </a:r>
                      <a:r>
                        <a:rPr lang="en-GR" dirty="0">
                          <a:solidFill>
                            <a:srgbClr val="FF0000"/>
                          </a:solidFill>
                        </a:rPr>
                        <a:t>0</a:t>
                      </a:r>
                      <a:r>
                        <a:rPr lang="en-GR" dirty="0"/>
                        <a:t>, </a:t>
                      </a:r>
                      <a:r>
                        <a:rPr lang="en-GR" dirty="0">
                          <a:solidFill>
                            <a:srgbClr val="00B050"/>
                          </a:solidFill>
                        </a:rPr>
                        <a:t>0.1</a:t>
                      </a:r>
                    </a:p>
                    <a:p>
                      <a:pPr algn="ctr"/>
                      <a:endParaRPr lang="en-GR" dirty="0"/>
                    </a:p>
                  </a:txBody>
                  <a:tcPr/>
                </a:tc>
                <a:extLst>
                  <a:ext uri="{0D108BD9-81ED-4DB2-BD59-A6C34878D82A}">
                    <a16:rowId xmlns:a16="http://schemas.microsoft.com/office/drawing/2014/main" val="1785673893"/>
                  </a:ext>
                </a:extLst>
              </a:tr>
              <a:tr h="629126">
                <a:tc>
                  <a:txBody>
                    <a:bodyPr/>
                    <a:lstStyle/>
                    <a:p>
                      <a:pPr algn="ctr"/>
                      <a:r>
                        <a:rPr lang="en-GR" dirty="0"/>
                        <a:t>B tagging (0 btagged jets)</a:t>
                      </a:r>
                    </a:p>
                  </a:txBody>
                  <a:tcPr/>
                </a:tc>
                <a:tc>
                  <a:txBody>
                    <a:bodyPr/>
                    <a:lstStyle/>
                    <a:p>
                      <a:pPr algn="ctr"/>
                      <a:r>
                        <a:rPr lang="en-GR" dirty="0"/>
                        <a:t>&lt; </a:t>
                      </a:r>
                      <a:r>
                        <a:rPr lang="en-GR" dirty="0">
                          <a:solidFill>
                            <a:srgbClr val="FF0000"/>
                          </a:solidFill>
                        </a:rPr>
                        <a:t>Medium</a:t>
                      </a:r>
                      <a:r>
                        <a:rPr lang="en-GR" dirty="0"/>
                        <a:t> WP</a:t>
                      </a:r>
                    </a:p>
                  </a:txBody>
                  <a:tcPr/>
                </a:tc>
                <a:extLst>
                  <a:ext uri="{0D108BD9-81ED-4DB2-BD59-A6C34878D82A}">
                    <a16:rowId xmlns:a16="http://schemas.microsoft.com/office/drawing/2014/main" val="770137147"/>
                  </a:ext>
                </a:extLst>
              </a:tr>
              <a:tr h="545436">
                <a:tc>
                  <a:txBody>
                    <a:bodyPr/>
                    <a:lstStyle/>
                    <a:p>
                      <a:pPr algn="ctr"/>
                      <a:r>
                        <a:rPr lang="en-GR" dirty="0"/>
                        <a:t>Control Trigger</a:t>
                      </a:r>
                    </a:p>
                  </a:txBody>
                  <a:tcPr/>
                </a:tc>
                <a:tc>
                  <a:txBody>
                    <a:bodyPr/>
                    <a:lstStyle/>
                    <a:p>
                      <a:pPr algn="ctr"/>
                      <a:endParaRPr lang="en-GR" dirty="0"/>
                    </a:p>
                  </a:txBody>
                  <a:tcPr/>
                </a:tc>
                <a:extLst>
                  <a:ext uri="{0D108BD9-81ED-4DB2-BD59-A6C34878D82A}">
                    <a16:rowId xmlns:a16="http://schemas.microsoft.com/office/drawing/2014/main" val="1181864082"/>
                  </a:ext>
                </a:extLst>
              </a:tr>
            </a:tbl>
          </a:graphicData>
        </a:graphic>
      </p:graphicFrame>
      <p:sp>
        <p:nvSpPr>
          <p:cNvPr id="11" name="TextBox 10">
            <a:extLst>
              <a:ext uri="{FF2B5EF4-FFF2-40B4-BE49-F238E27FC236}">
                <a16:creationId xmlns:a16="http://schemas.microsoft.com/office/drawing/2014/main" id="{9E9DDF71-90B0-C245-8A52-0A505D755F00}"/>
              </a:ext>
            </a:extLst>
          </p:cNvPr>
          <p:cNvSpPr txBox="1"/>
          <p:nvPr/>
        </p:nvSpPr>
        <p:spPr>
          <a:xfrm>
            <a:off x="7423707" y="65430"/>
            <a:ext cx="3291946" cy="430887"/>
          </a:xfrm>
          <a:prstGeom prst="rect">
            <a:avLst/>
          </a:prstGeom>
          <a:noFill/>
        </p:spPr>
        <p:txBody>
          <a:bodyPr wrap="square" rtlCol="0">
            <a:spAutoFit/>
          </a:bodyPr>
          <a:lstStyle/>
          <a:p>
            <a:r>
              <a:rPr lang="en-US" sz="2200" dirty="0">
                <a:solidFill>
                  <a:srgbClr val="FF0000"/>
                </a:solidFill>
                <a:sym typeface="Wingdings" pitchFamily="2" charset="2"/>
              </a:rPr>
              <a:t>Control Region Selection</a:t>
            </a:r>
          </a:p>
        </p:txBody>
      </p:sp>
    </p:spTree>
    <p:extLst>
      <p:ext uri="{BB962C8B-B14F-4D97-AF65-F5344CB8AC3E}">
        <p14:creationId xmlns:p14="http://schemas.microsoft.com/office/powerpoint/2010/main" val="814623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11559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Top Angular Distributions</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13</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205DDD-0312-2745-961D-CBF014D1E19E}"/>
                  </a:ext>
                </a:extLst>
              </p:cNvPr>
              <p:cNvSpPr txBox="1"/>
              <p:nvPr/>
            </p:nvSpPr>
            <p:spPr>
              <a:xfrm>
                <a:off x="406503" y="899333"/>
                <a:ext cx="11378993" cy="5059334"/>
              </a:xfrm>
              <a:prstGeom prst="rect">
                <a:avLst/>
              </a:prstGeom>
              <a:noFill/>
            </p:spPr>
            <p:txBody>
              <a:bodyPr wrap="square" rtlCol="0">
                <a:spAutoFit/>
              </a:bodyPr>
              <a:lstStyle/>
              <a:p>
                <a:pPr marL="285750" indent="-285750">
                  <a:buFont typeface="Arial" panose="020B0604020202020204" pitchFamily="34" charset="0"/>
                  <a:buChar char="•"/>
                </a:pPr>
                <a:r>
                  <a:rPr lang="en-US" sz="1600" dirty="0"/>
                  <a:t>We employ the </a:t>
                </a:r>
                <a:r>
                  <a:rPr lang="en-US" sz="1600" dirty="0" err="1"/>
                  <a:t>dijet</a:t>
                </a:r>
                <a:r>
                  <a:rPr lang="en-US" sz="1600" dirty="0"/>
                  <a:t> angular variable </a:t>
                </a:r>
                <a:r>
                  <a:rPr lang="el-GR" sz="1600" dirty="0"/>
                  <a:t>χ </a:t>
                </a:r>
                <a:r>
                  <a:rPr lang="en-US" sz="1600" dirty="0"/>
                  <a:t>from the </a:t>
                </a:r>
                <a:r>
                  <a:rPr lang="en-US" sz="1600" dirty="0" err="1"/>
                  <a:t>rapidities</a:t>
                </a:r>
                <a:r>
                  <a:rPr lang="en-US" sz="1600" dirty="0"/>
                  <a:t> of the two leading jets</a:t>
                </a:r>
              </a:p>
              <a:p>
                <a:pPr marL="285750" indent="-285750">
                  <a:buFont typeface="Arial" panose="020B0604020202020204" pitchFamily="34" charset="0"/>
                  <a:buChar char="•"/>
                </a:pPr>
                <a:r>
                  <a:rPr lang="en-US" sz="1600" dirty="0"/>
                  <a:t>Why </a:t>
                </a:r>
                <a:r>
                  <a:rPr lang="el-GR" sz="1600" dirty="0"/>
                  <a:t>χ</a:t>
                </a:r>
                <a:r>
                  <a:rPr lang="en-US" sz="1600" dirty="0"/>
                  <a:t>?</a:t>
                </a:r>
              </a:p>
              <a:p>
                <a:pPr marL="742950" lvl="1" indent="-285750">
                  <a:buFont typeface="Arial" panose="020B0604020202020204" pitchFamily="34" charset="0"/>
                  <a:buChar char="•"/>
                </a:pPr>
                <a:r>
                  <a:rPr lang="en-US" sz="1600" dirty="0"/>
                  <a:t>The distributions associated with the final states produced via QCD interactions are relatively flat in comparison with the distributions of the BSM models or new particles, which typically peak at low values of x</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measure the variable </a:t>
                </a:r>
                <a:r>
                  <a:rPr lang="el-GR" sz="1600" dirty="0"/>
                  <a:t>χ </a:t>
                </a:r>
                <a:r>
                  <a:rPr lang="en-US" sz="1600" dirty="0"/>
                  <a:t>in two ways </a:t>
                </a:r>
              </a:p>
              <a:p>
                <a:pPr lvl="1"/>
                <a:endParaRPr lang="en-US" sz="1600" dirty="0"/>
              </a:p>
              <a:p>
                <a:pPr lvl="1"/>
                <a:r>
                  <a:rPr lang="en-US" sz="1600" dirty="0"/>
                  <a:t>1. By measuring the difference of the </a:t>
                </a:r>
                <a:r>
                  <a:rPr lang="en-US" sz="1600" dirty="0" err="1"/>
                  <a:t>rapidities</a:t>
                </a:r>
                <a:r>
                  <a:rPr lang="en-US" sz="1600" dirty="0"/>
                  <a:t> of the two leading jets such as the corresponding rapidity in the ZMF is: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𝑦</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dirty="0"/>
              </a:p>
              <a:p>
                <a:pPr lvl="1"/>
                <a:endParaRPr lang="en-US" sz="1600" dirty="0"/>
              </a:p>
              <a:p>
                <a:pPr lvl="1"/>
                <a:r>
                  <a:rPr lang="el-GR" sz="1600" dirty="0"/>
                  <a:t>Χ </a:t>
                </a:r>
                <a:r>
                  <a:rPr lang="en-US" sz="1600" dirty="0"/>
                  <a:t>is defined as </a:t>
                </a:r>
                <a14:m>
                  <m:oMath xmlns:m="http://schemas.openxmlformats.org/officeDocument/2006/math">
                    <m:r>
                      <a:rPr lang="el-GR" sz="1600" b="0" i="1" smtClean="0">
                        <a:solidFill>
                          <a:srgbClr val="FF0000"/>
                        </a:solidFill>
                        <a:latin typeface="Cambria Math" panose="02040503050406030204" pitchFamily="18" charset="0"/>
                      </a:rPr>
                      <m:t>𝜒</m:t>
                    </m:r>
                    <m:r>
                      <a:rPr lang="el-GR"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𝑦</m:t>
                            </m:r>
                          </m:e>
                          <m: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up>
                    </m:sSup>
                    <m:r>
                      <a:rPr lang="en-US" sz="1600" b="0" i="1" smtClean="0">
                        <a:solidFill>
                          <a:srgbClr val="FF0000"/>
                        </a:solidFill>
                        <a:latin typeface="Cambria Math" panose="02040503050406030204" pitchFamily="18" charset="0"/>
                      </a:rPr>
                      <m:t>=</m:t>
                    </m:r>
                    <m:sSup>
                      <m:sSupPr>
                        <m:ctrlPr>
                          <a:rPr lang="en-US" sz="1600" b="0" i="1" smtClean="0">
                            <a:solidFill>
                              <a:srgbClr val="FF0000"/>
                            </a:solidFill>
                            <a:latin typeface="Cambria Math" panose="02040503050406030204" pitchFamily="18" charset="0"/>
                          </a:rPr>
                        </m:ctrlPr>
                      </m:sSupPr>
                      <m:e>
                        <m:r>
                          <a:rPr lang="en-US" sz="1600" b="0" i="1" smtClean="0">
                            <a:solidFill>
                              <a:srgbClr val="FF0000"/>
                            </a:solidFill>
                            <a:latin typeface="Cambria Math" panose="02040503050406030204" pitchFamily="18" charset="0"/>
                          </a:rPr>
                          <m:t>𝑒</m:t>
                        </m:r>
                      </m:e>
                      <m:sup>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1</m:t>
                            </m:r>
                          </m:sub>
                        </m:sSub>
                        <m:r>
                          <a:rPr lang="en-US" sz="1600" b="0" i="1" smtClean="0">
                            <a:solidFill>
                              <a:srgbClr val="FF0000"/>
                            </a:solidFill>
                            <a:latin typeface="Cambria Math" panose="02040503050406030204" pitchFamily="18" charset="0"/>
                          </a:rPr>
                          <m:t>−</m:t>
                        </m:r>
                        <m:sSub>
                          <m:sSubPr>
                            <m:ctrlPr>
                              <a:rPr lang="en-US" sz="1600" b="0" i="1" smtClean="0">
                                <a:solidFill>
                                  <a:srgbClr val="FF0000"/>
                                </a:solidFill>
                                <a:latin typeface="Cambria Math" panose="02040503050406030204" pitchFamily="18" charset="0"/>
                              </a:rPr>
                            </m:ctrlPr>
                          </m:sSubPr>
                          <m:e>
                            <m:r>
                              <a:rPr lang="en-US" sz="1600" b="0" i="1" smtClean="0">
                                <a:solidFill>
                                  <a:srgbClr val="FF0000"/>
                                </a:solidFill>
                                <a:latin typeface="Cambria Math" panose="02040503050406030204" pitchFamily="18" charset="0"/>
                              </a:rPr>
                              <m:t>𝑦</m:t>
                            </m:r>
                          </m:e>
                          <m:sub>
                            <m:r>
                              <a:rPr lang="en-US" sz="1600" b="0" i="1" smtClean="0">
                                <a:solidFill>
                                  <a:srgbClr val="FF0000"/>
                                </a:solidFill>
                                <a:latin typeface="Cambria Math" panose="02040503050406030204" pitchFamily="18" charset="0"/>
                              </a:rPr>
                              <m:t>2</m:t>
                            </m:r>
                          </m:sub>
                        </m:sSub>
                        <m:r>
                          <a:rPr lang="en-US" sz="1600" b="0" i="1" smtClean="0">
                            <a:solidFill>
                              <a:srgbClr val="FF0000"/>
                            </a:solidFill>
                            <a:latin typeface="Cambria Math" panose="02040503050406030204" pitchFamily="18" charset="0"/>
                          </a:rPr>
                          <m:t>|</m:t>
                        </m:r>
                      </m:sup>
                    </m:sSup>
                  </m:oMath>
                </a14:m>
                <a:r>
                  <a:rPr lang="en-US" sz="1600" dirty="0"/>
                  <a:t> (1) and can be measured by creating the </a:t>
                </a:r>
                <a:r>
                  <a:rPr lang="en-US" sz="1600" dirty="0" err="1"/>
                  <a:t>TLorentzVector</a:t>
                </a:r>
                <a:r>
                  <a:rPr lang="en-US" sz="1600" dirty="0"/>
                  <a:t>, boost it to the ZMF and find the rapidity difference of the two leading jets</a:t>
                </a:r>
              </a:p>
              <a:p>
                <a:pPr lvl="1"/>
                <a:endParaRPr lang="en-US" sz="1600" dirty="0"/>
              </a:p>
              <a:p>
                <a:pPr lvl="1"/>
                <a:r>
                  <a:rPr lang="en-US" sz="1600" dirty="0"/>
                  <a:t>2. By measuring the scattering angle </a:t>
                </a:r>
                <a:r>
                  <a:rPr lang="el-GR" sz="1600" dirty="0"/>
                  <a:t>θ* (</a:t>
                </a:r>
                <a:r>
                  <a:rPr lang="en-US" sz="1600" dirty="0"/>
                  <a:t>angle between top quark and z-axis in the Zero Momentum Frame)</a:t>
                </a:r>
              </a:p>
              <a:p>
                <a:pPr lvl="1"/>
                <a:r>
                  <a:rPr lang="en-US" sz="1600" dirty="0"/>
                  <a:t>We define as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r>
                      <m:rPr>
                        <m:sty m:val="p"/>
                      </m:rPr>
                      <a:rPr lang="en-US" sz="1600">
                        <a:latin typeface="Cambria Math" panose="02040503050406030204" pitchFamily="18" charset="0"/>
                      </a:rPr>
                      <m:t>ln</m:t>
                    </m:r>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m:t>
                        </m:r>
                        <m:r>
                          <a:rPr lang="el-GR" sz="1600" i="1">
                            <a:latin typeface="Cambria Math" panose="02040503050406030204" pitchFamily="18" charset="0"/>
                          </a:rPr>
                          <m:t>+</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m:rPr>
                                <m:sty m:val="p"/>
                              </m:rPr>
                              <a:rPr lang="el-GR" sz="1600">
                                <a:latin typeface="Cambria Math" panose="02040503050406030204" pitchFamily="18" charset="0"/>
                              </a:rPr>
                              <m:t>θ</m:t>
                            </m:r>
                          </m:e>
                          <m:sup>
                            <m:r>
                              <a:rPr lang="el-GR" sz="1600">
                                <a:latin typeface="Cambria Math" panose="02040503050406030204" pitchFamily="18" charset="0"/>
                              </a:rPr>
                              <m:t>∗</m:t>
                            </m:r>
                          </m:sup>
                        </m:sSup>
                        <m:r>
                          <a:rPr lang="en-US" sz="1600" i="1">
                            <a:latin typeface="Cambria Math" panose="02040503050406030204" pitchFamily="18" charset="0"/>
                          </a:rPr>
                          <m:t>|</m:t>
                        </m:r>
                      </m:num>
                      <m:den>
                        <m:r>
                          <a:rPr lang="el-GR" sz="1600" i="1">
                            <a:latin typeface="Cambria Math" panose="02040503050406030204" pitchFamily="18" charset="0"/>
                          </a:rPr>
                          <m:t>1−</m:t>
                        </m:r>
                        <m:r>
                          <a:rPr lang="en-US" sz="1600" i="1">
                            <a:latin typeface="Cambria Math" panose="02040503050406030204" pitchFamily="18" charset="0"/>
                          </a:rPr>
                          <m:t>|</m:t>
                        </m:r>
                        <m:r>
                          <a:rPr lang="en-US" sz="1600" i="1">
                            <a:latin typeface="Cambria Math" panose="02040503050406030204" pitchFamily="18" charset="0"/>
                          </a:rPr>
                          <m:t>𝑐𝑜𝑠</m:t>
                        </m:r>
                        <m:sSup>
                          <m:sSupPr>
                            <m:ctrlPr>
                              <a:rPr lang="el-GR" sz="1600" i="1">
                                <a:latin typeface="Cambria Math" panose="02040503050406030204" pitchFamily="18" charset="0"/>
                              </a:rPr>
                            </m:ctrlPr>
                          </m:sSupPr>
                          <m:e>
                            <m:r>
                              <a:rPr lang="el-GR" sz="1600" i="1">
                                <a:latin typeface="Cambria Math" panose="02040503050406030204" pitchFamily="18" charset="0"/>
                              </a:rPr>
                              <m:t>𝜃</m:t>
                            </m:r>
                          </m:e>
                          <m:sup>
                            <m:r>
                              <a:rPr lang="el-GR" sz="1600" i="1">
                                <a:latin typeface="Cambria Math" panose="02040503050406030204" pitchFamily="18" charset="0"/>
                              </a:rPr>
                              <m:t>∗</m:t>
                            </m:r>
                          </m:sup>
                        </m:sSup>
                        <m:r>
                          <a:rPr lang="en-US" sz="1600" i="1">
                            <a:latin typeface="Cambria Math" panose="02040503050406030204" pitchFamily="18" charset="0"/>
                          </a:rPr>
                          <m:t>|</m:t>
                        </m:r>
                      </m:den>
                    </m:f>
                    <m:r>
                      <a:rPr lang="en-US" sz="1600" i="1">
                        <a:latin typeface="Cambria Math" panose="02040503050406030204" pitchFamily="18" charset="0"/>
                      </a:rPr>
                      <m:t>)</m:t>
                    </m:r>
                  </m:oMath>
                </a14:m>
                <a:r>
                  <a:rPr lang="en-US" sz="1600" dirty="0"/>
                  <a:t>   and from (1) we can find that:</a:t>
                </a:r>
              </a:p>
              <a:p>
                <a:pPr lvl="1"/>
                <a:endParaRPr lang="en-US" sz="1600" dirty="0"/>
              </a:p>
              <a:p>
                <a:pPr lvl="1"/>
                <a14:m>
                  <m:oMathPara xmlns:m="http://schemas.openxmlformats.org/officeDocument/2006/math">
                    <m:oMathParaPr>
                      <m:jc m:val="centerGroup"/>
                    </m:oMathParaPr>
                    <m:oMath xmlns:m="http://schemas.openxmlformats.org/officeDocument/2006/math">
                      <m:r>
                        <a:rPr lang="el-GR" sz="1600" b="0" i="1" smtClean="0">
                          <a:latin typeface="Cambria Math" panose="02040503050406030204" pitchFamily="18" charset="0"/>
                        </a:rPr>
                        <m:t>𝜒</m:t>
                      </m:r>
                      <m:r>
                        <a:rPr lang="el-GR" sz="1600" b="0" i="1" smtClean="0">
                          <a:latin typeface="Cambria Math" panose="02040503050406030204" pitchFamily="18" charset="0"/>
                        </a:rPr>
                        <m:t>= </m:t>
                      </m:r>
                      <m:f>
                        <m:fPr>
                          <m:ctrlPr>
                            <a:rPr lang="el-GR" sz="1600" b="0" i="1" smtClean="0">
                              <a:latin typeface="Cambria Math" panose="02040503050406030204" pitchFamily="18" charset="0"/>
                            </a:rPr>
                          </m:ctrlPr>
                        </m:fPr>
                        <m:num>
                          <m:r>
                            <a:rPr lang="el-GR"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num>
                        <m:den>
                          <m:r>
                            <a:rPr lang="el-GR" sz="1600" b="0" i="1" smtClean="0">
                              <a:latin typeface="Cambria Math" panose="02040503050406030204" pitchFamily="18" charset="0"/>
                            </a:rPr>
                            <m:t>1−|</m:t>
                          </m:r>
                          <m:r>
                            <a:rPr lang="en-US" sz="1600" b="0" i="1" smtClean="0">
                              <a:latin typeface="Cambria Math" panose="02040503050406030204" pitchFamily="18" charset="0"/>
                            </a:rPr>
                            <m:t>𝑐𝑜𝑠</m:t>
                          </m:r>
                          <m:sSup>
                            <m:sSupPr>
                              <m:ctrlPr>
                                <a:rPr lang="el-GR" sz="1600" b="0" i="1" smtClean="0">
                                  <a:latin typeface="Cambria Math" panose="02040503050406030204" pitchFamily="18" charset="0"/>
                                </a:rPr>
                              </m:ctrlPr>
                            </m:sSupPr>
                            <m:e>
                              <m:r>
                                <a:rPr lang="el-GR" sz="1600" b="0" i="1" smtClean="0">
                                  <a:latin typeface="Cambria Math" panose="02040503050406030204" pitchFamily="18" charset="0"/>
                                </a:rPr>
                                <m:t>𝜃</m:t>
                              </m:r>
                            </m:e>
                            <m:sup>
                              <m:r>
                                <a:rPr lang="el-GR" sz="1600" b="0" i="1" smtClean="0">
                                  <a:latin typeface="Cambria Math" panose="02040503050406030204" pitchFamily="18" charset="0"/>
                                </a:rPr>
                                <m:t>∗</m:t>
                              </m:r>
                            </m:sup>
                          </m:sSup>
                          <m:r>
                            <a:rPr lang="el-GR" sz="1600" b="0" i="1" smtClean="0">
                              <a:latin typeface="Cambria Math" panose="02040503050406030204" pitchFamily="18" charset="0"/>
                            </a:rPr>
                            <m:t>|</m:t>
                          </m:r>
                        </m:den>
                      </m:f>
                    </m:oMath>
                  </m:oMathPara>
                </a14:m>
                <a:endParaRPr lang="en-US" sz="1600" dirty="0"/>
              </a:p>
              <a:p>
                <a:pPr lvl="1"/>
                <a:r>
                  <a:rPr lang="en-US" sz="1600" dirty="0"/>
                  <a:t>	</a:t>
                </a:r>
              </a:p>
            </p:txBody>
          </p:sp>
        </mc:Choice>
        <mc:Fallback xmlns="">
          <p:sp>
            <p:nvSpPr>
              <p:cNvPr id="6" name="TextBox 5">
                <a:extLst>
                  <a:ext uri="{FF2B5EF4-FFF2-40B4-BE49-F238E27FC236}">
                    <a16:creationId xmlns:a16="http://schemas.microsoft.com/office/drawing/2014/main" id="{59205DDD-0312-2745-961D-CBF014D1E19E}"/>
                  </a:ext>
                </a:extLst>
              </p:cNvPr>
              <p:cNvSpPr txBox="1">
                <a:spLocks noRot="1" noChangeAspect="1" noMove="1" noResize="1" noEditPoints="1" noAdjustHandles="1" noChangeArrowheads="1" noChangeShapeType="1" noTextEdit="1"/>
              </p:cNvSpPr>
              <p:nvPr/>
            </p:nvSpPr>
            <p:spPr>
              <a:xfrm>
                <a:off x="406503" y="899333"/>
                <a:ext cx="11378993" cy="5059334"/>
              </a:xfrm>
              <a:prstGeom prst="rect">
                <a:avLst/>
              </a:prstGeom>
              <a:blipFill>
                <a:blip r:embed="rId2"/>
                <a:stretch>
                  <a:fillRect l="-335" t="-503"/>
                </a:stretch>
              </a:blipFill>
            </p:spPr>
            <p:txBody>
              <a:bodyPr/>
              <a:lstStyle/>
              <a:p>
                <a:r>
                  <a:rPr lang="en-GR">
                    <a:noFill/>
                  </a:rPr>
                  <a:t> </a:t>
                </a:r>
              </a:p>
            </p:txBody>
          </p:sp>
        </mc:Fallback>
      </mc:AlternateContent>
    </p:spTree>
    <p:extLst>
      <p:ext uri="{BB962C8B-B14F-4D97-AF65-F5344CB8AC3E}">
        <p14:creationId xmlns:p14="http://schemas.microsoft.com/office/powerpoint/2010/main" val="8353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12" name="Title 4">
            <a:extLst>
              <a:ext uri="{FF2B5EF4-FFF2-40B4-BE49-F238E27FC236}">
                <a16:creationId xmlns:a16="http://schemas.microsoft.com/office/drawing/2014/main" id="{CCE472BB-DFA4-B349-8F30-2673C528FF7C}"/>
              </a:ext>
            </a:extLst>
          </p:cNvPr>
          <p:cNvSpPr txBox="1">
            <a:spLocks/>
          </p:cNvSpPr>
          <p:nvPr/>
        </p:nvSpPr>
        <p:spPr>
          <a:xfrm>
            <a:off x="182879" y="0"/>
            <a:ext cx="10520413" cy="600982"/>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3600" u="sng" dirty="0"/>
              <a:t>Summary</a:t>
            </a:r>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3" name="TextBox 2">
            <a:extLst>
              <a:ext uri="{FF2B5EF4-FFF2-40B4-BE49-F238E27FC236}">
                <a16:creationId xmlns:a16="http://schemas.microsoft.com/office/drawing/2014/main" id="{FD9EB30D-1896-E544-947E-9F4F9A085C5F}"/>
              </a:ext>
            </a:extLst>
          </p:cNvPr>
          <p:cNvSpPr txBox="1"/>
          <p:nvPr/>
        </p:nvSpPr>
        <p:spPr>
          <a:xfrm>
            <a:off x="182879" y="600982"/>
            <a:ext cx="11610109"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sym typeface="Wingdings" pitchFamily="2" charset="2"/>
              </a:rPr>
              <a:t>New Signal Region:</a:t>
            </a:r>
          </a:p>
          <a:p>
            <a:pPr marL="800100" lvl="1" indent="-342900">
              <a:buFont typeface="Arial" panose="020B0604020202020204" pitchFamily="34" charset="0"/>
              <a:buChar char="•"/>
            </a:pPr>
            <a:r>
              <a:rPr lang="en-US" sz="2400" dirty="0">
                <a:sym typeface="Wingdings" pitchFamily="2" charset="2"/>
              </a:rPr>
              <a:t>SR</a:t>
            </a:r>
            <a:r>
              <a:rPr lang="en-US" sz="2400" baseline="-25000" dirty="0">
                <a:sym typeface="Wingdings" pitchFamily="2" charset="2"/>
              </a:rPr>
              <a:t>C </a:t>
            </a:r>
            <a:r>
              <a:rPr lang="en-US" sz="2400" dirty="0">
                <a:sym typeface="Wingdings" pitchFamily="2" charset="2"/>
              </a:rPr>
              <a:t>= SR + </a:t>
            </a:r>
            <a:r>
              <a:rPr lang="en-US" sz="2400" dirty="0" err="1">
                <a:sym typeface="Wingdings" pitchFamily="2" charset="2"/>
              </a:rPr>
              <a:t>mJJ</a:t>
            </a:r>
            <a:r>
              <a:rPr lang="en-US" sz="2400" dirty="0">
                <a:sym typeface="Wingdings" pitchFamily="2" charset="2"/>
              </a:rPr>
              <a:t> &gt; 1.5TeV</a:t>
            </a:r>
          </a:p>
          <a:p>
            <a:pPr marL="800100" lvl="1" indent="-342900">
              <a:buFont typeface="Arial" panose="020B0604020202020204" pitchFamily="34" charset="0"/>
              <a:buChar char="•"/>
            </a:pPr>
            <a:endParaRPr lang="en-US" sz="2400" dirty="0">
              <a:sym typeface="Wingdings" pitchFamily="2" charset="2"/>
            </a:endParaRPr>
          </a:p>
          <a:p>
            <a:pPr marL="342900" indent="-342900">
              <a:buFont typeface="Arial" panose="020B0604020202020204" pitchFamily="34" charset="0"/>
              <a:buChar char="•"/>
            </a:pPr>
            <a:r>
              <a:rPr lang="en-US" sz="2400" dirty="0">
                <a:sym typeface="Wingdings" pitchFamily="2" charset="2"/>
              </a:rPr>
              <a:t>Contamination</a:t>
            </a:r>
          </a:p>
          <a:p>
            <a:pPr marL="342900" indent="-342900">
              <a:buFont typeface="Arial" panose="020B0604020202020204" pitchFamily="34" charset="0"/>
              <a:buChar char="•"/>
            </a:pPr>
            <a:r>
              <a:rPr lang="en-US" sz="2400" dirty="0">
                <a:sym typeface="Wingdings" pitchFamily="2" charset="2"/>
              </a:rPr>
              <a:t>Closure tests (</a:t>
            </a:r>
            <a:r>
              <a:rPr lang="en-US" sz="2400" dirty="0" err="1">
                <a:sym typeface="Wingdings" pitchFamily="2" charset="2"/>
              </a:rPr>
              <a:t>qcd</a:t>
            </a:r>
            <a:r>
              <a:rPr lang="en-US" sz="2400" dirty="0">
                <a:sym typeface="Wingdings" pitchFamily="2" charset="2"/>
              </a:rPr>
              <a:t> shape)</a:t>
            </a:r>
          </a:p>
          <a:p>
            <a:pPr marL="342900" indent="-342900">
              <a:buFont typeface="Arial" panose="020B0604020202020204" pitchFamily="34" charset="0"/>
              <a:buChar char="•"/>
            </a:pPr>
            <a:r>
              <a:rPr lang="en-US" sz="2400" dirty="0" err="1">
                <a:sym typeface="Wingdings" pitchFamily="2" charset="2"/>
              </a:rPr>
              <a:t>R</a:t>
            </a:r>
            <a:r>
              <a:rPr lang="en-US" sz="2400" baseline="-25000" dirty="0" err="1">
                <a:sym typeface="Wingdings" pitchFamily="2" charset="2"/>
              </a:rPr>
              <a:t>yield</a:t>
            </a:r>
            <a:r>
              <a:rPr lang="en-US" sz="2400" baseline="-25000" dirty="0">
                <a:sym typeface="Wingdings" pitchFamily="2" charset="2"/>
              </a:rPr>
              <a:t> </a:t>
            </a:r>
            <a:r>
              <a:rPr lang="en-US" sz="2400" dirty="0">
                <a:sym typeface="Wingdings" pitchFamily="2" charset="2"/>
              </a:rPr>
              <a:t> as transfer factor from SR to </a:t>
            </a:r>
            <a:r>
              <a:rPr lang="en-US" sz="2400" dirty="0" err="1">
                <a:sym typeface="Wingdings" pitchFamily="2" charset="2"/>
              </a:rPr>
              <a:t>SR</a:t>
            </a:r>
            <a:r>
              <a:rPr lang="en-US" sz="2400" baseline="-25000" dirty="0" err="1">
                <a:sym typeface="Wingdings" pitchFamily="2" charset="2"/>
              </a:rPr>
              <a:t>c</a:t>
            </a:r>
            <a:r>
              <a:rPr lang="en-US" sz="2400" dirty="0">
                <a:sym typeface="Wingdings" pitchFamily="2" charset="2"/>
              </a:rPr>
              <a:t> where the measurement is performed</a:t>
            </a:r>
          </a:p>
          <a:p>
            <a:pPr marL="342900" indent="-342900">
              <a:buFont typeface="Arial" panose="020B0604020202020204" pitchFamily="34" charset="0"/>
              <a:buChar char="•"/>
            </a:pPr>
            <a:endParaRPr lang="en-US" sz="2400" dirty="0">
              <a:sym typeface="Wingdings" pitchFamily="2" charset="2"/>
            </a:endParaRPr>
          </a:p>
          <a:p>
            <a:pPr marL="342900" indent="-342900">
              <a:buFont typeface="Arial" panose="020B0604020202020204" pitchFamily="34" charset="0"/>
              <a:buChar char="•"/>
            </a:pPr>
            <a:r>
              <a:rPr lang="en-US" sz="2400" dirty="0">
                <a:sym typeface="Wingdings" pitchFamily="2" charset="2"/>
              </a:rPr>
              <a:t>Signal: S(x) for </a:t>
            </a:r>
            <a:r>
              <a:rPr lang="el-GR" sz="2400" dirty="0">
                <a:sym typeface="Wingdings" pitchFamily="2" charset="2"/>
              </a:rPr>
              <a:t>χ </a:t>
            </a:r>
            <a:r>
              <a:rPr lang="en-US" sz="2400" dirty="0">
                <a:sym typeface="Wingdings" pitchFamily="2" charset="2"/>
              </a:rPr>
              <a:t>distribution (ttbar)</a:t>
            </a:r>
          </a:p>
          <a:p>
            <a:pPr marL="342900" indent="-342900">
              <a:buFont typeface="Arial" panose="020B0604020202020204" pitchFamily="34" charset="0"/>
              <a:buChar char="•"/>
            </a:pPr>
            <a:r>
              <a:rPr lang="en-US" sz="2400" dirty="0">
                <a:sym typeface="Wingdings" pitchFamily="2" charset="2"/>
              </a:rPr>
              <a:t>Stack histograms: (</a:t>
            </a:r>
            <a:r>
              <a:rPr lang="en-US" sz="2400" dirty="0" err="1">
                <a:sym typeface="Wingdings" pitchFamily="2" charset="2"/>
              </a:rPr>
              <a:t>m</a:t>
            </a:r>
            <a:r>
              <a:rPr lang="en-US" sz="2400" baseline="-25000" dirty="0" err="1">
                <a:sym typeface="Wingdings" pitchFamily="2" charset="2"/>
              </a:rPr>
              <a:t>Z</a:t>
            </a:r>
            <a:r>
              <a:rPr lang="en-US" sz="2400" baseline="-25000" dirty="0">
                <a:sym typeface="Wingdings" pitchFamily="2" charset="2"/>
              </a:rPr>
              <a:t>’</a:t>
            </a:r>
            <a:r>
              <a:rPr lang="en-US" sz="2400" dirty="0">
                <a:sym typeface="Wingdings" pitchFamily="2" charset="2"/>
              </a:rPr>
              <a:t> 2, 2.5TeV and widths 1%, 10%)</a:t>
            </a:r>
          </a:p>
          <a:p>
            <a:pPr marL="800100" lvl="1" indent="-342900">
              <a:buFont typeface="Arial" panose="020B0604020202020204" pitchFamily="34" charset="0"/>
              <a:buChar char="•"/>
            </a:pPr>
            <a:r>
              <a:rPr lang="en-US" sz="2400" dirty="0">
                <a:sym typeface="Wingdings" pitchFamily="2" charset="2"/>
              </a:rPr>
              <a:t>Data vs MC (</a:t>
            </a:r>
            <a:r>
              <a:rPr lang="en-US" sz="2400" dirty="0" err="1">
                <a:sym typeface="Wingdings" pitchFamily="2" charset="2"/>
              </a:rPr>
              <a:t>qcd</a:t>
            </a:r>
            <a:r>
              <a:rPr lang="en-US" sz="2400" dirty="0">
                <a:sym typeface="Wingdings" pitchFamily="2" charset="2"/>
              </a:rPr>
              <a:t> scaled with k-factor to data)</a:t>
            </a:r>
          </a:p>
          <a:p>
            <a:pPr marL="800100" lvl="1" indent="-342900">
              <a:buFont typeface="Arial" panose="020B0604020202020204" pitchFamily="34" charset="0"/>
              <a:buChar char="•"/>
            </a:pPr>
            <a:r>
              <a:rPr lang="en-US" sz="2400" dirty="0" err="1">
                <a:sym typeface="Wingdings" pitchFamily="2" charset="2"/>
              </a:rPr>
              <a:t>TTbar</a:t>
            </a:r>
            <a:r>
              <a:rPr lang="en-US" sz="2400" dirty="0">
                <a:sym typeface="Wingdings" pitchFamily="2" charset="2"/>
              </a:rPr>
              <a:t> scaled with signal strength </a:t>
            </a:r>
          </a:p>
          <a:p>
            <a:pPr marL="800100" lvl="1" indent="-342900">
              <a:buFont typeface="Arial" panose="020B0604020202020204" pitchFamily="34" charset="0"/>
              <a:buChar char="•"/>
            </a:pPr>
            <a:r>
              <a:rPr lang="en-US" sz="2400" dirty="0">
                <a:sym typeface="Wingdings" pitchFamily="2" charset="2"/>
              </a:rPr>
              <a:t>This plot can serve also as </a:t>
            </a:r>
            <a:r>
              <a:rPr lang="en-US" sz="2400" dirty="0" err="1">
                <a:sym typeface="Wingdings" pitchFamily="2" charset="2"/>
              </a:rPr>
              <a:t>prefit</a:t>
            </a:r>
            <a:r>
              <a:rPr lang="en-US" sz="2400" dirty="0">
                <a:sym typeface="Wingdings" pitchFamily="2" charset="2"/>
              </a:rPr>
              <a:t> distribution</a:t>
            </a:r>
          </a:p>
          <a:p>
            <a:pPr marL="342900" indent="-342900">
              <a:buFont typeface="Arial" panose="020B0604020202020204" pitchFamily="34" charset="0"/>
              <a:buChar char="•"/>
            </a:pPr>
            <a:endParaRPr lang="en-US" sz="2400" dirty="0">
              <a:sym typeface="Wingdings" pitchFamily="2" charset="2"/>
            </a:endParaRPr>
          </a:p>
          <a:p>
            <a:pPr marL="342900" indent="-342900">
              <a:buFont typeface="Arial" panose="020B0604020202020204" pitchFamily="34" charset="0"/>
              <a:buChar char="•"/>
            </a:pPr>
            <a:r>
              <a:rPr lang="en-US" sz="2400" dirty="0" err="1">
                <a:sym typeface="Wingdings" pitchFamily="2" charset="2"/>
              </a:rPr>
              <a:t>Postfit</a:t>
            </a:r>
            <a:r>
              <a:rPr lang="en-US" sz="2400" dirty="0">
                <a:sym typeface="Wingdings" pitchFamily="2" charset="2"/>
              </a:rPr>
              <a:t> distribution (</a:t>
            </a:r>
            <a:r>
              <a:rPr lang="en-US" sz="2400" dirty="0" err="1">
                <a:sym typeface="Wingdings" pitchFamily="2" charset="2"/>
              </a:rPr>
              <a:t>m</a:t>
            </a:r>
            <a:r>
              <a:rPr lang="en-US" sz="2400" baseline="-25000" dirty="0" err="1">
                <a:sym typeface="Wingdings" pitchFamily="2" charset="2"/>
              </a:rPr>
              <a:t>Z</a:t>
            </a:r>
            <a:r>
              <a:rPr lang="en-US" sz="2400" baseline="-25000" dirty="0">
                <a:sym typeface="Wingdings" pitchFamily="2" charset="2"/>
              </a:rPr>
              <a:t>’</a:t>
            </a:r>
            <a:r>
              <a:rPr lang="en-US" sz="2400" dirty="0">
                <a:sym typeface="Wingdings" pitchFamily="2" charset="2"/>
              </a:rPr>
              <a:t> 2, 2.5TeV and widths 1%, </a:t>
            </a:r>
            <a:r>
              <a:rPr lang="en-US" sz="2400">
                <a:sym typeface="Wingdings" pitchFamily="2" charset="2"/>
              </a:rPr>
              <a:t>10%)</a:t>
            </a:r>
            <a:endParaRPr lang="en-US" sz="2400" dirty="0">
              <a:sym typeface="Wingdings" pitchFamily="2" charset="2"/>
            </a:endParaRPr>
          </a:p>
          <a:p>
            <a:pPr marL="342900" indent="-342900">
              <a:buFont typeface="Arial" panose="020B0604020202020204" pitchFamily="34" charset="0"/>
              <a:buChar char="•"/>
            </a:pPr>
            <a:r>
              <a:rPr lang="en-US" sz="2400" dirty="0">
                <a:sym typeface="Wingdings" pitchFamily="2" charset="2"/>
              </a:rPr>
              <a:t>Asymptotic Limits (Brazilian plots)</a:t>
            </a:r>
          </a:p>
          <a:p>
            <a:pPr marL="800100" lvl="1" indent="-342900">
              <a:buFont typeface="Arial" panose="020B0604020202020204" pitchFamily="34" charset="0"/>
              <a:buChar char="•"/>
            </a:pPr>
            <a:endParaRPr lang="en-US" sz="2400" dirty="0">
              <a:sym typeface="Wingdings" pitchFamily="2" charset="2"/>
            </a:endParaRPr>
          </a:p>
        </p:txBody>
      </p:sp>
    </p:spTree>
    <p:extLst>
      <p:ext uri="{BB962C8B-B14F-4D97-AF65-F5344CB8AC3E}">
        <p14:creationId xmlns:p14="http://schemas.microsoft.com/office/powerpoint/2010/main" val="206483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i-FI" dirty="0"/>
              <a:t>NTUA G. </a:t>
            </a:r>
            <a:r>
              <a:rPr lang="fi-FI" dirty="0" err="1"/>
              <a:t>Bakas</a:t>
            </a:r>
            <a:endParaRPr lang="en-US" dirty="0"/>
          </a:p>
        </p:txBody>
      </p:sp>
      <p:sp>
        <p:nvSpPr>
          <p:cNvPr id="7" name="TextBox 6"/>
          <p:cNvSpPr txBox="1"/>
          <p:nvPr/>
        </p:nvSpPr>
        <p:spPr>
          <a:xfrm>
            <a:off x="111965" y="83975"/>
            <a:ext cx="11783049" cy="523220"/>
          </a:xfrm>
          <a:prstGeom prst="rect">
            <a:avLst/>
          </a:prstGeom>
          <a:noFill/>
        </p:spPr>
        <p:txBody>
          <a:bodyPr wrap="square" rtlCol="0">
            <a:spAutoFit/>
          </a:bodyPr>
          <a:lstStyle/>
          <a:p>
            <a:r>
              <a:rPr lang="en-US" sz="2800" u="sng" dirty="0"/>
              <a:t>Signal Extraction</a:t>
            </a:r>
          </a:p>
        </p:txBody>
      </p:sp>
      <mc:AlternateContent xmlns:mc="http://schemas.openxmlformats.org/markup-compatibility/2006">
        <mc:Choice xmlns:a14="http://schemas.microsoft.com/office/drawing/2010/main" Requires="a14">
          <p:sp>
            <p:nvSpPr>
              <p:cNvPr id="14" name="TextBox 13"/>
              <p:cNvSpPr txBox="1"/>
              <p:nvPr/>
            </p:nvSpPr>
            <p:spPr>
              <a:xfrm>
                <a:off x="329133" y="889100"/>
                <a:ext cx="11533733" cy="2655599"/>
              </a:xfrm>
              <a:prstGeom prst="rect">
                <a:avLst/>
              </a:prstGeom>
              <a:noFill/>
              <a:ln w="38100">
                <a:solidFill>
                  <a:schemeClr val="accent1"/>
                </a:solidFill>
              </a:ln>
            </p:spPr>
            <p:txBody>
              <a:bodyPr wrap="square" rtlCol="0">
                <a:spAutoFit/>
              </a:bodyPr>
              <a:lstStyle/>
              <a:p>
                <a:endParaRPr lang="en-US" sz="2000" b="0" i="1" dirty="0">
                  <a:latin typeface="Cambria Math" panose="02040503050406030204" pitchFamily="18" charset="0"/>
                  <a:sym typeface="Wingdings" pitchFamily="2" charset="2"/>
                </a:endParaRPr>
              </a:p>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𝑆</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r>
                        <a:rPr lang="en-US" sz="2200" b="0" i="1" smtClean="0">
                          <a:latin typeface="Cambria Math" panose="02040503050406030204" pitchFamily="18" charset="0"/>
                          <a:sym typeface="Wingdings" pitchFamily="2" charset="2"/>
                        </a:rPr>
                        <m:t>𝑆𝑢</m:t>
                      </m:r>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𝑏</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b>
                      </m:sSub>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 </m:t>
                      </m:r>
                    </m:oMath>
                  </m:oMathPara>
                </a14:m>
                <a:endParaRPr lang="en-GB" sz="2200" b="0" dirty="0">
                  <a:sym typeface="Wingdings" pitchFamily="2" charset="2"/>
                </a:endParaRPr>
              </a:p>
              <a:p>
                <a:pPr/>
                <a:endParaRPr lang="en-US" sz="2200" b="0" i="1" dirty="0">
                  <a:latin typeface="Cambria Math" panose="02040503050406030204" pitchFamily="18" charset="0"/>
                  <a:sym typeface="Wingdings" pitchFamily="2" charset="2"/>
                </a:endParaRPr>
              </a:p>
              <a:p>
                <a:pPr algn="ctr"/>
                <a:r>
                  <a:rPr lang="en-US" sz="2200" b="0" dirty="0">
                    <a:sym typeface="Wingdings" pitchFamily="2" charset="2"/>
                  </a:rPr>
                  <a:t>Where 	</a:t>
                </a:r>
                <a14:m>
                  <m:oMath xmlns:m="http://schemas.openxmlformats.org/officeDocument/2006/math">
                    <m:r>
                      <a:rPr lang="en-US" sz="2200" b="0" i="1" smtClean="0">
                        <a:latin typeface="Cambria Math" panose="02040503050406030204" pitchFamily="18" charset="0"/>
                        <a:sym typeface="Wingdings" pitchFamily="2" charset="2"/>
                      </a:rPr>
                      <m:t> </m:t>
                    </m:r>
                    <m:r>
                      <a:rPr lang="en-US" sz="2200" b="0" i="1" smtClean="0">
                        <a:solidFill>
                          <a:srgbClr val="FF0000"/>
                        </a:solidFill>
                        <a:latin typeface="Cambria Math" panose="02040503050406030204" pitchFamily="18" charset="0"/>
                        <a:sym typeface="Wingdings" pitchFamily="2" charset="2"/>
                      </a:rPr>
                      <m:t>𝑄𝐶</m:t>
                    </m:r>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𝐷</m:t>
                        </m:r>
                      </m:e>
                      <m:sub>
                        <m:r>
                          <a:rPr lang="en-US" sz="2200" b="0" i="1" smtClean="0">
                            <a:solidFill>
                              <a:srgbClr val="FF0000"/>
                            </a:solidFill>
                            <a:latin typeface="Cambria Math" panose="02040503050406030204" pitchFamily="18" charset="0"/>
                            <a:sym typeface="Wingdings" pitchFamily="2" charset="2"/>
                          </a:rPr>
                          <m:t>1.5</m:t>
                        </m:r>
                        <m:r>
                          <a:rPr lang="en-US" sz="2200" b="0" i="1" smtClean="0">
                            <a:solidFill>
                              <a:srgbClr val="FF0000"/>
                            </a:solidFill>
                            <a:latin typeface="Cambria Math" panose="02040503050406030204" pitchFamily="18" charset="0"/>
                            <a:sym typeface="Wingdings" pitchFamily="2" charset="2"/>
                          </a:rPr>
                          <m:t>𝑇𝑒𝑉</m:t>
                        </m:r>
                      </m:sub>
                    </m:sSub>
                    <m:d>
                      <m:dPr>
                        <m:ctrlPr>
                          <a:rPr lang="en-US" sz="2200" b="0" i="1" smtClean="0">
                            <a:solidFill>
                              <a:srgbClr val="FF0000"/>
                            </a:solidFill>
                            <a:latin typeface="Cambria Math" panose="02040503050406030204" pitchFamily="18" charset="0"/>
                            <a:sym typeface="Wingdings" pitchFamily="2" charset="2"/>
                          </a:rPr>
                        </m:ctrlPr>
                      </m:dPr>
                      <m:e>
                        <m:sSub>
                          <m:sSubPr>
                            <m:ctrlPr>
                              <a:rPr lang="en-US" sz="2200" b="0" i="1" smtClean="0">
                                <a:solidFill>
                                  <a:srgbClr val="FF0000"/>
                                </a:solidFill>
                                <a:latin typeface="Cambria Math" panose="02040503050406030204" pitchFamily="18" charset="0"/>
                                <a:sym typeface="Wingdings" pitchFamily="2" charset="2"/>
                              </a:rPr>
                            </m:ctrlPr>
                          </m:sSubPr>
                          <m:e>
                            <m:r>
                              <a:rPr lang="en-US" sz="2200" b="0" i="1" smtClean="0">
                                <a:solidFill>
                                  <a:srgbClr val="FF0000"/>
                                </a:solidFill>
                                <a:latin typeface="Cambria Math" panose="02040503050406030204" pitchFamily="18" charset="0"/>
                                <a:sym typeface="Wingdings" pitchFamily="2" charset="2"/>
                              </a:rPr>
                              <m:t>𝑥</m:t>
                            </m:r>
                          </m:e>
                          <m:sub>
                            <m:r>
                              <a:rPr lang="en-US" sz="2200" b="0" i="1" smtClean="0">
                                <a:solidFill>
                                  <a:srgbClr val="FF0000"/>
                                </a:solidFill>
                                <a:latin typeface="Cambria Math" panose="02040503050406030204" pitchFamily="18" charset="0"/>
                                <a:sym typeface="Wingdings" pitchFamily="2" charset="2"/>
                              </a:rPr>
                              <m:t>𝑟𝑒𝑐𝑜</m:t>
                            </m:r>
                          </m:sub>
                        </m:sSub>
                      </m:e>
                    </m:d>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𝐷</m:t>
                        </m:r>
                      </m:e>
                      <m:sub>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 </m:t>
                        </m:r>
                        <m:r>
                          <a:rPr lang="en-US" sz="2200" b="0" i="1" smtClean="0">
                            <a:latin typeface="Cambria Math" panose="02040503050406030204" pitchFamily="18" charset="0"/>
                            <a:sym typeface="Wingdings" pitchFamily="2" charset="2"/>
                          </a:rPr>
                          <m:t>𝑠h𝑎𝑝𝑒</m:t>
                        </m:r>
                      </m:sub>
                      <m:sup>
                        <m:r>
                          <a:rPr lang="en-US" sz="2200" b="0" i="1" smtClean="0">
                            <a:latin typeface="Cambria Math" panose="02040503050406030204" pitchFamily="18" charset="0"/>
                            <a:sym typeface="Wingdings" pitchFamily="2" charset="2"/>
                          </a:rPr>
                          <m:t>0−</m:t>
                        </m:r>
                        <m:r>
                          <a:rPr lang="en-US" sz="2200" b="0" i="1" smtClean="0">
                            <a:latin typeface="Cambria Math" panose="02040503050406030204" pitchFamily="18" charset="0"/>
                            <a:sym typeface="Wingdings" pitchFamily="2" charset="2"/>
                          </a:rPr>
                          <m:t>𝑏𝑡𝑎𝑔</m:t>
                        </m:r>
                      </m:sup>
                    </m:sSubSup>
                    <m:d>
                      <m:dPr>
                        <m:ctrlPr>
                          <a:rPr lang="en-US" sz="2200" b="0" i="1" smtClean="0">
                            <a:latin typeface="Cambria Math" panose="02040503050406030204" pitchFamily="18" charset="0"/>
                            <a:sym typeface="Wingdings" pitchFamily="2" charset="2"/>
                          </a:rPr>
                        </m:ctrlPr>
                      </m:dPr>
                      <m:e>
                        <m:sSub>
                          <m:sSubPr>
                            <m:ctrlPr>
                              <a:rPr lang="en-US" sz="2200" b="0" i="1" smtClean="0">
                                <a:latin typeface="Cambria Math" panose="02040503050406030204" pitchFamily="18" charset="0"/>
                                <a:sym typeface="Wingdings" pitchFamily="2" charset="2"/>
                              </a:rPr>
                            </m:ctrlPr>
                          </m:sSubPr>
                          <m:e>
                            <m:r>
                              <a:rPr lang="en-US" sz="2200" b="0" i="1" smtClean="0">
                                <a:latin typeface="Cambria Math" panose="02040503050406030204" pitchFamily="18" charset="0"/>
                                <a:sym typeface="Wingdings" pitchFamily="2" charset="2"/>
                              </a:rPr>
                              <m:t>𝑥</m:t>
                            </m:r>
                          </m:e>
                          <m:sub>
                            <m:r>
                              <a:rPr lang="en-US" sz="2200" b="0" i="1" smtClean="0">
                                <a:latin typeface="Cambria Math" panose="02040503050406030204" pitchFamily="18" charset="0"/>
                                <a:sym typeface="Wingdings" pitchFamily="2" charset="2"/>
                              </a:rPr>
                              <m:t>𝑟𝑒𝑐𝑜</m:t>
                            </m:r>
                          </m:sub>
                        </m:sSub>
                      </m:e>
                    </m:d>
                    <m:r>
                      <a:rPr lang="en-US" sz="2200" i="1">
                        <a:latin typeface="Cambria Math" panose="02040503050406030204" pitchFamily="18" charset="0"/>
                        <a:sym typeface="Wingdings" pitchFamily="2" charset="2"/>
                      </a:rPr>
                      <m:t>𝙭</m:t>
                    </m:r>
                    <m:sSub>
                      <m:sSubPr>
                        <m:ctrlPr>
                          <a:rPr lang="en-US" sz="2200" b="0" i="1" smtClean="0">
                            <a:solidFill>
                              <a:srgbClr val="0070C0"/>
                            </a:solidFill>
                            <a:latin typeface="Cambria Math" panose="02040503050406030204" pitchFamily="18" charset="0"/>
                            <a:sym typeface="Wingdings" pitchFamily="2" charset="2"/>
                          </a:rPr>
                        </m:ctrlPr>
                      </m:sSubPr>
                      <m:e>
                        <m:r>
                          <a:rPr lang="en-US" sz="2200" b="0" i="1" smtClean="0">
                            <a:solidFill>
                              <a:srgbClr val="0070C0"/>
                            </a:solidFill>
                            <a:latin typeface="Cambria Math" panose="02040503050406030204" pitchFamily="18" charset="0"/>
                            <a:sym typeface="Wingdings" pitchFamily="2" charset="2"/>
                          </a:rPr>
                          <m:t>𝑁</m:t>
                        </m:r>
                      </m:e>
                      <m:sub>
                        <m:r>
                          <a:rPr lang="en-US" sz="2200" b="0" i="1" smtClean="0">
                            <a:solidFill>
                              <a:srgbClr val="0070C0"/>
                            </a:solidFill>
                            <a:latin typeface="Cambria Math" panose="02040503050406030204" pitchFamily="18" charset="0"/>
                            <a:sym typeface="Wingdings" pitchFamily="2" charset="2"/>
                          </a:rPr>
                          <m:t>𝑆𝑅</m:t>
                        </m:r>
                        <m:r>
                          <a:rPr lang="en-US" sz="2200" b="0" i="1" smtClean="0">
                            <a:solidFill>
                              <a:srgbClr val="0070C0"/>
                            </a:solidFill>
                            <a:latin typeface="Cambria Math" panose="02040503050406030204" pitchFamily="18" charset="0"/>
                            <a:sym typeface="Wingdings" pitchFamily="2" charset="2"/>
                          </a:rPr>
                          <m:t>(1.5</m:t>
                        </m:r>
                        <m:r>
                          <a:rPr lang="en-US" sz="2200" b="0" i="1" smtClean="0">
                            <a:solidFill>
                              <a:srgbClr val="0070C0"/>
                            </a:solidFill>
                            <a:latin typeface="Cambria Math" panose="02040503050406030204" pitchFamily="18" charset="0"/>
                            <a:sym typeface="Wingdings" pitchFamily="2" charset="2"/>
                          </a:rPr>
                          <m:t>𝑇𝑒𝑉</m:t>
                        </m:r>
                        <m:r>
                          <a:rPr lang="en-US" sz="2200" b="0" i="1" smtClean="0">
                            <a:solidFill>
                              <a:srgbClr val="0070C0"/>
                            </a:solidFill>
                            <a:latin typeface="Cambria Math" panose="02040503050406030204" pitchFamily="18" charset="0"/>
                            <a:sym typeface="Wingdings" pitchFamily="2" charset="2"/>
                          </a:rPr>
                          <m:t>)</m:t>
                        </m:r>
                      </m:sub>
                    </m:sSub>
                    <m:sSubSup>
                      <m:sSubSupPr>
                        <m:ctrlPr>
                          <a:rPr lang="en-US" sz="2200" b="0" i="1" smtClean="0">
                            <a:solidFill>
                              <a:schemeClr val="tx1"/>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chemeClr val="tx1"/>
                            </a:solidFill>
                            <a:latin typeface="Cambria Math" panose="02040503050406030204" pitchFamily="18" charset="0"/>
                            <a:sym typeface="Wingdings" pitchFamily="2" charset="2"/>
                          </a:rPr>
                          <m:t>𝐶</m:t>
                        </m:r>
                      </m:e>
                      <m:sub>
                        <m:r>
                          <a:rPr lang="en-US" sz="2200" b="0" i="1" smtClean="0">
                            <a:solidFill>
                              <a:schemeClr val="tx1"/>
                            </a:solidFill>
                            <a:latin typeface="Cambria Math" panose="02040503050406030204" pitchFamily="18" charset="0"/>
                            <a:sym typeface="Wingdings" pitchFamily="2" charset="2"/>
                          </a:rPr>
                          <m:t>𝑐𝑙𝑜𝑠𝑢𝑟𝑒</m:t>
                        </m:r>
                      </m:sub>
                      <m:sup>
                        <m:r>
                          <a:rPr lang="en-US" sz="2200" b="0" i="1" smtClean="0">
                            <a:solidFill>
                              <a:schemeClr val="tx1"/>
                            </a:solidFill>
                            <a:latin typeface="Cambria Math" panose="02040503050406030204" pitchFamily="18" charset="0"/>
                            <a:sym typeface="Wingdings" pitchFamily="2" charset="2"/>
                          </a:rPr>
                          <m:t>𝑠h𝑎𝑝𝑒</m:t>
                        </m:r>
                        <m:r>
                          <a:rPr lang="en-US" sz="2200" b="0" i="1" smtClean="0">
                            <a:solidFill>
                              <a:schemeClr val="tx1"/>
                            </a:solidFill>
                            <a:latin typeface="Cambria Math" panose="02040503050406030204" pitchFamily="18" charset="0"/>
                            <a:sym typeface="Wingdings" pitchFamily="2" charset="2"/>
                          </a:rPr>
                          <m:t> </m:t>
                        </m:r>
                        <m:r>
                          <a:rPr lang="en-US" sz="2200" b="0" i="1" smtClean="0">
                            <a:solidFill>
                              <a:schemeClr val="tx1"/>
                            </a:solidFill>
                            <a:latin typeface="Cambria Math" panose="02040503050406030204" pitchFamily="18" charset="0"/>
                            <a:sym typeface="Wingdings" pitchFamily="2" charset="2"/>
                          </a:rPr>
                          <m:t>𝑆𝐹</m:t>
                        </m:r>
                      </m:sup>
                    </m:sSubSup>
                  </m:oMath>
                </a14:m>
                <a:endParaRPr lang="en-US" sz="2200" b="0" dirty="0">
                  <a:solidFill>
                    <a:srgbClr val="00B050"/>
                  </a:solidFill>
                  <a:sym typeface="Wingdings" pitchFamily="2" charset="2"/>
                </a:endParaRPr>
              </a:p>
              <a:p>
                <a:pPr/>
                <a:endParaRPr lang="en-US" sz="2200" b="0" dirty="0">
                  <a:sym typeface="Wingdings" pitchFamily="2" charset="2"/>
                </a:endParaRPr>
              </a:p>
              <a:p>
                <a:pPr algn="ctr"/>
                <a:r>
                  <a:rPr lang="en-US" sz="2200" dirty="0">
                    <a:sym typeface="Wingdings" pitchFamily="2" charset="2"/>
                  </a:rPr>
                  <a:t>and </a:t>
                </a:r>
                <a14:m>
                  <m:oMath xmlns:m="http://schemas.openxmlformats.org/officeDocument/2006/math">
                    <m:sSub>
                      <m:sSubPr>
                        <m:ctrlPr>
                          <a:rPr lang="en-US" sz="2200" i="1" smtClean="0">
                            <a:solidFill>
                              <a:srgbClr val="0070C0"/>
                            </a:solidFill>
                            <a:latin typeface="Cambria Math" panose="02040503050406030204" pitchFamily="18" charset="0"/>
                            <a:sym typeface="Wingdings" pitchFamily="2" charset="2"/>
                          </a:rPr>
                        </m:ctrlPr>
                      </m:sSubPr>
                      <m:e>
                        <m:r>
                          <a:rPr lang="en-US" sz="2200" i="1">
                            <a:solidFill>
                              <a:srgbClr val="0070C0"/>
                            </a:solidFill>
                            <a:latin typeface="Cambria Math" panose="02040503050406030204" pitchFamily="18" charset="0"/>
                            <a:sym typeface="Wingdings" pitchFamily="2" charset="2"/>
                          </a:rPr>
                          <m:t>𝑁</m:t>
                        </m:r>
                      </m:e>
                      <m:sub>
                        <m:r>
                          <a:rPr lang="en-US" sz="2200" i="1">
                            <a:solidFill>
                              <a:srgbClr val="0070C0"/>
                            </a:solidFill>
                            <a:latin typeface="Cambria Math" panose="02040503050406030204" pitchFamily="18" charset="0"/>
                            <a:sym typeface="Wingdings" pitchFamily="2" charset="2"/>
                          </a:rPr>
                          <m:t>𝑆𝑅</m:t>
                        </m:r>
                        <m:r>
                          <a:rPr lang="en-US" sz="2200" i="1">
                            <a:solidFill>
                              <a:srgbClr val="0070C0"/>
                            </a:solidFill>
                            <a:latin typeface="Cambria Math" panose="02040503050406030204" pitchFamily="18" charset="0"/>
                            <a:sym typeface="Wingdings" pitchFamily="2" charset="2"/>
                          </a:rPr>
                          <m:t>(1.5</m:t>
                        </m:r>
                        <m:r>
                          <a:rPr lang="en-US" sz="2200" i="1">
                            <a:solidFill>
                              <a:srgbClr val="0070C0"/>
                            </a:solidFill>
                            <a:latin typeface="Cambria Math" panose="02040503050406030204" pitchFamily="18" charset="0"/>
                            <a:sym typeface="Wingdings" pitchFamily="2" charset="2"/>
                          </a:rPr>
                          <m:t>𝑇𝑒𝑉</m:t>
                        </m:r>
                        <m:r>
                          <a:rPr lang="en-US" sz="2200" i="1">
                            <a:solidFill>
                              <a:srgbClr val="0070C0"/>
                            </a:solidFill>
                            <a:latin typeface="Cambria Math" panose="02040503050406030204" pitchFamily="18" charset="0"/>
                            <a:sym typeface="Wingdings" pitchFamily="2" charset="2"/>
                          </a:rPr>
                          <m:t>)</m:t>
                        </m:r>
                      </m:sub>
                    </m:sSub>
                    <m:r>
                      <a:rPr lang="en-US" sz="2200" b="0" i="1" smtClean="0">
                        <a:latin typeface="Cambria Math" panose="02040503050406030204" pitchFamily="18" charset="0"/>
                        <a:sym typeface="Wingdings" pitchFamily="2" charset="2"/>
                      </a:rPr>
                      <m:t>=</m:t>
                    </m:r>
                    <m:sSubSup>
                      <m:sSubSupPr>
                        <m:ctrlPr>
                          <a:rPr lang="en-US" sz="2200" b="0" i="1" smtClean="0">
                            <a:latin typeface="Cambria Math" panose="02040503050406030204" pitchFamily="18" charset="0"/>
                            <a:sym typeface="Wingdings" pitchFamily="2" charset="2"/>
                          </a:rPr>
                        </m:ctrlPr>
                      </m:sSubSupPr>
                      <m:e>
                        <m:r>
                          <a:rPr lang="en-US" sz="2200" b="0" i="1" smtClean="0">
                            <a:latin typeface="Cambria Math" panose="02040503050406030204" pitchFamily="18" charset="0"/>
                            <a:sym typeface="Wingdings" pitchFamily="2" charset="2"/>
                          </a:rPr>
                          <m:t>𝑅</m:t>
                        </m:r>
                      </m:e>
                      <m:sub>
                        <m:r>
                          <a:rPr lang="en-US" sz="2200" b="0" i="1" smtClean="0">
                            <a:latin typeface="Cambria Math" panose="02040503050406030204" pitchFamily="18" charset="0"/>
                            <a:sym typeface="Wingdings" pitchFamily="2" charset="2"/>
                          </a:rPr>
                          <m:t>𝑦𝑖𝑒𝑙𝑑</m:t>
                        </m:r>
                      </m:sub>
                      <m:sup>
                        <m:r>
                          <a:rPr lang="en-US" sz="2200" b="0" i="1" smtClean="0">
                            <a:latin typeface="Cambria Math" panose="02040503050406030204" pitchFamily="18" charset="0"/>
                            <a:sym typeface="Wingdings" pitchFamily="2" charset="2"/>
                          </a:rPr>
                          <m:t>1</m:t>
                        </m:r>
                        <m:r>
                          <a:rPr lang="en-US" sz="2200" b="0" i="1" smtClean="0">
                            <a:latin typeface="Cambria Math" panose="02040503050406030204" pitchFamily="18" charset="0"/>
                            <a:sym typeface="Wingdings" pitchFamily="2" charset="2"/>
                          </a:rPr>
                          <m:t>𝑇𝑒𝑉</m:t>
                        </m:r>
                        <m:r>
                          <a:rPr lang="en-US" sz="2200" b="0" i="1" smtClean="0">
                            <a:latin typeface="Cambria Math" panose="02040503050406030204" pitchFamily="18" charset="0"/>
                            <a:sym typeface="Wingdings" pitchFamily="2" charset="2"/>
                          </a:rPr>
                          <m:t>→1.5</m:t>
                        </m:r>
                        <m:r>
                          <a:rPr lang="en-US" sz="2200" b="0" i="1" smtClean="0">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𝑆𝑅</m:t>
                        </m:r>
                        <m:d>
                          <m:dPr>
                            <m:ctrlPr>
                              <a:rPr lang="en-US" sz="2200" b="0" i="1" smtClean="0">
                                <a:solidFill>
                                  <a:srgbClr val="92D050"/>
                                </a:solidFill>
                                <a:latin typeface="Cambria Math" panose="02040503050406030204" pitchFamily="18" charset="0"/>
                                <a:sym typeface="Wingdings" pitchFamily="2" charset="2"/>
                              </a:rPr>
                            </m:ctrlPr>
                          </m:dPr>
                          <m:e>
                            <m:r>
                              <a:rPr lang="en-US" sz="2200" b="0" i="1" smtClean="0">
                                <a:solidFill>
                                  <a:srgbClr val="92D050"/>
                                </a:solidFill>
                                <a:latin typeface="Cambria Math" panose="02040503050406030204" pitchFamily="18" charset="0"/>
                                <a:sym typeface="Wingdings" pitchFamily="2" charset="2"/>
                              </a:rPr>
                              <m:t>1</m:t>
                            </m:r>
                            <m:r>
                              <a:rPr lang="en-US" sz="2200" b="0" i="1" smtClean="0">
                                <a:solidFill>
                                  <a:srgbClr val="92D050"/>
                                </a:solidFill>
                                <a:latin typeface="Cambria Math" panose="02040503050406030204" pitchFamily="18" charset="0"/>
                                <a:sym typeface="Wingdings" pitchFamily="2" charset="2"/>
                              </a:rPr>
                              <m:t>𝑇𝑒𝑉</m:t>
                            </m:r>
                          </m:e>
                        </m:d>
                      </m:sub>
                      <m:sup>
                        <m:r>
                          <a:rPr lang="en-US" sz="2200" b="0" i="1" smtClean="0">
                            <a:solidFill>
                              <a:srgbClr val="92D050"/>
                            </a:solidFill>
                            <a:latin typeface="Cambria Math" panose="02040503050406030204" pitchFamily="18" charset="0"/>
                            <a:sym typeface="Wingdings" pitchFamily="2" charset="2"/>
                          </a:rPr>
                          <m:t>𝑄𝐶𝐷</m:t>
                        </m:r>
                      </m:sup>
                    </m:sSubSup>
                    <m:r>
                      <a:rPr lang="en-US" sz="2200" b="0" i="1" smtClean="0">
                        <a:latin typeface="Cambria Math" panose="02040503050406030204" pitchFamily="18" charset="0"/>
                        <a:sym typeface="Wingdings" pitchFamily="2" charset="2"/>
                      </a:rPr>
                      <m:t>=</m:t>
                    </m:r>
                    <m:sSubSup>
                      <m:sSubSupPr>
                        <m:ctrlPr>
                          <a:rPr lang="en-US" sz="2200" i="1">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𝑅</m:t>
                        </m:r>
                      </m:e>
                      <m:sub>
                        <m:r>
                          <a:rPr lang="en-US" sz="2200" i="1">
                            <a:latin typeface="Cambria Math" panose="02040503050406030204" pitchFamily="18" charset="0"/>
                            <a:sym typeface="Wingdings" pitchFamily="2" charset="2"/>
                          </a:rPr>
                          <m:t>𝑦𝑖𝑒𝑙𝑑</m:t>
                        </m:r>
                      </m:sub>
                      <m:sup>
                        <m:r>
                          <a:rPr lang="en-US" sz="2200" i="1">
                            <a:latin typeface="Cambria Math" panose="02040503050406030204" pitchFamily="18" charset="0"/>
                            <a:sym typeface="Wingdings" pitchFamily="2" charset="2"/>
                          </a:rPr>
                          <m:t>1</m:t>
                        </m:r>
                        <m:r>
                          <a:rPr lang="en-US" sz="2200" i="1">
                            <a:latin typeface="Cambria Math" panose="02040503050406030204" pitchFamily="18" charset="0"/>
                            <a:sym typeface="Wingdings" pitchFamily="2" charset="2"/>
                          </a:rPr>
                          <m:t>𝑇𝑒𝑉</m:t>
                        </m:r>
                        <m:r>
                          <a:rPr lang="en-US" sz="2200" i="1">
                            <a:latin typeface="Cambria Math" panose="02040503050406030204" pitchFamily="18" charset="0"/>
                            <a:sym typeface="Wingdings" pitchFamily="2" charset="2"/>
                          </a:rPr>
                          <m:t>→1.5</m:t>
                        </m:r>
                        <m:r>
                          <a:rPr lang="en-US" sz="2200" i="1">
                            <a:latin typeface="Cambria Math" panose="02040503050406030204" pitchFamily="18" charset="0"/>
                            <a:sym typeface="Wingdings" pitchFamily="2" charset="2"/>
                          </a:rPr>
                          <m:t>𝑇𝑒𝑉</m:t>
                        </m:r>
                      </m:sup>
                    </m:sSubSup>
                    <m:r>
                      <a:rPr lang="en-US" sz="2200" i="1">
                        <a:latin typeface="Cambria Math" panose="02040503050406030204" pitchFamily="18" charset="0"/>
                        <a:sym typeface="Wingdings" pitchFamily="2" charset="2"/>
                      </a:rPr>
                      <m:t>𝙭</m:t>
                    </m:r>
                    <m:sSubSup>
                      <m:sSubSupPr>
                        <m:ctrlPr>
                          <a:rPr lang="en-US" sz="2200" i="1" smtClean="0">
                            <a:solidFill>
                              <a:srgbClr val="92D050"/>
                            </a:solidFill>
                            <a:latin typeface="Cambria Math" panose="02040503050406030204" pitchFamily="18" charset="0"/>
                            <a:sym typeface="Wingdings" pitchFamily="2" charset="2"/>
                          </a:rPr>
                        </m:ctrlPr>
                      </m:sSubSupPr>
                      <m:e>
                        <m:r>
                          <a:rPr lang="en-US" sz="2200" i="1">
                            <a:solidFill>
                              <a:srgbClr val="92D050"/>
                            </a:solidFill>
                            <a:latin typeface="Cambria Math" panose="02040503050406030204" pitchFamily="18" charset="0"/>
                            <a:sym typeface="Wingdings" pitchFamily="2" charset="2"/>
                          </a:rPr>
                          <m:t>𝑅</m:t>
                        </m:r>
                      </m:e>
                      <m:sub>
                        <m:r>
                          <a:rPr lang="en-US" sz="2200" i="1">
                            <a:solidFill>
                              <a:srgbClr val="92D050"/>
                            </a:solidFill>
                            <a:latin typeface="Cambria Math" panose="02040503050406030204" pitchFamily="18" charset="0"/>
                            <a:sym typeface="Wingdings" pitchFamily="2" charset="2"/>
                          </a:rPr>
                          <m:t>𝑦𝑖𝑒𝑙𝑑</m:t>
                        </m:r>
                      </m:sub>
                      <m:sup>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r>
                          <a:rPr lang="en-US" sz="2200" i="1">
                            <a:solidFill>
                              <a:srgbClr val="92D050"/>
                            </a:solidFill>
                            <a:latin typeface="Cambria Math" panose="02040503050406030204" pitchFamily="18" charset="0"/>
                            <a:sym typeface="Wingdings" pitchFamily="2" charset="2"/>
                          </a:rPr>
                          <m:t>→</m:t>
                        </m:r>
                        <m:r>
                          <a:rPr lang="en-US" sz="2200" b="0" i="1" smtClean="0">
                            <a:solidFill>
                              <a:srgbClr val="92D050"/>
                            </a:solidFill>
                            <a:latin typeface="Cambria Math" panose="02040503050406030204" pitchFamily="18" charset="0"/>
                            <a:sym typeface="Wingdings" pitchFamily="2" charset="2"/>
                          </a:rPr>
                          <m:t>𝑆𝑅</m:t>
                        </m:r>
                      </m:sup>
                    </m:sSubSup>
                    <m:r>
                      <a:rPr lang="en-US" sz="2200" b="0" i="1" smtClean="0">
                        <a:solidFill>
                          <a:srgbClr val="92D050"/>
                        </a:solidFill>
                        <a:latin typeface="Cambria Math" panose="02040503050406030204" pitchFamily="18" charset="0"/>
                        <a:sym typeface="Wingdings" pitchFamily="2" charset="2"/>
                      </a:rPr>
                      <m:t> </m:t>
                    </m:r>
                    <m:sSubSup>
                      <m:sSubSupPr>
                        <m:ctrlPr>
                          <a:rPr lang="en-US" sz="2200" b="0" i="1" smtClean="0">
                            <a:solidFill>
                              <a:srgbClr val="92D050"/>
                            </a:solidFill>
                            <a:latin typeface="Cambria Math" panose="02040503050406030204" pitchFamily="18" charset="0"/>
                            <a:sym typeface="Wingdings" pitchFamily="2" charset="2"/>
                          </a:rPr>
                        </m:ctrlPr>
                      </m:sSubSupPr>
                      <m:e>
                        <m:r>
                          <a:rPr lang="en-US" sz="2200" i="1">
                            <a:latin typeface="Cambria Math" panose="02040503050406030204" pitchFamily="18" charset="0"/>
                            <a:sym typeface="Wingdings" pitchFamily="2" charset="2"/>
                          </a:rPr>
                          <m:t>𝙭</m:t>
                        </m:r>
                        <m:r>
                          <a:rPr lang="en-US" sz="2200" b="0" i="1" smtClean="0">
                            <a:solidFill>
                              <a:srgbClr val="92D050"/>
                            </a:solidFill>
                            <a:latin typeface="Cambria Math" panose="02040503050406030204" pitchFamily="18" charset="0"/>
                            <a:sym typeface="Wingdings" pitchFamily="2" charset="2"/>
                          </a:rPr>
                          <m:t>𝑁</m:t>
                        </m:r>
                      </m:e>
                      <m:sub>
                        <m:r>
                          <a:rPr lang="en-US" sz="2200" b="0" i="1" smtClean="0">
                            <a:solidFill>
                              <a:srgbClr val="92D050"/>
                            </a:solidFill>
                            <a:latin typeface="Cambria Math" panose="02040503050406030204" pitchFamily="18" charset="0"/>
                            <a:sym typeface="Wingdings" pitchFamily="2" charset="2"/>
                          </a:rPr>
                          <m:t>𝑆</m:t>
                        </m:r>
                        <m:sSub>
                          <m:sSubPr>
                            <m:ctrlPr>
                              <a:rPr lang="en-US" sz="2200" b="0" i="1" smtClean="0">
                                <a:solidFill>
                                  <a:srgbClr val="92D050"/>
                                </a:solidFill>
                                <a:latin typeface="Cambria Math" panose="02040503050406030204" pitchFamily="18" charset="0"/>
                                <a:sym typeface="Wingdings" pitchFamily="2" charset="2"/>
                              </a:rPr>
                            </m:ctrlPr>
                          </m:sSubPr>
                          <m:e>
                            <m:r>
                              <a:rPr lang="en-US" sz="2200" b="0" i="1" smtClean="0">
                                <a:solidFill>
                                  <a:srgbClr val="92D050"/>
                                </a:solidFill>
                                <a:latin typeface="Cambria Math" panose="02040503050406030204" pitchFamily="18" charset="0"/>
                                <a:sym typeface="Wingdings" pitchFamily="2" charset="2"/>
                              </a:rPr>
                              <m:t>𝑅</m:t>
                            </m:r>
                          </m:e>
                          <m:sub>
                            <m:r>
                              <a:rPr lang="en-US" sz="2200" b="0" i="1" smtClean="0">
                                <a:solidFill>
                                  <a:srgbClr val="92D050"/>
                                </a:solidFill>
                                <a:latin typeface="Cambria Math" panose="02040503050406030204" pitchFamily="18" charset="0"/>
                                <a:sym typeface="Wingdings" pitchFamily="2" charset="2"/>
                              </a:rPr>
                              <m:t>𝐴</m:t>
                            </m:r>
                          </m:sub>
                        </m:sSub>
                      </m:sub>
                      <m:sup>
                        <m:r>
                          <a:rPr lang="en-US" sz="2200" b="0" i="1" smtClean="0">
                            <a:solidFill>
                              <a:srgbClr val="92D050"/>
                            </a:solidFill>
                            <a:latin typeface="Cambria Math" panose="02040503050406030204" pitchFamily="18" charset="0"/>
                            <a:sym typeface="Wingdings" pitchFamily="2" charset="2"/>
                          </a:rPr>
                          <m:t>𝑄𝐶𝐷</m:t>
                        </m:r>
                      </m:sup>
                    </m:sSubSup>
                  </m:oMath>
                </a14:m>
                <a:endParaRPr lang="en-US" sz="2200" b="0" dirty="0">
                  <a:sym typeface="Wingdings" pitchFamily="2" charset="2"/>
                </a:endParaRPr>
              </a:p>
              <a:p>
                <a:pPr algn="ctr"/>
                <a:endParaRPr lang="en-US" sz="2200" b="0" dirty="0">
                  <a:sym typeface="Wingdings" pitchFamily="2" charset="2"/>
                </a:endParaRPr>
              </a:p>
            </p:txBody>
          </p:sp>
        </mc:Choice>
        <mc:Fallback>
          <p:sp>
            <p:nvSpPr>
              <p:cNvPr id="14" name="TextBox 13"/>
              <p:cNvSpPr txBox="1">
                <a:spLocks noRot="1" noChangeAspect="1" noMove="1" noResize="1" noEditPoints="1" noAdjustHandles="1" noChangeArrowheads="1" noChangeShapeType="1" noTextEdit="1"/>
              </p:cNvSpPr>
              <p:nvPr/>
            </p:nvSpPr>
            <p:spPr>
              <a:xfrm>
                <a:off x="329133" y="889100"/>
                <a:ext cx="11533733" cy="2655599"/>
              </a:xfrm>
              <a:prstGeom prst="rect">
                <a:avLst/>
              </a:prstGeom>
              <a:blipFill>
                <a:blip r:embed="rId2"/>
                <a:stretch>
                  <a:fillRect/>
                </a:stretch>
              </a:blipFill>
              <a:ln w="38100">
                <a:solidFill>
                  <a:schemeClr val="accent1"/>
                </a:solidFill>
              </a:ln>
            </p:spPr>
            <p:txBody>
              <a:bodyPr/>
              <a:lstStyle/>
              <a:p>
                <a:r>
                  <a:rPr lang="en-GR">
                    <a:noFill/>
                  </a:rPr>
                  <a:t> </a:t>
                </a:r>
              </a:p>
            </p:txBody>
          </p:sp>
        </mc:Fallback>
      </mc:AlternateContent>
      <p:sp>
        <p:nvSpPr>
          <p:cNvPr id="5" name="Slide Number Placeholder 4">
            <a:extLst>
              <a:ext uri="{FF2B5EF4-FFF2-40B4-BE49-F238E27FC236}">
                <a16:creationId xmlns:a16="http://schemas.microsoft.com/office/drawing/2014/main" id="{69A96869-DB60-5345-ACD9-F1C41035B064}"/>
              </a:ext>
            </a:extLst>
          </p:cNvPr>
          <p:cNvSpPr>
            <a:spLocks noGrp="1"/>
          </p:cNvSpPr>
          <p:nvPr>
            <p:ph type="sldNum" sz="quarter" idx="12"/>
          </p:nvPr>
        </p:nvSpPr>
        <p:spPr/>
        <p:txBody>
          <a:bodyPr/>
          <a:lstStyle/>
          <a:p>
            <a:fld id="{4FAB73BC-B049-4115-A692-8D63A059BFB8}" type="slidenum">
              <a:rPr lang="en-US" smtClean="0"/>
              <a:pPr/>
              <a:t>3</a:t>
            </a:fld>
            <a:endParaRPr lang="en-US" dirty="0"/>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F88C5BE2-2FE8-0740-8551-FE2BC1E51FA1}"/>
                  </a:ext>
                </a:extLst>
              </p:cNvPr>
              <p:cNvSpPr txBox="1"/>
              <p:nvPr/>
            </p:nvSpPr>
            <p:spPr>
              <a:xfrm>
                <a:off x="111965" y="4565042"/>
                <a:ext cx="11651945" cy="46025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We deploy a fit in the Signal Region (2btag) to extract the</a:t>
                </a:r>
                <a:r>
                  <a:rPr lang="en-US" dirty="0">
                    <a:solidFill>
                      <a:srgbClr val="FF0000"/>
                    </a:solidFill>
                    <a:sym typeface="Wingdings" pitchFamily="2" charset="2"/>
                  </a:rPr>
                  <a:t> </a:t>
                </a:r>
                <a14:m>
                  <m:oMath xmlns:m="http://schemas.openxmlformats.org/officeDocument/2006/math">
                    <m:sSubSup>
                      <m:sSubSupPr>
                        <m:ctrlPr>
                          <a:rPr lang="en-US" i="1">
                            <a:solidFill>
                              <a:srgbClr val="FF0000"/>
                            </a:solidFill>
                            <a:latin typeface="Cambria Math" panose="02040503050406030204" pitchFamily="18" charset="0"/>
                            <a:sym typeface="Wingdings" pitchFamily="2" charset="2"/>
                          </a:rPr>
                        </m:ctrlPr>
                      </m:sSubSupPr>
                      <m:e>
                        <m:r>
                          <a:rPr lang="en-US" i="1">
                            <a:solidFill>
                              <a:srgbClr val="FF0000"/>
                            </a:solidFill>
                            <a:latin typeface="Cambria Math" panose="02040503050406030204" pitchFamily="18" charset="0"/>
                            <a:sym typeface="Wingdings" pitchFamily="2" charset="2"/>
                          </a:rPr>
                          <m:t>𝑁</m:t>
                        </m:r>
                      </m:e>
                      <m:sub>
                        <m:r>
                          <a:rPr lang="en-US" i="1">
                            <a:solidFill>
                              <a:srgbClr val="FF0000"/>
                            </a:solidFill>
                            <a:latin typeface="Cambria Math" panose="02040503050406030204" pitchFamily="18" charset="0"/>
                            <a:sym typeface="Wingdings" pitchFamily="2" charset="2"/>
                          </a:rPr>
                          <m:t>𝑄𝐶𝐷</m:t>
                        </m:r>
                      </m:sub>
                      <m:sup>
                        <m:r>
                          <a:rPr lang="en-US" i="1">
                            <a:solidFill>
                              <a:srgbClr val="FF0000"/>
                            </a:solidFill>
                            <a:latin typeface="Cambria Math" panose="02040503050406030204" pitchFamily="18" charset="0"/>
                            <a:sym typeface="Wingdings" pitchFamily="2" charset="2"/>
                          </a:rPr>
                          <m:t>𝑓𝑖𝑡</m:t>
                        </m:r>
                      </m:sup>
                    </m:sSubSup>
                  </m:oMath>
                </a14:m>
                <a:r>
                  <a:rPr lang="en-US" dirty="0">
                    <a:latin typeface="Calibri" panose="020F0502020204030204" pitchFamily="34" charset="0"/>
                    <a:cs typeface="Calibri" panose="020F0502020204030204" pitchFamily="34" charset="0"/>
                    <a:sym typeface="Wingdings" pitchFamily="2" charset="2"/>
                  </a:rPr>
                  <a:t> in SRA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&gt; 1TeV) </a:t>
                </a:r>
              </a:p>
            </p:txBody>
          </p:sp>
        </mc:Choice>
        <mc:Fallback>
          <p:sp>
            <p:nvSpPr>
              <p:cNvPr id="21" name="TextBox 20">
                <a:extLst>
                  <a:ext uri="{FF2B5EF4-FFF2-40B4-BE49-F238E27FC236}">
                    <a16:creationId xmlns:a16="http://schemas.microsoft.com/office/drawing/2014/main" id="{F88C5BE2-2FE8-0740-8551-FE2BC1E51FA1}"/>
                  </a:ext>
                </a:extLst>
              </p:cNvPr>
              <p:cNvSpPr txBox="1">
                <a:spLocks noRot="1" noChangeAspect="1" noMove="1" noResize="1" noEditPoints="1" noAdjustHandles="1" noChangeArrowheads="1" noChangeShapeType="1" noTextEdit="1"/>
              </p:cNvSpPr>
              <p:nvPr/>
            </p:nvSpPr>
            <p:spPr>
              <a:xfrm>
                <a:off x="111965" y="4565042"/>
                <a:ext cx="11651945" cy="460254"/>
              </a:xfrm>
              <a:prstGeom prst="rect">
                <a:avLst/>
              </a:prstGeom>
              <a:blipFill>
                <a:blip r:embed="rId3"/>
                <a:stretch>
                  <a:fillRect l="-326" b="-13514"/>
                </a:stretch>
              </a:blipFill>
            </p:spPr>
            <p:txBody>
              <a:bodyPr/>
              <a:lstStyle/>
              <a:p>
                <a:r>
                  <a:rPr lang="en-GR">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0451C2D0-1C2C-9E46-8463-EC46B36BBDD3}"/>
                  </a:ext>
                </a:extLst>
              </p:cNvPr>
              <p:cNvSpPr/>
              <p:nvPr/>
            </p:nvSpPr>
            <p:spPr>
              <a:xfrm>
                <a:off x="111965" y="4968554"/>
                <a:ext cx="11651945" cy="47448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sym typeface="Wingdings" pitchFamily="2" charset="2"/>
                        </a:rPr>
                        <m:t>𝐷</m:t>
                      </m:r>
                      <m:sSup>
                        <m:sSupPr>
                          <m:ctrlPr>
                            <a:rPr lang="en-US" i="1">
                              <a:latin typeface="Cambria Math" panose="02040503050406030204" pitchFamily="18" charset="0"/>
                              <a:sym typeface="Wingdings" pitchFamily="2" charset="2"/>
                            </a:rPr>
                          </m:ctrlPr>
                        </m:sSupPr>
                        <m:e>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𝑡𝑡</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𝑇</m:t>
                          </m:r>
                        </m:e>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𝑀𝑎𝑠𝑠𝑆𝑐𝑎𝑙𝑒</m:t>
                              </m:r>
                            </m:sub>
                          </m:sSub>
                          <m:r>
                            <a:rPr lang="en-US" i="1">
                              <a:latin typeface="Cambria Math" panose="02040503050406030204" pitchFamily="18" charset="0"/>
                              <a:sym typeface="Wingdings" pitchFamily="2" charset="2"/>
                            </a:rPr>
                            <m:t>, </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𝑀𝑎𝑠𝑠𝑅𝑒𝑠𝑜𝑙𝑢𝑡𝑖𝑜𝑛</m:t>
                              </m:r>
                            </m:sub>
                          </m:sSub>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𝑏𝑘𝑔</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r>
                        <a:rPr lang="en-US" i="1">
                          <a:latin typeface="Cambria Math" panose="02040503050406030204" pitchFamily="18" charset="0"/>
                          <a:sym typeface="Wingdings" pitchFamily="2" charset="2"/>
                        </a:rPr>
                        <m:t>𝐵</m:t>
                      </m:r>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r>
                            <a:rPr lang="en-US" i="1">
                              <a:latin typeface="Cambria Math" panose="02040503050406030204" pitchFamily="18" charset="0"/>
                              <a:sym typeface="Wingdings" pitchFamily="2" charset="2"/>
                            </a:rPr>
                            <m:t> </m:t>
                          </m:r>
                        </m:e>
                      </m:d>
                      <m:d>
                        <m:dPr>
                          <m:ctrlPr>
                            <a:rPr lang="en-US" i="1">
                              <a:latin typeface="Cambria Math" panose="02040503050406030204" pitchFamily="18" charset="0"/>
                              <a:sym typeface="Wingdings" pitchFamily="2" charset="2"/>
                            </a:rPr>
                          </m:ctrlPr>
                        </m:dPr>
                        <m:e>
                          <m:r>
                            <a:rPr lang="en-US" i="1">
                              <a:latin typeface="Cambria Math" panose="02040503050406030204" pitchFamily="18" charset="0"/>
                              <a:sym typeface="Wingdings" pitchFamily="2" charset="2"/>
                            </a:rPr>
                            <m:t>1+</m:t>
                          </m:r>
                          <m:sSub>
                            <m:sSubPr>
                              <m:ctrlPr>
                                <a:rPr lang="en-US" i="1">
                                  <a:latin typeface="Cambria Math" panose="02040503050406030204" pitchFamily="18" charset="0"/>
                                  <a:sym typeface="Wingdings" pitchFamily="2" charset="2"/>
                                </a:rPr>
                              </m:ctrlPr>
                            </m:sSubPr>
                            <m:e>
                              <m:r>
                                <a:rPr lang="en-US" i="1">
                                  <a:latin typeface="Cambria Math" panose="02040503050406030204" pitchFamily="18" charset="0"/>
                                  <a:sym typeface="Wingdings" pitchFamily="2" charset="2"/>
                                </a:rPr>
                                <m:t>𝑘</m:t>
                              </m:r>
                            </m:e>
                            <m:sub>
                              <m:r>
                                <a:rPr lang="en-US" i="1">
                                  <a:latin typeface="Cambria Math" panose="02040503050406030204" pitchFamily="18" charset="0"/>
                                  <a:sym typeface="Wingdings" pitchFamily="2" charset="2"/>
                                </a:rPr>
                                <m:t>1</m:t>
                              </m:r>
                            </m:sub>
                          </m:sSub>
                          <m:r>
                            <a:rPr lang="en-US" i="1">
                              <a:latin typeface="Cambria Math" panose="02040503050406030204" pitchFamily="18" charset="0"/>
                              <a:sym typeface="Wingdings" pitchFamily="2" charset="2"/>
                            </a:rPr>
                            <m:t>𝑥</m:t>
                          </m:r>
                        </m:e>
                      </m:d>
                      <m:r>
                        <a:rPr lang="en-US" i="1">
                          <a:latin typeface="Cambria Math" panose="02040503050406030204" pitchFamily="18" charset="0"/>
                          <a:sym typeface="Wingdings" pitchFamily="2" charset="2"/>
                        </a:rPr>
                        <m:t>+</m:t>
                      </m:r>
                      <m:sSubSup>
                        <m:sSubSupPr>
                          <m:ctrlPr>
                            <a:rPr lang="en-US" i="1">
                              <a:latin typeface="Cambria Math" panose="02040503050406030204" pitchFamily="18" charset="0"/>
                              <a:sym typeface="Wingdings" pitchFamily="2" charset="2"/>
                            </a:rPr>
                          </m:ctrlPr>
                        </m:sSubSupPr>
                        <m:e>
                          <m:r>
                            <a:rPr lang="en-US" i="1">
                              <a:latin typeface="Cambria Math" panose="02040503050406030204" pitchFamily="18" charset="0"/>
                              <a:sym typeface="Wingdings" pitchFamily="2" charset="2"/>
                            </a:rPr>
                            <m:t>𝑁</m:t>
                          </m:r>
                        </m:e>
                        <m:sub>
                          <m:r>
                            <a:rPr lang="en-US" i="1">
                              <a:latin typeface="Cambria Math" panose="02040503050406030204" pitchFamily="18" charset="0"/>
                              <a:sym typeface="Wingdings" pitchFamily="2" charset="2"/>
                            </a:rPr>
                            <m:t>𝑠𝑢𝑏</m:t>
                          </m:r>
                        </m:sub>
                        <m:sup>
                          <m:r>
                            <a:rPr lang="en-US" i="1">
                              <a:latin typeface="Cambria Math" panose="02040503050406030204" pitchFamily="18" charset="0"/>
                              <a:sym typeface="Wingdings" pitchFamily="2" charset="2"/>
                            </a:rPr>
                            <m:t>(</m:t>
                          </m:r>
                          <m:r>
                            <a:rPr lang="en-US" i="1">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bSup>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𝑂</m:t>
                          </m:r>
                        </m:e>
                        <m:sup>
                          <m:r>
                            <a:rPr lang="en-US" i="1">
                              <a:latin typeface="Cambria Math" panose="02040503050406030204" pitchFamily="18" charset="0"/>
                              <a:sym typeface="Wingdings" pitchFamily="2" charset="2"/>
                            </a:rPr>
                            <m:t>(</m:t>
                          </m:r>
                          <m:r>
                            <a:rPr lang="en-US" b="0" i="1" smtClean="0">
                              <a:latin typeface="Cambria Math" panose="02040503050406030204" pitchFamily="18" charset="0"/>
                              <a:sym typeface="Wingdings" pitchFamily="2" charset="2"/>
                            </a:rPr>
                            <m:t>𝑖</m:t>
                          </m:r>
                          <m:r>
                            <a:rPr lang="en-US" i="1">
                              <a:latin typeface="Cambria Math" panose="02040503050406030204" pitchFamily="18" charset="0"/>
                              <a:sym typeface="Wingdings" pitchFamily="2" charset="2"/>
                            </a:rPr>
                            <m:t>)</m:t>
                          </m:r>
                        </m:sup>
                      </m:sSup>
                      <m:d>
                        <m:dPr>
                          <m:ctrlPr>
                            <a:rPr lang="en-US" i="1">
                              <a:latin typeface="Cambria Math" panose="02040503050406030204" pitchFamily="18" charset="0"/>
                              <a:sym typeface="Wingdings" pitchFamily="2" charset="2"/>
                            </a:rPr>
                          </m:ctrlPr>
                        </m:dPr>
                        <m:e>
                          <m:sSup>
                            <m:sSupPr>
                              <m:ctrlPr>
                                <a:rPr lang="en-US" i="1">
                                  <a:latin typeface="Cambria Math" panose="02040503050406030204" pitchFamily="18" charset="0"/>
                                  <a:sym typeface="Wingdings" pitchFamily="2" charset="2"/>
                                </a:rPr>
                              </m:ctrlPr>
                            </m:sSupPr>
                            <m:e>
                              <m:r>
                                <a:rPr lang="en-US" i="1">
                                  <a:latin typeface="Cambria Math" panose="02040503050406030204" pitchFamily="18" charset="0"/>
                                  <a:sym typeface="Wingdings" pitchFamily="2" charset="2"/>
                                </a:rPr>
                                <m:t>𝑚</m:t>
                              </m:r>
                            </m:e>
                            <m:sup>
                              <m:r>
                                <a:rPr lang="en-US" i="1">
                                  <a:latin typeface="Cambria Math" panose="02040503050406030204" pitchFamily="18" charset="0"/>
                                  <a:sym typeface="Wingdings" pitchFamily="2" charset="2"/>
                                </a:rPr>
                                <m:t>𝑡</m:t>
                              </m:r>
                            </m:sup>
                          </m:sSup>
                        </m:e>
                      </m:d>
                      <m:r>
                        <a:rPr lang="en-US" i="1">
                          <a:latin typeface="Cambria Math" panose="02040503050406030204" pitchFamily="18" charset="0"/>
                          <a:sym typeface="Wingdings" pitchFamily="2" charset="2"/>
                        </a:rPr>
                        <m:t> </m:t>
                      </m:r>
                    </m:oMath>
                  </m:oMathPara>
                </a14:m>
                <a:endParaRPr lang="en-GB" dirty="0">
                  <a:sym typeface="Wingdings" pitchFamily="2" charset="2"/>
                </a:endParaRPr>
              </a:p>
            </p:txBody>
          </p:sp>
        </mc:Choice>
        <mc:Fallback>
          <p:sp>
            <p:nvSpPr>
              <p:cNvPr id="23" name="Rectangle 22">
                <a:extLst>
                  <a:ext uri="{FF2B5EF4-FFF2-40B4-BE49-F238E27FC236}">
                    <a16:creationId xmlns:a16="http://schemas.microsoft.com/office/drawing/2014/main" id="{0451C2D0-1C2C-9E46-8463-EC46B36BBDD3}"/>
                  </a:ext>
                </a:extLst>
              </p:cNvPr>
              <p:cNvSpPr>
                <a:spLocks noRot="1" noChangeAspect="1" noMove="1" noResize="1" noEditPoints="1" noAdjustHandles="1" noChangeArrowheads="1" noChangeShapeType="1" noTextEdit="1"/>
              </p:cNvSpPr>
              <p:nvPr/>
            </p:nvSpPr>
            <p:spPr>
              <a:xfrm>
                <a:off x="111965" y="4968554"/>
                <a:ext cx="11651945" cy="474489"/>
              </a:xfrm>
              <a:prstGeom prst="rect">
                <a:avLst/>
              </a:prstGeom>
              <a:blipFill>
                <a:blip r:embed="rId4"/>
                <a:stretch>
                  <a:fillRect b="-7895"/>
                </a:stretch>
              </a:blipFill>
            </p:spPr>
            <p:txBody>
              <a:bodyPr/>
              <a:lstStyle/>
              <a:p>
                <a:r>
                  <a:rPr lang="en-GR">
                    <a:noFill/>
                  </a:rPr>
                  <a:t> </a:t>
                </a:r>
              </a:p>
            </p:txBody>
          </p:sp>
        </mc:Fallback>
      </mc:AlternateContent>
      <p:sp>
        <p:nvSpPr>
          <p:cNvPr id="22" name="TextBox 21">
            <a:extLst>
              <a:ext uri="{FF2B5EF4-FFF2-40B4-BE49-F238E27FC236}">
                <a16:creationId xmlns:a16="http://schemas.microsoft.com/office/drawing/2014/main" id="{B0DD3585-DD60-8742-97BE-82D40F82810F}"/>
              </a:ext>
            </a:extLst>
          </p:cNvPr>
          <p:cNvSpPr txBox="1"/>
          <p:nvPr/>
        </p:nvSpPr>
        <p:spPr>
          <a:xfrm>
            <a:off x="111965" y="3826604"/>
            <a:ext cx="11651945"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The variable of interest here: </a:t>
            </a:r>
            <a:r>
              <a:rPr lang="en-US" dirty="0" err="1">
                <a:latin typeface="Calibri" panose="020F0502020204030204" pitchFamily="34" charset="0"/>
                <a:cs typeface="Calibri" panose="020F0502020204030204" pitchFamily="34" charset="0"/>
                <a:sym typeface="Wingdings" pitchFamily="2" charset="2"/>
              </a:rPr>
              <a:t>x</a:t>
            </a:r>
            <a:r>
              <a:rPr lang="en-US" baseline="-25000" dirty="0" err="1">
                <a:latin typeface="Calibri" panose="020F0502020204030204" pitchFamily="34" charset="0"/>
                <a:cs typeface="Calibri" panose="020F0502020204030204" pitchFamily="34" charset="0"/>
                <a:sym typeface="Wingdings" pitchFamily="2" charset="2"/>
              </a:rPr>
              <a:t>reco</a:t>
            </a:r>
            <a:r>
              <a:rPr lang="en-US" baseline="-25000" dirty="0">
                <a:latin typeface="Calibri" panose="020F0502020204030204" pitchFamily="34" charset="0"/>
                <a:cs typeface="Calibri" panose="020F0502020204030204" pitchFamily="34" charset="0"/>
                <a:sym typeface="Wingdings" pitchFamily="2" charset="2"/>
              </a:rPr>
              <a:t>  </a:t>
            </a:r>
            <a:r>
              <a:rPr lang="en-US" dirty="0">
                <a:latin typeface="Calibri" panose="020F0502020204030204" pitchFamily="34" charset="0"/>
                <a:cs typeface="Calibri" panose="020F0502020204030204" pitchFamily="34" charset="0"/>
                <a:sym typeface="Wingdings" pitchFamily="2" charset="2"/>
              </a:rPr>
              <a:t> </a:t>
            </a:r>
            <a:r>
              <a:rPr lang="el-GR" dirty="0">
                <a:latin typeface="Calibri" panose="020F0502020204030204" pitchFamily="34" charset="0"/>
                <a:cs typeface="Calibri" panose="020F0502020204030204" pitchFamily="34" charset="0"/>
                <a:sym typeface="Wingdings" pitchFamily="2" charset="2"/>
              </a:rPr>
              <a:t>χ </a:t>
            </a:r>
            <a:endParaRPr lang="en-US" dirty="0">
              <a:latin typeface="Calibri" panose="020F0502020204030204" pitchFamily="34" charset="0"/>
              <a:cs typeface="Calibri" panose="020F0502020204030204" pitchFamily="34" charset="0"/>
              <a:sym typeface="Wingdings" pitchFamily="2" charset="2"/>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sym typeface="Wingdings" pitchFamily="2" charset="2"/>
              </a:rPr>
              <a:t>1.5 </a:t>
            </a:r>
            <a:r>
              <a:rPr lang="en-US" dirty="0" err="1">
                <a:latin typeface="Calibri" panose="020F0502020204030204" pitchFamily="34" charset="0"/>
                <a:cs typeface="Calibri" panose="020F0502020204030204" pitchFamily="34" charset="0"/>
                <a:sym typeface="Wingdings" pitchFamily="2" charset="2"/>
              </a:rPr>
              <a:t>TeV</a:t>
            </a:r>
            <a:r>
              <a:rPr lang="en-US" dirty="0">
                <a:latin typeface="Calibri" panose="020F0502020204030204" pitchFamily="34" charset="0"/>
                <a:cs typeface="Calibri" panose="020F0502020204030204" pitchFamily="34" charset="0"/>
                <a:sym typeface="Wingdings" pitchFamily="2" charset="2"/>
              </a:rPr>
              <a:t> refers to the </a:t>
            </a:r>
            <a:r>
              <a:rPr lang="en-US" dirty="0" err="1">
                <a:latin typeface="Calibri" panose="020F0502020204030204" pitchFamily="34" charset="0"/>
                <a:cs typeface="Calibri" panose="020F0502020204030204" pitchFamily="34" charset="0"/>
                <a:sym typeface="Wingdings" pitchFamily="2" charset="2"/>
              </a:rPr>
              <a:t>mJJ</a:t>
            </a:r>
            <a:r>
              <a:rPr lang="en-US" dirty="0">
                <a:latin typeface="Calibri" panose="020F0502020204030204" pitchFamily="34" charset="0"/>
                <a:cs typeface="Calibri" panose="020F0502020204030204" pitchFamily="34" charset="0"/>
                <a:sym typeface="Wingdings" pitchFamily="2" charset="2"/>
              </a:rPr>
              <a:t> cut </a:t>
            </a:r>
          </a:p>
        </p:txBody>
      </p:sp>
    </p:spTree>
    <p:extLst>
      <p:ext uri="{BB962C8B-B14F-4D97-AF65-F5344CB8AC3E}">
        <p14:creationId xmlns:p14="http://schemas.microsoft.com/office/powerpoint/2010/main" val="366724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Contamination Plots in New SR</a:t>
            </a:r>
            <a:endParaRPr lang="en-GB" sz="2800" u="sng" dirty="0">
              <a:solidFill>
                <a:srgbClr val="FF0000"/>
              </a:solidFill>
            </a:endParaRPr>
          </a:p>
        </p:txBody>
      </p:sp>
      <p:sp>
        <p:nvSpPr>
          <p:cNvPr id="10" name="Rectangle 9">
            <a:extLst>
              <a:ext uri="{FF2B5EF4-FFF2-40B4-BE49-F238E27FC236}">
                <a16:creationId xmlns:a16="http://schemas.microsoft.com/office/drawing/2014/main" id="{355721DA-255A-684A-8619-9EF3DA2BD0B0}"/>
              </a:ext>
            </a:extLst>
          </p:cNvPr>
          <p:cNvSpPr/>
          <p:nvPr/>
        </p:nvSpPr>
        <p:spPr>
          <a:xfrm>
            <a:off x="5356796" y="679200"/>
            <a:ext cx="1473801"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1.5 </a:t>
            </a:r>
            <a:r>
              <a:rPr lang="en-US" dirty="0" err="1">
                <a:solidFill>
                  <a:srgbClr val="FF0000"/>
                </a:solidFill>
                <a:latin typeface="Calibri" panose="020F0502020204030204" pitchFamily="34" charset="0"/>
                <a:cs typeface="Calibri" panose="020F0502020204030204" pitchFamily="34" charset="0"/>
                <a:sym typeface="Wingdings" pitchFamily="2" charset="2"/>
              </a:rPr>
              <a:t>TeV</a:t>
            </a:r>
            <a:r>
              <a:rPr lang="en-US" dirty="0">
                <a:solidFill>
                  <a:srgbClr val="FF0000"/>
                </a:solidFill>
                <a:latin typeface="Calibri" panose="020F0502020204030204" pitchFamily="34" charset="0"/>
                <a:cs typeface="Calibri" panose="020F0502020204030204" pitchFamily="34" charset="0"/>
                <a:sym typeface="Wingdings" pitchFamily="2" charset="2"/>
              </a:rPr>
              <a:t> </a:t>
            </a:r>
          </a:p>
        </p:txBody>
      </p:sp>
      <p:pic>
        <p:nvPicPr>
          <p:cNvPr id="18" name="Picture 17">
            <a:extLst>
              <a:ext uri="{FF2B5EF4-FFF2-40B4-BE49-F238E27FC236}">
                <a16:creationId xmlns:a16="http://schemas.microsoft.com/office/drawing/2014/main" id="{5AD4A1C7-7882-9848-A73D-81C1EC8443B6}"/>
              </a:ext>
            </a:extLst>
          </p:cNvPr>
          <p:cNvPicPr>
            <a:picLocks noChangeAspect="1"/>
          </p:cNvPicPr>
          <p:nvPr/>
        </p:nvPicPr>
        <p:blipFill>
          <a:blip r:embed="rId2"/>
          <a:stretch>
            <a:fillRect/>
          </a:stretch>
        </p:blipFill>
        <p:spPr>
          <a:xfrm rot="5400000">
            <a:off x="458533" y="660587"/>
            <a:ext cx="5059680" cy="5976747"/>
          </a:xfrm>
          <a:prstGeom prst="rect">
            <a:avLst/>
          </a:prstGeom>
        </p:spPr>
      </p:pic>
      <p:pic>
        <p:nvPicPr>
          <p:cNvPr id="20" name="Picture 19">
            <a:extLst>
              <a:ext uri="{FF2B5EF4-FFF2-40B4-BE49-F238E27FC236}">
                <a16:creationId xmlns:a16="http://schemas.microsoft.com/office/drawing/2014/main" id="{4124FDEA-2B94-B44C-ABEC-8469AAD4C5FB}"/>
              </a:ext>
            </a:extLst>
          </p:cNvPr>
          <p:cNvPicPr>
            <a:picLocks noChangeAspect="1"/>
          </p:cNvPicPr>
          <p:nvPr/>
        </p:nvPicPr>
        <p:blipFill>
          <a:blip r:embed="rId3"/>
          <a:stretch>
            <a:fillRect/>
          </a:stretch>
        </p:blipFill>
        <p:spPr>
          <a:xfrm rot="5400000">
            <a:off x="6552229" y="660587"/>
            <a:ext cx="5059680" cy="5976747"/>
          </a:xfrm>
          <a:prstGeom prst="rect">
            <a:avLst/>
          </a:prstGeom>
        </p:spPr>
      </p:pic>
    </p:spTree>
    <p:extLst>
      <p:ext uri="{BB962C8B-B14F-4D97-AF65-F5344CB8AC3E}">
        <p14:creationId xmlns:p14="http://schemas.microsoft.com/office/powerpoint/2010/main" val="56771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Closure Tests in New SR (CR)</a:t>
            </a:r>
            <a:endParaRPr lang="en-GB" sz="2800" u="sng" dirty="0">
              <a:solidFill>
                <a:srgbClr val="FF0000"/>
              </a:solidFill>
            </a:endParaRPr>
          </a:p>
        </p:txBody>
      </p:sp>
      <p:sp>
        <p:nvSpPr>
          <p:cNvPr id="10" name="Rectangle 9">
            <a:extLst>
              <a:ext uri="{FF2B5EF4-FFF2-40B4-BE49-F238E27FC236}">
                <a16:creationId xmlns:a16="http://schemas.microsoft.com/office/drawing/2014/main" id="{355721DA-255A-684A-8619-9EF3DA2BD0B0}"/>
              </a:ext>
            </a:extLst>
          </p:cNvPr>
          <p:cNvSpPr/>
          <p:nvPr/>
        </p:nvSpPr>
        <p:spPr>
          <a:xfrm>
            <a:off x="5356796" y="514310"/>
            <a:ext cx="1473801"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1.5 </a:t>
            </a:r>
            <a:r>
              <a:rPr lang="en-US" dirty="0" err="1">
                <a:solidFill>
                  <a:srgbClr val="FF0000"/>
                </a:solidFill>
                <a:latin typeface="Calibri" panose="020F0502020204030204" pitchFamily="34" charset="0"/>
                <a:cs typeface="Calibri" panose="020F0502020204030204" pitchFamily="34" charset="0"/>
                <a:sym typeface="Wingdings" pitchFamily="2" charset="2"/>
              </a:rPr>
              <a:t>TeV</a:t>
            </a:r>
            <a:r>
              <a:rPr lang="en-US" dirty="0">
                <a:solidFill>
                  <a:srgbClr val="FF0000"/>
                </a:solidFill>
                <a:latin typeface="Calibri" panose="020F0502020204030204" pitchFamily="34" charset="0"/>
                <a:cs typeface="Calibri" panose="020F0502020204030204" pitchFamily="34" charset="0"/>
                <a:sym typeface="Wingdings" pitchFamily="2" charset="2"/>
              </a:rPr>
              <a:t> </a:t>
            </a:r>
          </a:p>
        </p:txBody>
      </p:sp>
      <p:pic>
        <p:nvPicPr>
          <p:cNvPr id="15" name="Picture 14">
            <a:extLst>
              <a:ext uri="{FF2B5EF4-FFF2-40B4-BE49-F238E27FC236}">
                <a16:creationId xmlns:a16="http://schemas.microsoft.com/office/drawing/2014/main" id="{68CE4810-09E5-7841-9191-7E42B840789E}"/>
              </a:ext>
            </a:extLst>
          </p:cNvPr>
          <p:cNvPicPr>
            <a:picLocks noChangeAspect="1"/>
          </p:cNvPicPr>
          <p:nvPr/>
        </p:nvPicPr>
        <p:blipFill>
          <a:blip r:embed="rId2"/>
          <a:stretch>
            <a:fillRect/>
          </a:stretch>
        </p:blipFill>
        <p:spPr>
          <a:xfrm rot="5400000">
            <a:off x="458533" y="581921"/>
            <a:ext cx="5059680" cy="5976747"/>
          </a:xfrm>
          <a:prstGeom prst="rect">
            <a:avLst/>
          </a:prstGeom>
        </p:spPr>
      </p:pic>
      <p:pic>
        <p:nvPicPr>
          <p:cNvPr id="17" name="Picture 16">
            <a:extLst>
              <a:ext uri="{FF2B5EF4-FFF2-40B4-BE49-F238E27FC236}">
                <a16:creationId xmlns:a16="http://schemas.microsoft.com/office/drawing/2014/main" id="{3BB7B4BD-B20F-0649-A772-675E030F0766}"/>
              </a:ext>
            </a:extLst>
          </p:cNvPr>
          <p:cNvPicPr>
            <a:picLocks noChangeAspect="1"/>
          </p:cNvPicPr>
          <p:nvPr/>
        </p:nvPicPr>
        <p:blipFill>
          <a:blip r:embed="rId3"/>
          <a:stretch>
            <a:fillRect/>
          </a:stretch>
        </p:blipFill>
        <p:spPr>
          <a:xfrm rot="5400000">
            <a:off x="6552229" y="584556"/>
            <a:ext cx="5059680" cy="5976747"/>
          </a:xfrm>
          <a:prstGeom prst="rect">
            <a:avLst/>
          </a:prstGeom>
        </p:spPr>
      </p:pic>
    </p:spTree>
    <p:extLst>
      <p:ext uri="{BB962C8B-B14F-4D97-AF65-F5344CB8AC3E}">
        <p14:creationId xmlns:p14="http://schemas.microsoft.com/office/powerpoint/2010/main" val="22681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err="1"/>
              <a:t>Ryields</a:t>
            </a:r>
            <a:r>
              <a:rPr lang="en-GB" sz="2800" u="sng" dirty="0"/>
              <a:t> (with closure test) from </a:t>
            </a:r>
            <a:r>
              <a:rPr lang="en-GB" sz="2800" u="sng" dirty="0" err="1"/>
              <a:t>mJJ</a:t>
            </a:r>
            <a:r>
              <a:rPr lang="en-GB" sz="2800" u="sng" dirty="0"/>
              <a:t> &gt; 1TeV region </a:t>
            </a:r>
            <a:r>
              <a:rPr lang="en-GB" sz="2800" u="sng" dirty="0">
                <a:sym typeface="Wingdings" pitchFamily="2" charset="2"/>
              </a:rPr>
              <a:t> 1.5TeV Signal Region</a:t>
            </a:r>
            <a:endParaRPr lang="en-GB" sz="2800" u="sng" dirty="0">
              <a:solidFill>
                <a:srgbClr val="FF0000"/>
              </a:solidFill>
            </a:endParaRPr>
          </a:p>
        </p:txBody>
      </p:sp>
      <p:pic>
        <p:nvPicPr>
          <p:cNvPr id="4" name="Picture 3">
            <a:extLst>
              <a:ext uri="{FF2B5EF4-FFF2-40B4-BE49-F238E27FC236}">
                <a16:creationId xmlns:a16="http://schemas.microsoft.com/office/drawing/2014/main" id="{1DA6CC2C-CF44-6F43-A64F-AE57D747C076}"/>
              </a:ext>
            </a:extLst>
          </p:cNvPr>
          <p:cNvPicPr>
            <a:picLocks noChangeAspect="1"/>
          </p:cNvPicPr>
          <p:nvPr/>
        </p:nvPicPr>
        <p:blipFill>
          <a:blip r:embed="rId2"/>
          <a:stretch>
            <a:fillRect/>
          </a:stretch>
        </p:blipFill>
        <p:spPr>
          <a:xfrm rot="5400000">
            <a:off x="862204" y="440626"/>
            <a:ext cx="4311269" cy="5976747"/>
          </a:xfrm>
          <a:prstGeom prst="rect">
            <a:avLst/>
          </a:prstGeom>
        </p:spPr>
      </p:pic>
      <p:pic>
        <p:nvPicPr>
          <p:cNvPr id="6" name="Picture 5">
            <a:extLst>
              <a:ext uri="{FF2B5EF4-FFF2-40B4-BE49-F238E27FC236}">
                <a16:creationId xmlns:a16="http://schemas.microsoft.com/office/drawing/2014/main" id="{E297916D-9E4E-5447-88F5-7FDE4F76D7D9}"/>
              </a:ext>
            </a:extLst>
          </p:cNvPr>
          <p:cNvPicPr>
            <a:picLocks noChangeAspect="1"/>
          </p:cNvPicPr>
          <p:nvPr/>
        </p:nvPicPr>
        <p:blipFill>
          <a:blip r:embed="rId3"/>
          <a:stretch>
            <a:fillRect/>
          </a:stretch>
        </p:blipFill>
        <p:spPr>
          <a:xfrm rot="5400000">
            <a:off x="7003022" y="440625"/>
            <a:ext cx="4311269" cy="5976747"/>
          </a:xfrm>
          <a:prstGeom prst="rect">
            <a:avLst/>
          </a:prstGeom>
        </p:spPr>
      </p:pic>
    </p:spTree>
    <p:extLst>
      <p:ext uri="{BB962C8B-B14F-4D97-AF65-F5344CB8AC3E}">
        <p14:creationId xmlns:p14="http://schemas.microsoft.com/office/powerpoint/2010/main" val="146541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a:t>
            </a:r>
            <a:endParaRPr lang="en-GB" sz="2800" u="sng" dirty="0">
              <a:solidFill>
                <a:srgbClr val="FF0000"/>
              </a:solidFill>
            </a:endParaRPr>
          </a:p>
        </p:txBody>
      </p:sp>
      <p:sp>
        <p:nvSpPr>
          <p:cNvPr id="10" name="Rectangle 9">
            <a:extLst>
              <a:ext uri="{FF2B5EF4-FFF2-40B4-BE49-F238E27FC236}">
                <a16:creationId xmlns:a16="http://schemas.microsoft.com/office/drawing/2014/main" id="{355721DA-255A-684A-8619-9EF3DA2BD0B0}"/>
              </a:ext>
            </a:extLst>
          </p:cNvPr>
          <p:cNvSpPr/>
          <p:nvPr/>
        </p:nvSpPr>
        <p:spPr>
          <a:xfrm>
            <a:off x="5356796" y="679200"/>
            <a:ext cx="1473801" cy="369332"/>
          </a:xfrm>
          <a:prstGeom prst="rect">
            <a:avLst/>
          </a:prstGeom>
        </p:spPr>
        <p:txBody>
          <a:bodyPr wrap="none">
            <a:spAutoFit/>
          </a:bodyPr>
          <a:lstStyle/>
          <a:p>
            <a:r>
              <a:rPr lang="en-US" dirty="0" err="1">
                <a:solidFill>
                  <a:srgbClr val="FF0000"/>
                </a:solidFill>
                <a:latin typeface="Calibri" panose="020F0502020204030204" pitchFamily="34" charset="0"/>
                <a:cs typeface="Calibri" panose="020F0502020204030204" pitchFamily="34" charset="0"/>
                <a:sym typeface="Wingdings" pitchFamily="2" charset="2"/>
              </a:rPr>
              <a:t>mJJ</a:t>
            </a:r>
            <a:r>
              <a:rPr lang="en-US" dirty="0">
                <a:solidFill>
                  <a:srgbClr val="FF0000"/>
                </a:solidFill>
                <a:latin typeface="Calibri" panose="020F0502020204030204" pitchFamily="34" charset="0"/>
                <a:cs typeface="Calibri" panose="020F0502020204030204" pitchFamily="34" charset="0"/>
                <a:sym typeface="Wingdings" pitchFamily="2" charset="2"/>
              </a:rPr>
              <a:t> &gt; 1.5 </a:t>
            </a:r>
            <a:r>
              <a:rPr lang="en-US" dirty="0" err="1">
                <a:solidFill>
                  <a:srgbClr val="FF0000"/>
                </a:solidFill>
                <a:latin typeface="Calibri" panose="020F0502020204030204" pitchFamily="34" charset="0"/>
                <a:cs typeface="Calibri" panose="020F0502020204030204" pitchFamily="34" charset="0"/>
                <a:sym typeface="Wingdings" pitchFamily="2" charset="2"/>
              </a:rPr>
              <a:t>TeV</a:t>
            </a:r>
            <a:r>
              <a:rPr lang="en-US" dirty="0">
                <a:solidFill>
                  <a:srgbClr val="FF0000"/>
                </a:solidFill>
                <a:latin typeface="Calibri" panose="020F0502020204030204" pitchFamily="34" charset="0"/>
                <a:cs typeface="Calibri" panose="020F0502020204030204" pitchFamily="34" charset="0"/>
                <a:sym typeface="Wingdings" pitchFamily="2" charset="2"/>
              </a:rPr>
              <a:t> </a:t>
            </a:r>
          </a:p>
        </p:txBody>
      </p:sp>
      <p:pic>
        <p:nvPicPr>
          <p:cNvPr id="14" name="Picture 13">
            <a:extLst>
              <a:ext uri="{FF2B5EF4-FFF2-40B4-BE49-F238E27FC236}">
                <a16:creationId xmlns:a16="http://schemas.microsoft.com/office/drawing/2014/main" id="{A82FFE0C-7DD3-2848-AA17-447D7871BC1F}"/>
              </a:ext>
            </a:extLst>
          </p:cNvPr>
          <p:cNvPicPr>
            <a:picLocks noChangeAspect="1"/>
          </p:cNvPicPr>
          <p:nvPr/>
        </p:nvPicPr>
        <p:blipFill>
          <a:blip r:embed="rId2"/>
          <a:stretch>
            <a:fillRect/>
          </a:stretch>
        </p:blipFill>
        <p:spPr>
          <a:xfrm rot="5400000">
            <a:off x="6809486" y="440624"/>
            <a:ext cx="4311269" cy="5976747"/>
          </a:xfrm>
          <a:prstGeom prst="rect">
            <a:avLst/>
          </a:prstGeom>
        </p:spPr>
      </p:pic>
      <p:pic>
        <p:nvPicPr>
          <p:cNvPr id="16" name="Picture 15">
            <a:extLst>
              <a:ext uri="{FF2B5EF4-FFF2-40B4-BE49-F238E27FC236}">
                <a16:creationId xmlns:a16="http://schemas.microsoft.com/office/drawing/2014/main" id="{F9A6F128-8EEF-6F4E-B43C-0C0D656037BF}"/>
              </a:ext>
            </a:extLst>
          </p:cNvPr>
          <p:cNvPicPr>
            <a:picLocks noChangeAspect="1"/>
          </p:cNvPicPr>
          <p:nvPr/>
        </p:nvPicPr>
        <p:blipFill>
          <a:blip r:embed="rId3"/>
          <a:stretch>
            <a:fillRect/>
          </a:stretch>
        </p:blipFill>
        <p:spPr>
          <a:xfrm rot="5400000">
            <a:off x="832739" y="440625"/>
            <a:ext cx="4311269" cy="5976747"/>
          </a:xfrm>
          <a:prstGeom prst="rect">
            <a:avLst/>
          </a:prstGeom>
        </p:spPr>
      </p:pic>
    </p:spTree>
    <p:extLst>
      <p:ext uri="{BB962C8B-B14F-4D97-AF65-F5344CB8AC3E}">
        <p14:creationId xmlns:p14="http://schemas.microsoft.com/office/powerpoint/2010/main" val="137662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a:t>
            </a:r>
            <a:r>
              <a:rPr lang="en-GB" sz="2800" u="sng" dirty="0" err="1"/>
              <a:t>Prefit</a:t>
            </a:r>
            <a:r>
              <a:rPr lang="en-GB" sz="2800" u="sng" dirty="0"/>
              <a:t>)</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10%</a:t>
            </a:r>
          </a:p>
        </p:txBody>
      </p:sp>
      <p:pic>
        <p:nvPicPr>
          <p:cNvPr id="30" name="Picture 29">
            <a:extLst>
              <a:ext uri="{FF2B5EF4-FFF2-40B4-BE49-F238E27FC236}">
                <a16:creationId xmlns:a16="http://schemas.microsoft.com/office/drawing/2014/main" id="{33389B78-19A3-AF48-BB39-B5265FD3E59F}"/>
              </a:ext>
            </a:extLst>
          </p:cNvPr>
          <p:cNvPicPr>
            <a:picLocks noChangeAspect="1"/>
          </p:cNvPicPr>
          <p:nvPr/>
        </p:nvPicPr>
        <p:blipFill>
          <a:blip r:embed="rId2"/>
          <a:stretch>
            <a:fillRect/>
          </a:stretch>
        </p:blipFill>
        <p:spPr>
          <a:xfrm rot="5400000">
            <a:off x="2490468" y="-163182"/>
            <a:ext cx="3012694" cy="4176522"/>
          </a:xfrm>
          <a:prstGeom prst="rect">
            <a:avLst/>
          </a:prstGeom>
        </p:spPr>
      </p:pic>
      <p:pic>
        <p:nvPicPr>
          <p:cNvPr id="32" name="Picture 31">
            <a:extLst>
              <a:ext uri="{FF2B5EF4-FFF2-40B4-BE49-F238E27FC236}">
                <a16:creationId xmlns:a16="http://schemas.microsoft.com/office/drawing/2014/main" id="{5D8FCECC-B092-1145-A40C-668FCF972B04}"/>
              </a:ext>
            </a:extLst>
          </p:cNvPr>
          <p:cNvPicPr>
            <a:picLocks noChangeAspect="1"/>
          </p:cNvPicPr>
          <p:nvPr/>
        </p:nvPicPr>
        <p:blipFill>
          <a:blip r:embed="rId3"/>
          <a:stretch>
            <a:fillRect/>
          </a:stretch>
        </p:blipFill>
        <p:spPr>
          <a:xfrm rot="5400000">
            <a:off x="2560616" y="2849512"/>
            <a:ext cx="3012694" cy="4176522"/>
          </a:xfrm>
          <a:prstGeom prst="rect">
            <a:avLst/>
          </a:prstGeom>
        </p:spPr>
      </p:pic>
      <p:pic>
        <p:nvPicPr>
          <p:cNvPr id="34" name="Picture 33">
            <a:extLst>
              <a:ext uri="{FF2B5EF4-FFF2-40B4-BE49-F238E27FC236}">
                <a16:creationId xmlns:a16="http://schemas.microsoft.com/office/drawing/2014/main" id="{71F63830-BE8F-704E-B514-1B2C416ABA64}"/>
              </a:ext>
            </a:extLst>
          </p:cNvPr>
          <p:cNvPicPr>
            <a:picLocks noChangeAspect="1"/>
          </p:cNvPicPr>
          <p:nvPr/>
        </p:nvPicPr>
        <p:blipFill>
          <a:blip r:embed="rId4"/>
          <a:stretch>
            <a:fillRect/>
          </a:stretch>
        </p:blipFill>
        <p:spPr>
          <a:xfrm rot="5400000">
            <a:off x="6712542" y="-168034"/>
            <a:ext cx="3012694" cy="4176522"/>
          </a:xfrm>
          <a:prstGeom prst="rect">
            <a:avLst/>
          </a:prstGeom>
        </p:spPr>
      </p:pic>
      <p:pic>
        <p:nvPicPr>
          <p:cNvPr id="36" name="Picture 35">
            <a:extLst>
              <a:ext uri="{FF2B5EF4-FFF2-40B4-BE49-F238E27FC236}">
                <a16:creationId xmlns:a16="http://schemas.microsoft.com/office/drawing/2014/main" id="{C9E14ED7-5142-2547-B691-73DADC555841}"/>
              </a:ext>
            </a:extLst>
          </p:cNvPr>
          <p:cNvPicPr>
            <a:picLocks noChangeAspect="1"/>
          </p:cNvPicPr>
          <p:nvPr/>
        </p:nvPicPr>
        <p:blipFill>
          <a:blip r:embed="rId5"/>
          <a:stretch>
            <a:fillRect/>
          </a:stretch>
        </p:blipFill>
        <p:spPr>
          <a:xfrm rot="5400000">
            <a:off x="6722148" y="2849512"/>
            <a:ext cx="3012694" cy="4176522"/>
          </a:xfrm>
          <a:prstGeom prst="rect">
            <a:avLst/>
          </a:prstGeom>
        </p:spPr>
      </p:pic>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10%</a:t>
            </a:r>
          </a:p>
        </p:txBody>
      </p:sp>
    </p:spTree>
    <p:extLst>
      <p:ext uri="{BB962C8B-B14F-4D97-AF65-F5344CB8AC3E}">
        <p14:creationId xmlns:p14="http://schemas.microsoft.com/office/powerpoint/2010/main" val="4083330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7">
            <a:extLst>
              <a:ext uri="{FF2B5EF4-FFF2-40B4-BE49-F238E27FC236}">
                <a16:creationId xmlns:a16="http://schemas.microsoft.com/office/drawing/2014/main" id="{59E26047-BD3C-504E-B955-20FE5C8AA1AA}"/>
              </a:ext>
            </a:extLst>
          </p:cNvPr>
          <p:cNvSpPr>
            <a:spLocks noGrp="1"/>
          </p:cNvSpPr>
          <p:nvPr>
            <p:ph type="ftr" sz="quarter" idx="11"/>
          </p:nvPr>
        </p:nvSpPr>
        <p:spPr>
          <a:xfrm>
            <a:off x="3686185" y="6459785"/>
            <a:ext cx="4822804" cy="365125"/>
          </a:xfrm>
        </p:spPr>
        <p:txBody>
          <a:bodyPr/>
          <a:lstStyle/>
          <a:p>
            <a:r>
              <a:rPr lang="fi-FI" dirty="0"/>
              <a:t>NTUA G. </a:t>
            </a:r>
            <a:r>
              <a:rPr lang="fi-FI" dirty="0" err="1"/>
              <a:t>Bakas</a:t>
            </a:r>
            <a:endParaRPr lang="en-US" dirty="0"/>
          </a:p>
        </p:txBody>
      </p:sp>
      <p:sp>
        <p:nvSpPr>
          <p:cNvPr id="2" name="Slide Number Placeholder 1">
            <a:extLst>
              <a:ext uri="{FF2B5EF4-FFF2-40B4-BE49-F238E27FC236}">
                <a16:creationId xmlns:a16="http://schemas.microsoft.com/office/drawing/2014/main" id="{AA422B14-CFD2-DA45-ABB4-F85273D6A99E}"/>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7" name="Title 4">
            <a:extLst>
              <a:ext uri="{FF2B5EF4-FFF2-40B4-BE49-F238E27FC236}">
                <a16:creationId xmlns:a16="http://schemas.microsoft.com/office/drawing/2014/main" id="{17B766C6-A25E-7846-9053-B6684037C65A}"/>
              </a:ext>
            </a:extLst>
          </p:cNvPr>
          <p:cNvSpPr txBox="1">
            <a:spLocks/>
          </p:cNvSpPr>
          <p:nvPr/>
        </p:nvSpPr>
        <p:spPr>
          <a:xfrm>
            <a:off x="833491" y="-26870"/>
            <a:ext cx="10520413" cy="48123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2800" u="sng" dirty="0"/>
              <a:t>Angular Distributions (</a:t>
            </a:r>
            <a:r>
              <a:rPr lang="en-GB" sz="2800" u="sng" dirty="0" err="1"/>
              <a:t>PostFit</a:t>
            </a:r>
            <a:r>
              <a:rPr lang="en-GB" sz="2800" u="sng" dirty="0"/>
              <a:t>)</a:t>
            </a:r>
            <a:endParaRPr lang="en-GB" sz="2800" u="sng" dirty="0">
              <a:solidFill>
                <a:srgbClr val="FF0000"/>
              </a:solidFill>
            </a:endParaRPr>
          </a:p>
        </p:txBody>
      </p:sp>
      <p:sp>
        <p:nvSpPr>
          <p:cNvPr id="21" name="TextBox 20">
            <a:extLst>
              <a:ext uri="{FF2B5EF4-FFF2-40B4-BE49-F238E27FC236}">
                <a16:creationId xmlns:a16="http://schemas.microsoft.com/office/drawing/2014/main" id="{F428E97F-E442-F14E-9CB9-B30F346A9D76}"/>
              </a:ext>
            </a:extLst>
          </p:cNvPr>
          <p:cNvSpPr txBox="1"/>
          <p:nvPr/>
        </p:nvSpPr>
        <p:spPr>
          <a:xfrm>
            <a:off x="0"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a:t>
            </a:r>
          </a:p>
        </p:txBody>
      </p:sp>
      <p:sp>
        <p:nvSpPr>
          <p:cNvPr id="22" name="TextBox 21">
            <a:extLst>
              <a:ext uri="{FF2B5EF4-FFF2-40B4-BE49-F238E27FC236}">
                <a16:creationId xmlns:a16="http://schemas.microsoft.com/office/drawing/2014/main" id="{604C635C-AFB0-6A45-A110-C274ACEF6636}"/>
              </a:ext>
            </a:extLst>
          </p:cNvPr>
          <p:cNvSpPr txBox="1"/>
          <p:nvPr/>
        </p:nvSpPr>
        <p:spPr>
          <a:xfrm>
            <a:off x="-60194"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=2000, w = 10%</a:t>
            </a:r>
          </a:p>
        </p:txBody>
      </p:sp>
      <p:pic>
        <p:nvPicPr>
          <p:cNvPr id="4" name="Picture 3">
            <a:extLst>
              <a:ext uri="{FF2B5EF4-FFF2-40B4-BE49-F238E27FC236}">
                <a16:creationId xmlns:a16="http://schemas.microsoft.com/office/drawing/2014/main" id="{BDEC8590-D33A-B24D-97F2-1A8A5B8D34EC}"/>
              </a:ext>
            </a:extLst>
          </p:cNvPr>
          <p:cNvPicPr>
            <a:picLocks noChangeAspect="1"/>
          </p:cNvPicPr>
          <p:nvPr/>
        </p:nvPicPr>
        <p:blipFill>
          <a:blip r:embed="rId2"/>
          <a:stretch>
            <a:fillRect/>
          </a:stretch>
        </p:blipFill>
        <p:spPr>
          <a:xfrm rot="5400000">
            <a:off x="2719619" y="-361734"/>
            <a:ext cx="2904363" cy="4536567"/>
          </a:xfrm>
          <a:prstGeom prst="rect">
            <a:avLst/>
          </a:prstGeom>
        </p:spPr>
      </p:pic>
      <p:pic>
        <p:nvPicPr>
          <p:cNvPr id="6" name="Picture 5">
            <a:extLst>
              <a:ext uri="{FF2B5EF4-FFF2-40B4-BE49-F238E27FC236}">
                <a16:creationId xmlns:a16="http://schemas.microsoft.com/office/drawing/2014/main" id="{C0023AE5-0F48-F94D-A247-2AB3B405A796}"/>
              </a:ext>
            </a:extLst>
          </p:cNvPr>
          <p:cNvPicPr>
            <a:picLocks noChangeAspect="1"/>
          </p:cNvPicPr>
          <p:nvPr/>
        </p:nvPicPr>
        <p:blipFill>
          <a:blip r:embed="rId3"/>
          <a:stretch>
            <a:fillRect/>
          </a:stretch>
        </p:blipFill>
        <p:spPr>
          <a:xfrm rot="5400000">
            <a:off x="2719620" y="2584382"/>
            <a:ext cx="2904363" cy="4536567"/>
          </a:xfrm>
          <a:prstGeom prst="rect">
            <a:avLst/>
          </a:prstGeom>
        </p:spPr>
      </p:pic>
      <p:pic>
        <p:nvPicPr>
          <p:cNvPr id="9" name="Picture 8">
            <a:extLst>
              <a:ext uri="{FF2B5EF4-FFF2-40B4-BE49-F238E27FC236}">
                <a16:creationId xmlns:a16="http://schemas.microsoft.com/office/drawing/2014/main" id="{4FCA774E-1E55-CC43-9F17-9EF3AFA83BAC}"/>
              </a:ext>
            </a:extLst>
          </p:cNvPr>
          <p:cNvPicPr>
            <a:picLocks noChangeAspect="1"/>
          </p:cNvPicPr>
          <p:nvPr/>
        </p:nvPicPr>
        <p:blipFill>
          <a:blip r:embed="rId4"/>
          <a:stretch>
            <a:fillRect/>
          </a:stretch>
        </p:blipFill>
        <p:spPr>
          <a:xfrm rot="5400000">
            <a:off x="7026565" y="-208295"/>
            <a:ext cx="2904363" cy="4536567"/>
          </a:xfrm>
          <a:prstGeom prst="rect">
            <a:avLst/>
          </a:prstGeom>
        </p:spPr>
      </p:pic>
      <p:pic>
        <p:nvPicPr>
          <p:cNvPr id="12" name="Picture 11">
            <a:extLst>
              <a:ext uri="{FF2B5EF4-FFF2-40B4-BE49-F238E27FC236}">
                <a16:creationId xmlns:a16="http://schemas.microsoft.com/office/drawing/2014/main" id="{15BF9934-9166-C74D-A6EE-88ADE13B2856}"/>
              </a:ext>
            </a:extLst>
          </p:cNvPr>
          <p:cNvPicPr>
            <a:picLocks noChangeAspect="1"/>
          </p:cNvPicPr>
          <p:nvPr/>
        </p:nvPicPr>
        <p:blipFill>
          <a:blip r:embed="rId5"/>
          <a:stretch>
            <a:fillRect/>
          </a:stretch>
        </p:blipFill>
        <p:spPr>
          <a:xfrm rot="5400000">
            <a:off x="7026565" y="2584382"/>
            <a:ext cx="2904363" cy="4536567"/>
          </a:xfrm>
          <a:prstGeom prst="rect">
            <a:avLst/>
          </a:prstGeom>
        </p:spPr>
      </p:pic>
      <p:sp>
        <p:nvSpPr>
          <p:cNvPr id="23" name="TextBox 22">
            <a:extLst>
              <a:ext uri="{FF2B5EF4-FFF2-40B4-BE49-F238E27FC236}">
                <a16:creationId xmlns:a16="http://schemas.microsoft.com/office/drawing/2014/main" id="{7328C7EA-20B2-594C-95E0-5D0A7AB50953}"/>
              </a:ext>
            </a:extLst>
          </p:cNvPr>
          <p:cNvSpPr txBox="1"/>
          <p:nvPr/>
        </p:nvSpPr>
        <p:spPr>
          <a:xfrm>
            <a:off x="10258268" y="1690657"/>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a:t>
            </a:r>
          </a:p>
        </p:txBody>
      </p:sp>
      <p:sp>
        <p:nvSpPr>
          <p:cNvPr id="24" name="TextBox 23">
            <a:extLst>
              <a:ext uri="{FF2B5EF4-FFF2-40B4-BE49-F238E27FC236}">
                <a16:creationId xmlns:a16="http://schemas.microsoft.com/office/drawing/2014/main" id="{2F899BD0-5148-EE45-9F57-F54E80881C8C}"/>
              </a:ext>
            </a:extLst>
          </p:cNvPr>
          <p:cNvSpPr txBox="1"/>
          <p:nvPr/>
        </p:nvSpPr>
        <p:spPr>
          <a:xfrm>
            <a:off x="10258268" y="4668000"/>
            <a:ext cx="2023672" cy="369332"/>
          </a:xfrm>
          <a:prstGeom prst="rect">
            <a:avLst/>
          </a:prstGeom>
          <a:noFill/>
        </p:spPr>
        <p:txBody>
          <a:bodyPr wrap="square" rtlCol="0">
            <a:spAutoFit/>
          </a:bodyPr>
          <a:lstStyle/>
          <a:p>
            <a:r>
              <a:rPr lang="en-GR" dirty="0">
                <a:solidFill>
                  <a:srgbClr val="FF0000"/>
                </a:solidFill>
              </a:rPr>
              <a:t>M</a:t>
            </a:r>
            <a:r>
              <a:rPr lang="en-GR" baseline="-25000" dirty="0">
                <a:solidFill>
                  <a:srgbClr val="FF0000"/>
                </a:solidFill>
              </a:rPr>
              <a:t>z’ </a:t>
            </a:r>
            <a:r>
              <a:rPr lang="en-GR" dirty="0">
                <a:solidFill>
                  <a:srgbClr val="FF0000"/>
                </a:solidFill>
              </a:rPr>
              <a:t>=2500, w = 10%</a:t>
            </a:r>
          </a:p>
        </p:txBody>
      </p:sp>
    </p:spTree>
    <p:extLst>
      <p:ext uri="{BB962C8B-B14F-4D97-AF65-F5344CB8AC3E}">
        <p14:creationId xmlns:p14="http://schemas.microsoft.com/office/powerpoint/2010/main" val="157291457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2E4181CF-410A-BC40-9151-6DF822766C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P_Weekly_29November2019" id="{035D5E02-E12D-8947-A4CC-9EC1D8D24455}" vid="{CC6CB084-BB45-DB48-BDC6-E52E8517E9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11751</TotalTime>
  <Words>752</Words>
  <Application>Microsoft Macintosh PowerPoint</Application>
  <PresentationFormat>Widescreen</PresentationFormat>
  <Paragraphs>133</Paragraphs>
  <Slides>13</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Calibri Light</vt:lpstr>
      <vt:lpstr>Cambria Math</vt:lpstr>
      <vt:lpstr>Retrospect</vt:lpstr>
      <vt:lpstr>Custom Design</vt:lpstr>
      <vt:lpstr> HEP NTUA  Top Angular Report  29/10/2020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Weekly Report NTUA 29/11/2019</dc:title>
  <dc:creator>Microsoft Office User</dc:creator>
  <cp:lastModifiedBy>Microsoft Office User</cp:lastModifiedBy>
  <cp:revision>1976</cp:revision>
  <dcterms:created xsi:type="dcterms:W3CDTF">2019-11-29T10:22:58Z</dcterms:created>
  <dcterms:modified xsi:type="dcterms:W3CDTF">2020-10-30T06:51:05Z</dcterms:modified>
</cp:coreProperties>
</file>