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500" r:id="rId4"/>
    <p:sldId id="503" r:id="rId5"/>
    <p:sldId id="509" r:id="rId6"/>
    <p:sldId id="501" r:id="rId7"/>
    <p:sldId id="505" r:id="rId8"/>
    <p:sldId id="504" r:id="rId9"/>
    <p:sldId id="502" r:id="rId10"/>
    <p:sldId id="5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5/20/20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5/20/20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5/20/20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5/20/20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5/20/20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5/20/20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5/20/20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5/20/20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5/20/20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20/5/2020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607195"/>
            <a:ext cx="1178304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 err="1">
                <a:sym typeface="Wingdings" pitchFamily="2" charset="2"/>
              </a:rPr>
              <a:t>LHCtopWG</a:t>
            </a:r>
            <a:endParaRPr lang="en-US" sz="2200" u="sng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TOP-18-013 presentation</a:t>
            </a:r>
            <a:endParaRPr lang="en-US" sz="2200" b="1" u="sng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u="sng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>
                <a:sym typeface="Wingdings" pitchFamily="2" charset="2"/>
              </a:rPr>
              <a:t>Analysis</a:t>
            </a:r>
            <a:r>
              <a:rPr lang="en-US" sz="2200" dirty="0">
                <a:sym typeface="Wingdings" pitchFamily="2" charset="2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Training with Mass Cut (50,300)GeV @ preselection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Larger ttbar contamination  vs the previous BDT that has no mass selection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 Techniques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Giannis found a way to implement the Minimum Global Correlation method using the </a:t>
            </a:r>
            <a:r>
              <a:rPr lang="en-US" sz="2200" dirty="0" err="1">
                <a:sym typeface="Wingdings" pitchFamily="2" charset="2"/>
              </a:rPr>
              <a:t>TUnfoldDensity</a:t>
            </a:r>
            <a:r>
              <a:rPr lang="en-US" sz="2200" dirty="0">
                <a:sym typeface="Wingdings" pitchFamily="2" charset="2"/>
              </a:rPr>
              <a:t> class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Cross checking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Error propagation with different methods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Parton and </a:t>
            </a:r>
            <a:r>
              <a:rPr lang="en-US" sz="2200" u="sng" dirty="0">
                <a:sym typeface="Wingdings" pitchFamily="2" charset="2"/>
              </a:rPr>
              <a:t>Particle</a:t>
            </a:r>
            <a:r>
              <a:rPr lang="en-US" sz="2200" dirty="0">
                <a:sym typeface="Wingdings" pitchFamily="2" charset="2"/>
              </a:rPr>
              <a:t> levels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Cannot understand why the </a:t>
            </a:r>
            <a:r>
              <a:rPr lang="en-US" sz="2200" dirty="0" err="1">
                <a:sym typeface="Wingdings" pitchFamily="2" charset="2"/>
              </a:rPr>
              <a:t>k</a:t>
            </a:r>
            <a:r>
              <a:rPr lang="en-US" sz="2200" baseline="-25000" dirty="0" err="1">
                <a:sym typeface="Wingdings" pitchFamily="2" charset="2"/>
              </a:rPr>
              <a:t>slope</a:t>
            </a:r>
            <a:r>
              <a:rPr lang="en-US" sz="2200" dirty="0">
                <a:sym typeface="Wingdings" pitchFamily="2" charset="2"/>
              </a:rPr>
              <a:t> is so big when we implement the fit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Can it be due to statistics??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Simultaneous fit seems to have better results (</a:t>
            </a:r>
            <a:r>
              <a:rPr lang="en-US" sz="2200" dirty="0" err="1">
                <a:sym typeface="Wingdings" pitchFamily="2" charset="2"/>
              </a:rPr>
              <a:t>qcd</a:t>
            </a:r>
            <a:r>
              <a:rPr lang="en-US" sz="2200" dirty="0">
                <a:sym typeface="Wingdings" pitchFamily="2" charset="2"/>
              </a:rPr>
              <a:t> params are frozen)</a:t>
            </a:r>
          </a:p>
          <a:p>
            <a:endParaRPr lang="en-US" sz="2200" u="sng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New training with mass cut: 50 &lt;  </a:t>
            </a:r>
            <a:r>
              <a:rPr lang="en-US" sz="2800" u="sng" dirty="0" err="1"/>
              <a:t>m</a:t>
            </a:r>
            <a:r>
              <a:rPr lang="en-US" sz="2800" u="sng" baseline="-25000" dirty="0" err="1"/>
              <a:t>top</a:t>
            </a:r>
            <a:r>
              <a:rPr lang="en-US" sz="2800" u="sng" baseline="-25000" dirty="0"/>
              <a:t> </a:t>
            </a:r>
            <a:r>
              <a:rPr lang="en-US" sz="2800" u="sng" dirty="0"/>
              <a:t> &lt;300 GeV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B4A0D-9C88-144F-B303-E4AF8A83B0DD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</a:t>
            </a:r>
            <a:r>
              <a:rPr lang="en-GR" dirty="0">
                <a:solidFill>
                  <a:srgbClr val="FF0000"/>
                </a:solidFill>
              </a:rPr>
              <a:t>ith mass cut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14FBB-9BF0-FD45-99D9-726FBDCD4138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R" dirty="0"/>
              <a:t>ithout mass cut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585AA-431F-934C-8BF0-E25E0AAA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925" y="754763"/>
            <a:ext cx="4876800" cy="576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99581-1D36-5B4D-A7F7-DFE90A1A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98493" y="754763"/>
            <a:ext cx="48768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7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55399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Minimum of global Correlation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211982" y="691053"/>
                <a:ext cx="11100517" cy="5890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ym typeface="Wingdings" pitchFamily="2" charset="2"/>
                  </a:rPr>
                  <a:t>Trying to solve the inverse problem of y = Ax  x = A</a:t>
                </a:r>
                <a:r>
                  <a:rPr lang="en-US" sz="2200" baseline="30000" dirty="0">
                    <a:sym typeface="Wingdings" pitchFamily="2" charset="2"/>
                  </a:rPr>
                  <a:t>-1 </a:t>
                </a:r>
                <a:r>
                  <a:rPr lang="en-US" sz="2200" dirty="0">
                    <a:sym typeface="Wingdings" pitchFamily="2" charset="2"/>
                  </a:rPr>
                  <a:t>y where: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x: Extrapolated to Parton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A is the response matrix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y: </a:t>
                </a:r>
                <a:r>
                  <a:rPr lang="en-US" sz="2200" dirty="0" err="1">
                    <a:sym typeface="Wingdings" pitchFamily="2" charset="2"/>
                  </a:rPr>
                  <a:t>reco</a:t>
                </a:r>
                <a:r>
                  <a:rPr lang="en-US" sz="2200" dirty="0">
                    <a:sym typeface="Wingdings" pitchFamily="2" charset="2"/>
                  </a:rPr>
                  <a:t> input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ym typeface="Wingdings" pitchFamily="2" charset="2"/>
                  </a:rPr>
                  <a:t>V</a:t>
                </a:r>
                <a:r>
                  <a:rPr lang="en-US" sz="2200" baseline="-25000" dirty="0" err="1">
                    <a:sym typeface="Wingdings" pitchFamily="2" charset="2"/>
                  </a:rPr>
                  <a:t>x</a:t>
                </a:r>
                <a:r>
                  <a:rPr lang="en-US" sz="2200" baseline="-25000" dirty="0">
                    <a:sym typeface="Wingdings" pitchFamily="2" charset="2"/>
                  </a:rPr>
                  <a:t> </a:t>
                </a:r>
                <a:r>
                  <a:rPr lang="en-US" sz="2200" dirty="0">
                    <a:sym typeface="Wingdings" pitchFamily="2" charset="2"/>
                  </a:rPr>
                  <a:t> is the covariance matrix of x </a:t>
                </a:r>
              </a:p>
              <a:p>
                <a:endParaRPr lang="en-US" sz="2200" dirty="0">
                  <a:sym typeface="Wingdings" pitchFamily="2" charset="2"/>
                </a:endParaRPr>
              </a:p>
              <a:p>
                <a:r>
                  <a:rPr lang="en-US" sz="2200" dirty="0">
                    <a:sym typeface="Wingdings" pitchFamily="2" charset="2"/>
                  </a:rPr>
                  <a:t>This method finds the minimum mean value of global correlation coefficients (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):</a:t>
                </a:r>
              </a:p>
              <a:p>
                <a:pPr algn="just"/>
                <a:r>
                  <a:rPr lang="en-US" sz="2200" dirty="0">
                    <a:sym typeface="Wingdings" pitchFamily="2" charset="2"/>
                  </a:rPr>
                  <a:t>Where 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 is defined as:</a:t>
                </a: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algn="just"/>
                <a:r>
                  <a:rPr lang="en-US" sz="2200" b="0" dirty="0"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1 −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]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−1 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,   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𝑤h𝑒𝑟𝑒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 0 </m:t>
                    </m:r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sz="2200" dirty="0">
                  <a:sym typeface="Wingdings" pitchFamily="2" charset="2"/>
                </a:endParaRP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global correlation coefficient is a measure of the total amount of correlation between element j of x and all other elements. </a:t>
                </a:r>
                <a:endParaRPr lang="en-GB" sz="24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arithmetic and the geometric mean of all n global correlation coefficients is determined for a large range of </a:t>
                </a:r>
                <a:r>
                  <a:rPr lang="el-GR" dirty="0"/>
                  <a:t>τ-</a:t>
                </a:r>
                <a:r>
                  <a:rPr lang="en-GB" dirty="0"/>
                  <a:t>values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</a:t>
                </a:r>
                <a:r>
                  <a:rPr lang="el-GR" dirty="0"/>
                  <a:t>τ-</a:t>
                </a:r>
                <a:r>
                  <a:rPr lang="en-GB" dirty="0"/>
                  <a:t>value with the smallest mean value is accepted. </a:t>
                </a:r>
                <a:endParaRPr lang="en-GB" sz="2400" dirty="0"/>
              </a:p>
              <a:p>
                <a:pPr algn="just"/>
                <a:endParaRPr lang="en-US" sz="2200" u="sng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82" y="691053"/>
                <a:ext cx="11100517" cy="5890395"/>
              </a:xfrm>
              <a:prstGeom prst="rect">
                <a:avLst/>
              </a:prstGeom>
              <a:blipFill>
                <a:blip r:embed="rId2"/>
                <a:stretch>
                  <a:fillRect l="-686" t="-430" r="-34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Level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5/20/20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EBF997-74A0-9340-9644-371D0079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288000"/>
            <a:ext cx="4311269" cy="5976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59C0DA-91D0-F84C-94D1-D715CFE1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288000"/>
            <a:ext cx="4311269" cy="59767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1AA247-9B64-F242-9E0B-C0A109AFDC79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L-Curve</a:t>
            </a:r>
            <a:endParaRPr lang="en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3BE8DC-415C-4D43-AE5F-4F1036211D91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Corr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2748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Level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5/20/20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C1E6F-AD16-CB43-BDC7-EDFD4C7951F9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L-Curve</a:t>
            </a:r>
            <a:endParaRPr lang="en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4A910-C34F-2541-835C-8C7B2600BFED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Corr</a:t>
            </a:r>
            <a:endParaRPr lang="en-G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9E1B0-3C95-DC41-9908-C5F85BB4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1451" y="288000"/>
            <a:ext cx="4311269" cy="5976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5174C-3B1C-5E4C-BEA4-9425F2B6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4704" y="288000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- Error Propagation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5/20/20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E20039-8075-5C42-83F5-0D2EC799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4704" y="288000"/>
            <a:ext cx="4311269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9D37C8-C206-F040-84A5-A8622A7D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36027" y="287999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5/20/20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44877-EDC2-5C4A-B294-31CE5FA0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20381" y="626368"/>
            <a:ext cx="5080762" cy="5976747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5446A-A966-664B-8B09-E7830AEE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0093" y="626368"/>
            <a:ext cx="5080762" cy="597674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038D4-AC3E-F94A-B459-621632E96862}"/>
              </a:ext>
            </a:extLst>
          </p:cNvPr>
          <p:cNvSpPr txBox="1"/>
          <p:nvPr/>
        </p:nvSpPr>
        <p:spPr>
          <a:xfrm>
            <a:off x="2057870" y="422529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0-btag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7686647" y="399252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2-btag</a:t>
            </a:r>
            <a:endParaRPr lang="en-G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5/20/20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1A493-6A0B-1747-B591-9AEEC5DABE5E}"/>
                  </a:ext>
                </a:extLst>
              </p:cNvPr>
              <p:cNvSpPr/>
              <p:nvPr/>
            </p:nvSpPr>
            <p:spPr>
              <a:xfrm>
                <a:off x="6003489" y="2277056"/>
                <a:ext cx="5872070" cy="2512867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To be investigated: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We define </a:t>
                </a:r>
                <a:r>
                  <a:rPr lang="en-GB" sz="16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btag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efficiency such as that: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𝑏𝑡𝑎𝑔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Now we are using two different b-tagging WP’s. Should be have different </a:t>
                </a:r>
                <a:r>
                  <a:rPr lang="en-GB" sz="16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btagEfficiency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for every WP?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??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1A493-6A0B-1747-B591-9AEEC5DAB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89" y="2277056"/>
                <a:ext cx="5872070" cy="2512867"/>
              </a:xfrm>
              <a:prstGeom prst="rect">
                <a:avLst/>
              </a:prstGeom>
              <a:blipFill>
                <a:blip r:embed="rId2"/>
                <a:stretch>
                  <a:fillRect l="-21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815C35D-3F62-3B4B-B4BE-2617F5167B53}"/>
              </a:ext>
            </a:extLst>
          </p:cNvPr>
          <p:cNvSpPr/>
          <p:nvPr/>
        </p:nvSpPr>
        <p:spPr>
          <a:xfrm>
            <a:off x="111965" y="1100970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9.4203e-01 +/-  7.36e-02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9.5275e-01 +/-  2.75e-02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1.0003e+00 +/-  2.02e-03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6.8738e-01 +/-  5.82e-01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7.9304e+01 +/-  1.27e+01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2.3702e+02 +/-  2.19e+01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2.0014e+03 +/-  7.22e+01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2.8167e+03 +/-  1.50e+02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6.1479e+03 +/-  9.94e+02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20.663, N2_observed = 5455.7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expected: 7872.02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observed: 5476.36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0.695675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0.694978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0btag: 0.945919</a:t>
            </a:r>
          </a:p>
        </p:txBody>
      </p:sp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76F24931-05BC-704B-941A-0B465A3A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2324" y="12318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71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3490</TotalTime>
  <Words>616</Words>
  <Application>Microsoft Macintosh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20/5/2020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1023</cp:revision>
  <dcterms:created xsi:type="dcterms:W3CDTF">2019-11-29T10:22:58Z</dcterms:created>
  <dcterms:modified xsi:type="dcterms:W3CDTF">2020-05-20T06:28:00Z</dcterms:modified>
</cp:coreProperties>
</file>