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2"/>
  </p:notesMasterIdLst>
  <p:handoutMasterIdLst>
    <p:handoutMasterId r:id="rId13"/>
  </p:handoutMasterIdLst>
  <p:sldIdLst>
    <p:sldId id="256" r:id="rId3"/>
    <p:sldId id="500" r:id="rId4"/>
    <p:sldId id="503" r:id="rId5"/>
    <p:sldId id="509" r:id="rId6"/>
    <p:sldId id="501" r:id="rId7"/>
    <p:sldId id="505" r:id="rId8"/>
    <p:sldId id="504" r:id="rId9"/>
    <p:sldId id="502" r:id="rId10"/>
    <p:sldId id="50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0" autoAdjust="0"/>
    <p:restoredTop sz="94660"/>
  </p:normalViewPr>
  <p:slideViewPr>
    <p:cSldViewPr snapToGrid="0">
      <p:cViewPr>
        <p:scale>
          <a:sx n="90" d="100"/>
          <a:sy n="90" d="100"/>
        </p:scale>
        <p:origin x="21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5EADE-870B-3C4D-92F6-FE927CFCE2A1}" type="datetime1">
              <a:rPr lang="en-US" smtClean="0"/>
              <a:t>5/19/20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A8317-869C-EC49-8CB2-3286EE886873}" type="datetime1">
              <a:rPr lang="en-US" smtClean="0"/>
              <a:t>5/19/20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49D5E6A-E658-F947-B519-3BD764463DDB}" type="datetime1">
              <a:rPr lang="en-US" smtClean="0"/>
              <a:t>5/19/20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B7D5-59BD-A94A-8259-AFB77C1C6F6C}" type="datetime1">
              <a:rPr lang="en-US" smtClean="0"/>
              <a:t>5/19/20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7042-83B4-2D44-B16D-692521656AEA}" type="datetime1">
              <a:rPr lang="en-US" smtClean="0"/>
              <a:t>5/19/20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174-D222-ED47-AF35-85B52783FDE1}" type="datetime1">
              <a:rPr lang="en-US" smtClean="0"/>
              <a:t>5/19/20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830-AA68-4343-953F-F849943EB849}" type="datetime1">
              <a:rPr lang="en-US" smtClean="0"/>
              <a:t>5/19/20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E4D-A637-F644-BCB7-BB01E9473082}" type="datetime1">
              <a:rPr lang="en-US" smtClean="0"/>
              <a:t>5/19/20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914C-F633-3B4D-8E7C-AF9878FBCAB2}" type="datetime1">
              <a:rPr lang="en-US" smtClean="0"/>
              <a:t>5/19/20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493E-6ECC-2D49-AA37-47715FC69928}" type="datetime1">
              <a:rPr lang="en-US" smtClean="0"/>
              <a:t>5/19/20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375D-BCDA-CD42-A7D1-F6C0DA2CE615}" type="datetime1">
              <a:rPr lang="en-US" smtClean="0"/>
              <a:t>5/19/20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6FF0-E883-3242-B340-EF59CDD02701}" type="datetime1">
              <a:rPr lang="en-US" smtClean="0"/>
              <a:t>5/19/20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1547-4678-7444-8B0B-D61236993AA6}" type="datetime1">
              <a:rPr lang="en-US" smtClean="0"/>
              <a:t>5/19/20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FF04-D16D-9545-B9FE-2A2509161914}" type="datetime1">
              <a:rPr lang="en-US" smtClean="0"/>
              <a:t>5/19/20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CA09-01A4-7D40-97AF-A677405590ED}" type="datetime1">
              <a:rPr lang="en-US" smtClean="0"/>
              <a:t>5/19/20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0EDC-66BF-5B4F-9F6B-EF430B2635C2}" type="datetime1">
              <a:rPr lang="en-US" smtClean="0"/>
              <a:t>5/19/20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6D0C-61E5-A14E-AA64-932059ABBCA0}" type="datetime1">
              <a:rPr lang="en-US" smtClean="0"/>
              <a:t>5/19/20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3B2-94FA-8143-ACBD-1339E5A7C63D}" type="datetime1">
              <a:rPr lang="en-US" smtClean="0"/>
              <a:t>5/19/20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3A82-5004-DE46-9B8F-C8D1AE47BCDD}" type="datetime1">
              <a:rPr lang="en-US" smtClean="0"/>
              <a:t>5/19/20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16B-101F-E649-A6DB-1B34F62305FD}" type="datetime1">
              <a:rPr lang="en-US" smtClean="0"/>
              <a:t>5/19/20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9C3-E10A-4046-99D1-D14A01669CB5}" type="datetime1">
              <a:rPr lang="en-US" smtClean="0"/>
              <a:t>5/19/20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F165-EA06-4348-9825-CC0EB7B994A5}" type="datetime1">
              <a:rPr lang="en-US" smtClean="0"/>
              <a:t>5/19/20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9BB5-C2A2-354E-94F1-11C8ABC84871}" type="datetime1">
              <a:rPr lang="en-US" smtClean="0"/>
              <a:t>5/19/20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C13A68-213D-F04B-9D09-F80EB8CDDAAA}" type="datetime1">
              <a:rPr lang="en-US" smtClean="0"/>
              <a:t>5/19/20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665-2448-6244-98A5-6DB781AF1920}" type="datetime1">
              <a:rPr lang="en-US" smtClean="0"/>
              <a:t>5/19/20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75E229-76FC-AB46-B5B7-99D6369AD45B}" type="datetime1">
              <a:rPr lang="en-US" smtClean="0"/>
              <a:t>5/19/20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4D11-6659-6A4A-919D-F211F249C3CD}" type="datetime1">
              <a:rPr lang="en-US" smtClean="0"/>
              <a:t>5/19/20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Weekly Report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20/5/2020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Status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111966" y="607195"/>
            <a:ext cx="1178304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u="sng" dirty="0">
                <a:sym typeface="Wingdings" pitchFamily="2" charset="2"/>
              </a:rPr>
              <a:t>Analysis</a:t>
            </a:r>
            <a:r>
              <a:rPr lang="en-US" sz="2200" dirty="0">
                <a:sym typeface="Wingdings" pitchFamily="2" charset="2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Training with Mass Cut (50,300)GeV @ preselection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Larger ttbar contamination  vs the previous BDT that has no mass selection criteria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Unfolding Techniques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Giannis found a way to implement the Minimum Global Correlation method using the </a:t>
            </a:r>
            <a:r>
              <a:rPr lang="en-US" sz="2200" dirty="0" err="1">
                <a:sym typeface="Wingdings" pitchFamily="2" charset="2"/>
              </a:rPr>
              <a:t>TUnfoldDensity</a:t>
            </a:r>
            <a:r>
              <a:rPr lang="en-US" sz="2200" dirty="0">
                <a:sym typeface="Wingdings" pitchFamily="2" charset="2"/>
              </a:rPr>
              <a:t> class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Cross checking results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Error propagation with different methods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Parton and </a:t>
            </a:r>
            <a:r>
              <a:rPr lang="en-US" sz="2200" u="sng" dirty="0">
                <a:sym typeface="Wingdings" pitchFamily="2" charset="2"/>
              </a:rPr>
              <a:t>Particle</a:t>
            </a:r>
            <a:r>
              <a:rPr lang="en-US" sz="2200" dirty="0">
                <a:sym typeface="Wingdings" pitchFamily="2" charset="2"/>
              </a:rPr>
              <a:t> levels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Mass Fit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Cannot understand why the </a:t>
            </a:r>
            <a:r>
              <a:rPr lang="en-US" sz="2200" dirty="0" err="1">
                <a:sym typeface="Wingdings" pitchFamily="2" charset="2"/>
              </a:rPr>
              <a:t>k</a:t>
            </a:r>
            <a:r>
              <a:rPr lang="en-US" sz="2200" baseline="-25000" dirty="0" err="1">
                <a:sym typeface="Wingdings" pitchFamily="2" charset="2"/>
              </a:rPr>
              <a:t>slope</a:t>
            </a:r>
            <a:r>
              <a:rPr lang="en-US" sz="2200" dirty="0">
                <a:sym typeface="Wingdings" pitchFamily="2" charset="2"/>
              </a:rPr>
              <a:t> is so big when we implement the fit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Can it be due to statistics??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Simultaneous fit seems to have better results (</a:t>
            </a:r>
            <a:r>
              <a:rPr lang="en-US" sz="2200" dirty="0" err="1">
                <a:sym typeface="Wingdings" pitchFamily="2" charset="2"/>
              </a:rPr>
              <a:t>qcd</a:t>
            </a:r>
            <a:r>
              <a:rPr lang="en-US" sz="2200" dirty="0">
                <a:sym typeface="Wingdings" pitchFamily="2" charset="2"/>
              </a:rPr>
              <a:t> params are frozen)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u="sng" dirty="0"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u="sng" dirty="0" err="1">
                <a:sym typeface="Wingdings" pitchFamily="2" charset="2"/>
              </a:rPr>
              <a:t>LHCtopWG</a:t>
            </a:r>
            <a:endParaRPr lang="en-US" sz="2200" u="sng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TOP-18-013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5/19/20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0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New training with mass cut: 50 &lt;  </a:t>
            </a:r>
            <a:r>
              <a:rPr lang="en-US" sz="2800" u="sng" dirty="0" err="1"/>
              <a:t>m</a:t>
            </a:r>
            <a:r>
              <a:rPr lang="en-US" sz="2800" u="sng" baseline="-25000" dirty="0" err="1"/>
              <a:t>top</a:t>
            </a:r>
            <a:r>
              <a:rPr lang="en-US" sz="2800" u="sng" baseline="-25000" dirty="0"/>
              <a:t> </a:t>
            </a:r>
            <a:r>
              <a:rPr lang="en-US" sz="2800" u="sng" dirty="0"/>
              <a:t> &lt;300 GeV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5/19/20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B4A0D-9C88-144F-B303-E4AF8A83B0DD}"/>
              </a:ext>
            </a:extLst>
          </p:cNvPr>
          <p:cNvSpPr txBox="1"/>
          <p:nvPr/>
        </p:nvSpPr>
        <p:spPr>
          <a:xfrm>
            <a:off x="1885419" y="642725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W</a:t>
            </a:r>
            <a:r>
              <a:rPr lang="en-GR" dirty="0">
                <a:solidFill>
                  <a:srgbClr val="FF0000"/>
                </a:solidFill>
              </a:rPr>
              <a:t>ith mass cut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314FBB-9BF0-FD45-99D9-726FBDCD4138}"/>
              </a:ext>
            </a:extLst>
          </p:cNvPr>
          <p:cNvSpPr txBox="1"/>
          <p:nvPr/>
        </p:nvSpPr>
        <p:spPr>
          <a:xfrm>
            <a:off x="8129987" y="642725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</a:t>
            </a:r>
            <a:r>
              <a:rPr lang="en-GR" dirty="0"/>
              <a:t>ithout mass cut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F585AA-431F-934C-8BF0-E25E0AAA0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3925" y="754763"/>
            <a:ext cx="4876800" cy="5760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499581-1D36-5B4D-A7F7-DFE90A1AC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798493" y="754763"/>
            <a:ext cx="4876800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7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55399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ym typeface="Wingdings" pitchFamily="2" charset="2"/>
              </a:rPr>
              <a:t>Minimum of global Correlation</a:t>
            </a:r>
            <a:endParaRPr lang="en-US" sz="28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DE6F7F-FC19-F840-A70E-C84BA99E0247}"/>
                  </a:ext>
                </a:extLst>
              </p:cNvPr>
              <p:cNvSpPr txBox="1"/>
              <p:nvPr/>
            </p:nvSpPr>
            <p:spPr>
              <a:xfrm>
                <a:off x="211982" y="691053"/>
                <a:ext cx="11100517" cy="5890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ym typeface="Wingdings" pitchFamily="2" charset="2"/>
                  </a:rPr>
                  <a:t>Trying to solve the inverse problem of y = Ax  x = A</a:t>
                </a:r>
                <a:r>
                  <a:rPr lang="en-US" sz="2200" baseline="30000" dirty="0">
                    <a:sym typeface="Wingdings" pitchFamily="2" charset="2"/>
                  </a:rPr>
                  <a:t>-1 </a:t>
                </a:r>
                <a:r>
                  <a:rPr lang="en-US" sz="2200" dirty="0">
                    <a:sym typeface="Wingdings" pitchFamily="2" charset="2"/>
                  </a:rPr>
                  <a:t>y where: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ym typeface="Wingdings" pitchFamily="2" charset="2"/>
                  </a:rPr>
                  <a:t>x: Extrapolated to Parton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ym typeface="Wingdings" pitchFamily="2" charset="2"/>
                  </a:rPr>
                  <a:t>A is the response matrix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ym typeface="Wingdings" pitchFamily="2" charset="2"/>
                  </a:rPr>
                  <a:t>y: </a:t>
                </a:r>
                <a:r>
                  <a:rPr lang="en-US" sz="2200" dirty="0" err="1">
                    <a:sym typeface="Wingdings" pitchFamily="2" charset="2"/>
                  </a:rPr>
                  <a:t>reco</a:t>
                </a:r>
                <a:r>
                  <a:rPr lang="en-US" sz="2200" dirty="0">
                    <a:sym typeface="Wingdings" pitchFamily="2" charset="2"/>
                  </a:rPr>
                  <a:t> input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 err="1">
                    <a:sym typeface="Wingdings" pitchFamily="2" charset="2"/>
                  </a:rPr>
                  <a:t>V</a:t>
                </a:r>
                <a:r>
                  <a:rPr lang="en-US" sz="2200" baseline="-25000" dirty="0" err="1">
                    <a:sym typeface="Wingdings" pitchFamily="2" charset="2"/>
                  </a:rPr>
                  <a:t>x</a:t>
                </a:r>
                <a:r>
                  <a:rPr lang="en-US" sz="2200" baseline="-25000" dirty="0">
                    <a:sym typeface="Wingdings" pitchFamily="2" charset="2"/>
                  </a:rPr>
                  <a:t> </a:t>
                </a:r>
                <a:r>
                  <a:rPr lang="en-US" sz="2200" dirty="0">
                    <a:sym typeface="Wingdings" pitchFamily="2" charset="2"/>
                  </a:rPr>
                  <a:t> is the covariance matrix of x </a:t>
                </a:r>
              </a:p>
              <a:p>
                <a:endParaRPr lang="en-US" sz="2200" dirty="0">
                  <a:sym typeface="Wingdings" pitchFamily="2" charset="2"/>
                </a:endParaRPr>
              </a:p>
              <a:p>
                <a:r>
                  <a:rPr lang="en-US" sz="2200" dirty="0">
                    <a:sym typeface="Wingdings" pitchFamily="2" charset="2"/>
                  </a:rPr>
                  <a:t>This method finds the minimum mean value of global correlation coefficients (</a:t>
                </a:r>
                <a:r>
                  <a:rPr lang="el-GR" sz="2200" dirty="0">
                    <a:sym typeface="Wingdings" pitchFamily="2" charset="2"/>
                  </a:rPr>
                  <a:t>ρ</a:t>
                </a:r>
                <a:r>
                  <a:rPr lang="en-US" sz="2200" baseline="-25000" dirty="0">
                    <a:sym typeface="Wingdings" pitchFamily="2" charset="2"/>
                  </a:rPr>
                  <a:t>j</a:t>
                </a:r>
                <a:r>
                  <a:rPr lang="en-US" sz="2200" dirty="0">
                    <a:sym typeface="Wingdings" pitchFamily="2" charset="2"/>
                  </a:rPr>
                  <a:t>):</a:t>
                </a:r>
              </a:p>
              <a:p>
                <a:pPr algn="just"/>
                <a:r>
                  <a:rPr lang="en-US" sz="2200" dirty="0">
                    <a:sym typeface="Wingdings" pitchFamily="2" charset="2"/>
                  </a:rPr>
                  <a:t>Where </a:t>
                </a:r>
                <a:r>
                  <a:rPr lang="el-GR" sz="2200" dirty="0">
                    <a:sym typeface="Wingdings" pitchFamily="2" charset="2"/>
                  </a:rPr>
                  <a:t>ρ</a:t>
                </a:r>
                <a:r>
                  <a:rPr lang="en-US" sz="2200" baseline="-25000" dirty="0">
                    <a:sym typeface="Wingdings" pitchFamily="2" charset="2"/>
                  </a:rPr>
                  <a:t>j</a:t>
                </a:r>
                <a:r>
                  <a:rPr lang="en-US" sz="2200" dirty="0">
                    <a:sym typeface="Wingdings" pitchFamily="2" charset="2"/>
                  </a:rPr>
                  <a:t> is defined as:</a:t>
                </a:r>
              </a:p>
              <a:p>
                <a:pPr algn="just"/>
                <a:endParaRPr lang="en-US" sz="2200" dirty="0">
                  <a:sym typeface="Wingdings" pitchFamily="2" charset="2"/>
                </a:endParaRPr>
              </a:p>
              <a:p>
                <a:pPr algn="just"/>
                <a:r>
                  <a:rPr lang="en-US" sz="2200" b="0" dirty="0">
                    <a:sym typeface="Wingdings" pitchFamily="2" charset="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l-GR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l-GR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radPr>
                      <m:deg/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1 −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[</m:t>
                            </m:r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sym typeface="Wingdings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sym typeface="Wingdings" pitchFamily="2" charset="2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sym typeface="Wingdings" pitchFamily="2" charset="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𝑗𝑗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∙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𝑗𝑗</m:t>
                            </m:r>
                          </m:sub>
                        </m:sSub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]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−1 </m:t>
                            </m:r>
                          </m:sup>
                        </m:sSup>
                      </m:e>
                    </m:rad>
                    <m:r>
                      <a:rPr lang="en-US" sz="22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,    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𝑤h𝑒𝑟𝑒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 0 </m:t>
                    </m:r>
                    <m:sSub>
                      <m:sSubPr>
                        <m:ctrlPr>
                          <a:rPr lang="el-GR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l-G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≤</m:t>
                        </m:r>
                        <m:r>
                          <a:rPr lang="el-GR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𝑗</m:t>
                        </m:r>
                      </m:sub>
                    </m:sSub>
                    <m:r>
                      <a:rPr lang="el-G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≤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endParaRPr lang="en-US" sz="2200" dirty="0">
                  <a:sym typeface="Wingdings" pitchFamily="2" charset="2"/>
                </a:endParaRPr>
              </a:p>
              <a:p>
                <a:pPr algn="just"/>
                <a:endParaRPr lang="en-US" sz="2200" dirty="0">
                  <a:sym typeface="Wingdings" pitchFamily="2" charset="2"/>
                </a:endParaRP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GB" dirty="0"/>
                  <a:t>The global correlation coefficient is a measure of the total amount of correlation between element j of x and all other elements. </a:t>
                </a:r>
                <a:endParaRPr lang="en-GB" sz="2400" dirty="0"/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GB" dirty="0"/>
                  <a:t>The arithmetic and the geometric mean of all n global correlation coefficients is determined for a large range of </a:t>
                </a:r>
                <a:r>
                  <a:rPr lang="el-GR" dirty="0"/>
                  <a:t>τ-</a:t>
                </a:r>
                <a:r>
                  <a:rPr lang="en-GB" dirty="0"/>
                  <a:t>values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GB" dirty="0"/>
                  <a:t>The </a:t>
                </a:r>
                <a:r>
                  <a:rPr lang="el-GR" dirty="0"/>
                  <a:t>τ-</a:t>
                </a:r>
                <a:r>
                  <a:rPr lang="en-GB" dirty="0"/>
                  <a:t>value with the smallest mean value is accepted. </a:t>
                </a:r>
                <a:endParaRPr lang="en-GB" sz="2400" dirty="0"/>
              </a:p>
              <a:p>
                <a:pPr algn="just"/>
                <a:endParaRPr lang="en-US" sz="2200" u="sng" dirty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DE6F7F-FC19-F840-A70E-C84BA99E0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82" y="691053"/>
                <a:ext cx="11100517" cy="5890395"/>
              </a:xfrm>
              <a:prstGeom prst="rect">
                <a:avLst/>
              </a:prstGeom>
              <a:blipFill>
                <a:blip r:embed="rId2"/>
                <a:stretch>
                  <a:fillRect l="-686" t="-430" r="-343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5/19/20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8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Unfolding in Particle Level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5/19/20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FEBF997-74A0-9340-9644-371D00798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28739" y="288000"/>
            <a:ext cx="4311269" cy="59767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F59C0DA-91D0-F84C-94D1-D715CFE14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51992" y="288000"/>
            <a:ext cx="4311269" cy="597674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51AA247-9B64-F242-9E0B-C0A109AFDC79}"/>
              </a:ext>
            </a:extLst>
          </p:cNvPr>
          <p:cNvSpPr txBox="1"/>
          <p:nvPr/>
        </p:nvSpPr>
        <p:spPr>
          <a:xfrm>
            <a:off x="1885419" y="642725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L-Curve</a:t>
            </a:r>
            <a:endParaRPr lang="en-G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3BE8DC-415C-4D43-AE5F-4F1036211D91}"/>
              </a:ext>
            </a:extLst>
          </p:cNvPr>
          <p:cNvSpPr txBox="1"/>
          <p:nvPr/>
        </p:nvSpPr>
        <p:spPr>
          <a:xfrm>
            <a:off x="8129987" y="642725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</a:t>
            </a:r>
            <a:r>
              <a:rPr lang="en-US" dirty="0" err="1"/>
              <a:t>Corr</a:t>
            </a:r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227489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Unfolding in Particle Level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5/19/20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C1E6F-AD16-CB43-BDC7-EDFD4C7951F9}"/>
              </a:ext>
            </a:extLst>
          </p:cNvPr>
          <p:cNvSpPr txBox="1"/>
          <p:nvPr/>
        </p:nvSpPr>
        <p:spPr>
          <a:xfrm>
            <a:off x="1885419" y="642725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L-Curve</a:t>
            </a:r>
            <a:endParaRPr lang="en-G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C4A910-C34F-2541-835C-8C7B2600BFED}"/>
              </a:ext>
            </a:extLst>
          </p:cNvPr>
          <p:cNvSpPr txBox="1"/>
          <p:nvPr/>
        </p:nvSpPr>
        <p:spPr>
          <a:xfrm>
            <a:off x="8129987" y="642725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</a:t>
            </a:r>
            <a:r>
              <a:rPr lang="en-US" dirty="0" err="1"/>
              <a:t>Corr</a:t>
            </a:r>
            <a:endParaRPr lang="en-G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89E1B0-3C95-DC41-9908-C5F85BB46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21451" y="288000"/>
            <a:ext cx="4311269" cy="59767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65174C-3B1C-5E4C-BEA4-9425F2B68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44704" y="288000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9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Unfolding in Particle - Error Propagation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5/19/20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0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2054" y="33090"/>
            <a:ext cx="3574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Simultaneous Mass Fit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5/19/20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E44877-EDC2-5C4A-B294-31CE5FA0A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620381" y="626368"/>
            <a:ext cx="5080762" cy="5976747"/>
          </a:xfrm>
          <a:prstGeom prst="rect">
            <a:avLst/>
          </a:prstGeom>
          <a:ln w="25400">
            <a:solidFill>
              <a:srgbClr val="00B05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B5446A-A966-664B-8B09-E7830AEE5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10093" y="626368"/>
            <a:ext cx="5080762" cy="5976747"/>
          </a:xfrm>
          <a:prstGeom prst="rect">
            <a:avLst/>
          </a:prstGeom>
          <a:ln w="22225">
            <a:solidFill>
              <a:srgbClr val="FF0000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0038D4-AC3E-F94A-B459-621632E96862}"/>
              </a:ext>
            </a:extLst>
          </p:cNvPr>
          <p:cNvSpPr txBox="1"/>
          <p:nvPr/>
        </p:nvSpPr>
        <p:spPr>
          <a:xfrm>
            <a:off x="2057870" y="422529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0-btag</a:t>
            </a:r>
            <a:endParaRPr lang="en-GR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C4CF2A-E0B2-D24E-B808-00FD04A30B2A}"/>
              </a:ext>
            </a:extLst>
          </p:cNvPr>
          <p:cNvSpPr txBox="1"/>
          <p:nvPr/>
        </p:nvSpPr>
        <p:spPr>
          <a:xfrm>
            <a:off x="7686647" y="399252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2-btag</a:t>
            </a:r>
            <a:endParaRPr lang="en-G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61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Simultaneous Mass Fit Result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have</a:t>
            </a:r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5/19/20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5B1A493-6A0B-1747-B591-9AEEC5DABE5E}"/>
                  </a:ext>
                </a:extLst>
              </p:cNvPr>
              <p:cNvSpPr/>
              <p:nvPr/>
            </p:nvSpPr>
            <p:spPr>
              <a:xfrm>
                <a:off x="6003489" y="2277056"/>
                <a:ext cx="5872070" cy="2512867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GB" sz="16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To be investigated: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We define </a:t>
                </a:r>
                <a:r>
                  <a:rPr lang="en-GB" sz="1600" dirty="0" err="1">
                    <a:solidFill>
                      <a:srgbClr val="000000"/>
                    </a:solidFill>
                    <a:latin typeface="Menlo" panose="020B0609030804020204" pitchFamily="49" charset="0"/>
                  </a:rPr>
                  <a:t>btag</a:t>
                </a:r>
                <a:r>
                  <a:rPr lang="en-GB" sz="16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 efficiency such as that: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600" dirty="0">
                  <a:solidFill>
                    <a:srgbClr val="000000"/>
                  </a:solidFill>
                  <a:latin typeface="Menlo" panose="020B0609030804020204" pitchFamily="49" charset="0"/>
                </a:endParaRPr>
              </a:p>
              <a:p>
                <a:r>
                  <a:rPr lang="en-GB" sz="16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𝑠𝑖𝑔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𝑏𝑡𝑎𝑔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𝑠𝑖𝑔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sz="16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𝑠𝑖𝑔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𝑏𝑡𝑎𝑔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𝑠𝑖𝑔</m:t>
                        </m:r>
                      </m:sub>
                    </m:sSub>
                  </m:oMath>
                </a14:m>
                <a:endParaRPr lang="en-GB" sz="1600" dirty="0">
                  <a:solidFill>
                    <a:srgbClr val="000000"/>
                  </a:solidFill>
                  <a:latin typeface="Menlo" panose="020B0609030804020204" pitchFamily="49" charset="0"/>
                </a:endParaRPr>
              </a:p>
              <a:p>
                <a:endParaRPr lang="en-GB" sz="1600" dirty="0">
                  <a:solidFill>
                    <a:srgbClr val="000000"/>
                  </a:solidFill>
                  <a:latin typeface="Menlo" panose="020B060903080402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Now we are using two different b-tagging WP’s. Should be have different </a:t>
                </a:r>
                <a:r>
                  <a:rPr lang="en-GB" sz="1600" dirty="0" err="1">
                    <a:solidFill>
                      <a:srgbClr val="000000"/>
                    </a:solidFill>
                    <a:latin typeface="Menlo" panose="020B0609030804020204" pitchFamily="49" charset="0"/>
                  </a:rPr>
                  <a:t>btagEfficiency</a:t>
                </a:r>
                <a:r>
                  <a:rPr lang="en-GB" sz="16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 for every WP?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𝑏𝑡𝑎𝑔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GB" sz="16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𝑏𝑡𝑎𝑔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?? 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5B1A493-6A0B-1747-B591-9AEEC5DABE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489" y="2277056"/>
                <a:ext cx="5872070" cy="2512867"/>
              </a:xfrm>
              <a:prstGeom prst="rect">
                <a:avLst/>
              </a:prstGeom>
              <a:blipFill>
                <a:blip r:embed="rId2"/>
                <a:stretch>
                  <a:fillRect l="-215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1815C35D-3F62-3B4B-B4BE-2617F5167B53}"/>
              </a:ext>
            </a:extLst>
          </p:cNvPr>
          <p:cNvSpPr/>
          <p:nvPr/>
        </p:nvSpPr>
        <p:spPr>
          <a:xfrm>
            <a:off x="111965" y="1100970"/>
            <a:ext cx="6096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btagEff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9.4203e-01 +/-  7.36e-02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9.5275e-01 +/-  2.75e-02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1.0003e+00 +/-  2.02e-03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6.8738e-01 +/-  5.82e-01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nFitBkg_0b    7.9304e+01 +/-  1.27e+01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2.3702e+02 +/-  2.19e+01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nFitQCD_0b    2.0014e+03 +/-  7.22e+01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2.8167e+03 +/-  1.50e+02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nFitSig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6.1479e+03 +/-  9.94e+02</a:t>
            </a:r>
          </a:p>
          <a:p>
            <a:b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N0_observed = 20.663, N2_observed = 5455.7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Ntt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expected: 7872.02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Ntt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observed: 5476.36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Signal strength r: 0.695675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Singal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strength r in 2btag: 0.694978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Singal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strength r in 0btag: 0.945919</a:t>
            </a:r>
          </a:p>
        </p:txBody>
      </p:sp>
      <p:pic>
        <p:nvPicPr>
          <p:cNvPr id="10" name="Graphic 9" descr="Warning">
            <a:extLst>
              <a:ext uri="{FF2B5EF4-FFF2-40B4-BE49-F238E27FC236}">
                <a16:creationId xmlns:a16="http://schemas.microsoft.com/office/drawing/2014/main" id="{76F24931-05BC-704B-941A-0B465A3A4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82324" y="12318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711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3480</TotalTime>
  <Words>616</Words>
  <Application>Microsoft Macintosh PowerPoint</Application>
  <PresentationFormat>Widescreen</PresentationFormat>
  <Paragraphs>98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Menlo</vt:lpstr>
      <vt:lpstr>Retrospect</vt:lpstr>
      <vt:lpstr>Custom Design</vt:lpstr>
      <vt:lpstr> Weekly Report NTUA 20/5/2020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1020</cp:revision>
  <dcterms:created xsi:type="dcterms:W3CDTF">2019-11-29T10:22:58Z</dcterms:created>
  <dcterms:modified xsi:type="dcterms:W3CDTF">2020-05-19T10:46:55Z</dcterms:modified>
</cp:coreProperties>
</file>