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412" r:id="rId4"/>
    <p:sldId id="414" r:id="rId5"/>
    <p:sldId id="379" r:id="rId6"/>
    <p:sldId id="413" r:id="rId7"/>
    <p:sldId id="394" r:id="rId8"/>
    <p:sldId id="415" r:id="rId9"/>
    <p:sldId id="416" r:id="rId10"/>
    <p:sldId id="403" r:id="rId11"/>
    <p:sldId id="417" r:id="rId12"/>
    <p:sldId id="418" r:id="rId13"/>
    <p:sldId id="3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1678-A4FC-4696-8E72-01820DBEAE87}" type="datetime1">
              <a:rPr lang="en-GB" smtClean="0"/>
              <a:t>09/07/2019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D6FB-1775-49F4-A4D2-86788D569250}" type="datetime1">
              <a:rPr lang="en-GB" smtClean="0"/>
              <a:t>09/07/2019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A58B28-F197-43B1-B5DB-5AAD256D4904}" type="datetime1">
              <a:rPr lang="en-GB" smtClean="0"/>
              <a:t>09/07/2019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98E1-EFED-4E44-90FD-C0D59F6A2825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978-B9D8-46FE-B383-5B1F82658840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5463-612C-4BCE-9A53-073145B8E0BC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AE2B-9CD6-4672-AE83-31C80E93F0B6}" type="datetime1">
              <a:rPr lang="en-US" smtClean="0"/>
              <a:t>7/9/2019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05DA-D697-4414-9D8B-687F102D1A95}" type="datetime1">
              <a:rPr lang="en-US" smtClean="0"/>
              <a:t>7/9/2019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93C-55D0-4E0D-8254-454B19A9D6D0}" type="datetime1">
              <a:rPr lang="en-US" smtClean="0"/>
              <a:t>7/9/2019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CBDE-D06F-4B16-BAC0-069B01837C56}" type="datetime1">
              <a:rPr lang="en-US" smtClean="0"/>
              <a:t>7/9/2019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A3-AAD6-422F-B03E-578666088091}" type="datetime1">
              <a:rPr lang="en-US" smtClean="0"/>
              <a:t>7/9/2019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2B3-9AB0-4263-B259-2FFA938F68A0}" type="datetime1">
              <a:rPr lang="en-US" smtClean="0"/>
              <a:t>7/9/2019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618C-6027-4CA4-8575-DE88B7A50D24}" type="datetime1">
              <a:rPr lang="en-US" smtClean="0"/>
              <a:t>7/9/2019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E98B-7E45-4511-AA55-5A1DD3E9B8A0}" type="datetime1">
              <a:rPr lang="en-US" smtClean="0"/>
              <a:t>7/9/2019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C4AD-A703-4A73-A975-15C01778A9EF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055B-6561-409C-99FA-6DD35A3DD7FE}" type="datetime1">
              <a:rPr lang="en-US" smtClean="0"/>
              <a:t>7/9/2019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55D-CE76-4E61-A6F1-4407EFEB865C}" type="datetime1">
              <a:rPr lang="en-US" smtClean="0"/>
              <a:t>7/9/2019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1424-CEC1-44C5-BA94-570C887C28D1}" type="datetime1">
              <a:rPr lang="en-US" smtClean="0"/>
              <a:t>7/9/2019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3AFC-C9B2-43CB-A161-C70358BB508A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B8F9-BDDF-4F8E-BE0D-EB4454AF5523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5C0-C695-4B4D-A521-AE8AC8ABB735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5951-ED50-4FF6-94C9-3F29C50AAA22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5084-EDF1-485B-AFD1-D83060F80A0C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AFDDE5-7057-4D59-9E00-3AD9C0B3533D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4684-623B-42EA-9B0F-8CA08F93DE79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10B426-1CD4-4419-81B7-892FBEC327CB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298-5E5D-49FD-BC7D-3D45A35D210C}" type="datetime1">
              <a:rPr lang="en-US" smtClean="0"/>
              <a:t>7/9/2019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TTbar</a:t>
            </a:r>
            <a:r>
              <a:rPr lang="en-GB" sz="4400" b="1" dirty="0" smtClean="0"/>
              <a:t> Differential Cross </a:t>
            </a:r>
            <a:r>
              <a:rPr lang="en-GB" sz="4400" b="1" smtClean="0"/>
              <a:t>Section in </a:t>
            </a:r>
            <a:r>
              <a:rPr lang="en-GB" sz="4400" b="1" dirty="0" smtClean="0"/>
              <a:t>Fully Hadronic</a:t>
            </a:r>
            <a:br>
              <a:rPr lang="en-GB" sz="4400" b="1" dirty="0" smtClean="0"/>
            </a:br>
            <a:r>
              <a:rPr lang="en-GB" sz="4400" b="1" dirty="0" smtClean="0"/>
              <a:t>Status Update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G. Bakas </a:t>
            </a:r>
          </a:p>
          <a:p>
            <a:pPr algn="ctr"/>
            <a:r>
              <a:rPr lang="en-US" dirty="0" smtClean="0"/>
              <a:t>For NTUA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E6F-2879-4DEF-A313-FE7B817B9724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2016 vs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2016"/>
            <a:ext cx="5695950" cy="450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902017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326-225C-4C5B-9AAE-235941908702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2016 vs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13" y="911160"/>
            <a:ext cx="5695950" cy="450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6" y="911161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B245-7567-47F9-A1EB-453D43400675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</a:t>
            </a:r>
            <a:r>
              <a:rPr lang="en-US" sz="2800" u="sng" dirty="0" smtClean="0"/>
              <a:t>2016, 2017, 2018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9" y="883729"/>
            <a:ext cx="5695950" cy="450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9" y="883728"/>
            <a:ext cx="5695950" cy="450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5839" y="814508"/>
            <a:ext cx="1360074" cy="40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275320" y="814507"/>
            <a:ext cx="1593743" cy="40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858768" y="5112054"/>
            <a:ext cx="184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jetMassSoftDrop</a:t>
            </a:r>
            <a:r>
              <a:rPr lang="en-US" sz="1200" dirty="0" smtClean="0"/>
              <a:t> (GeV)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868714" y="5112053"/>
            <a:ext cx="184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jetMassSoftDrop</a:t>
            </a:r>
            <a:r>
              <a:rPr lang="en-US" sz="1200" dirty="0" smtClean="0"/>
              <a:t> (GeV)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323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7615-1A5C-44A9-AC95-5BDDB9B8973D}" type="datetime1">
              <a:rPr lang="en-US" smtClean="0"/>
              <a:t>7/9/2019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</a:t>
            </a:r>
            <a:r>
              <a:rPr lang="en-US" sz="1400" dirty="0" smtClean="0"/>
              <a:t>WP </a:t>
            </a:r>
            <a:r>
              <a:rPr lang="en-US" sz="1400" b="1" dirty="0" err="1" smtClean="0">
                <a:solidFill>
                  <a:srgbClr val="FF0000"/>
                </a:solidFill>
              </a:rPr>
              <a:t>deepCSV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</a:t>
            </a:r>
            <a:r>
              <a:rPr lang="en-US" sz="1400" dirty="0" smtClean="0"/>
              <a:t>(</a:t>
            </a:r>
            <a:r>
              <a:rPr lang="en-US" sz="1400" b="1" dirty="0" smtClean="0">
                <a:solidFill>
                  <a:srgbClr val="FF0000"/>
                </a:solidFill>
              </a:rPr>
              <a:t>top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Tagger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89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5D1-AF75-4DC9-BA1C-8699DE03D5D0}" type="datetime1">
              <a:rPr lang="en-US" smtClean="0"/>
              <a:t>7/9/2019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106743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Purpose of this presentation is to find a Working Point for each MC (16, 17, 18) because the training is different for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Here we use only 1 file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2018 MC’s do not include a 700-1000 File so in order to check consistency of the efficiencies, acceptance </a:t>
            </a:r>
            <a:r>
              <a:rPr lang="en-US" sz="1400" dirty="0" err="1" smtClean="0"/>
              <a:t>etc</a:t>
            </a:r>
            <a:r>
              <a:rPr lang="en-US" sz="1400" dirty="0"/>
              <a:t> </a:t>
            </a:r>
            <a:r>
              <a:rPr lang="en-US" sz="1400" dirty="0" smtClean="0"/>
              <a:t>we use only the 1000-Inf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2016: We have already decided 0.2 as a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2017: The tested working points are 0.0, 0.1, 0.15, 0.18,0.2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2018: </a:t>
            </a:r>
            <a:r>
              <a:rPr lang="en-US" sz="1400" dirty="0"/>
              <a:t>The tested working points are 0.0, 0.1, 0.15, </a:t>
            </a:r>
            <a:r>
              <a:rPr lang="en-US" sz="1400" dirty="0" smtClean="0"/>
              <a:t>,0.2, 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each of these WP’s we present the efficiency and acceptance and for the WP’s that seem promising (same efficiency for the </a:t>
            </a:r>
            <a:r>
              <a:rPr lang="en-US" sz="1400" dirty="0" err="1" smtClean="0"/>
              <a:t>pT</a:t>
            </a:r>
            <a:r>
              <a:rPr lang="en-US" sz="1400" dirty="0" smtClean="0"/>
              <a:t> variable) we show the Signal/</a:t>
            </a:r>
            <a:r>
              <a:rPr lang="en-US" sz="1400" dirty="0" err="1" smtClean="0"/>
              <a:t>Bkg</a:t>
            </a:r>
            <a:r>
              <a:rPr lang="en-US" sz="1400" dirty="0" smtClean="0"/>
              <a:t> and the expected yields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Purpose of this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902-9C2E-4092-AB27-DA3907096E2A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Training Outputs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1235435"/>
            <a:ext cx="5695950" cy="420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235435"/>
            <a:ext cx="5695950" cy="4210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A79A-B4E9-4FC6-A77C-C920EDB8C7A4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1083944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083944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53C6-30D1-422C-A42A-5097A9E28E0F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088706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06" y="1088706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65CD-A087-4208-8A8F-3890B7354A2E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</a:t>
            </a:r>
            <a:r>
              <a:rPr lang="en-US" sz="2800" u="sng" dirty="0" smtClean="0"/>
              <a:t>2018</a:t>
            </a:r>
            <a:endParaRPr lang="en-US" sz="28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042986"/>
            <a:ext cx="5983605" cy="4912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2985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4A66-ACE1-4E03-AD09-0608F2C32693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126807"/>
            <a:ext cx="5983605" cy="4912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6807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163F-4F2E-47E5-BEB1-17631A3872B6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" y="1028700"/>
            <a:ext cx="10043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promising Working points that are compatible with the 2016 efficiency are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2017: </a:t>
            </a:r>
            <a:r>
              <a:rPr lang="en-GB" dirty="0">
                <a:solidFill>
                  <a:srgbClr val="FF0000"/>
                </a:solidFill>
              </a:rPr>
              <a:t>0.0</a:t>
            </a:r>
            <a:r>
              <a:rPr lang="en-GB" dirty="0" smtClean="0"/>
              <a:t> and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2018: </a:t>
            </a:r>
            <a:r>
              <a:rPr lang="en-US" dirty="0" smtClean="0">
                <a:solidFill>
                  <a:srgbClr val="FF0000"/>
                </a:solidFill>
              </a:rPr>
              <a:t>0.1</a:t>
            </a:r>
            <a:r>
              <a:rPr lang="en-US" dirty="0" smtClean="0"/>
              <a:t> and 0.15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these WP’s we also plot the Signal/</a:t>
            </a:r>
            <a:r>
              <a:rPr lang="en-US" dirty="0" err="1" smtClean="0"/>
              <a:t>Bkg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2016 (0.2 WP)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7222</TotalTime>
  <Words>434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Custom Design</vt:lpstr>
      <vt:lpstr> TTbar Differential Cross Section in Fully Hadronic Status Update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2297</cp:revision>
  <dcterms:created xsi:type="dcterms:W3CDTF">2016-11-01T14:45:08Z</dcterms:created>
  <dcterms:modified xsi:type="dcterms:W3CDTF">2019-07-09T16:26:17Z</dcterms:modified>
</cp:coreProperties>
</file>