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1" r:id="rId2"/>
  </p:sldMasterIdLst>
  <p:notesMasterIdLst>
    <p:notesMasterId r:id="rId39"/>
  </p:notesMasterIdLst>
  <p:handoutMasterIdLst>
    <p:handoutMasterId r:id="rId40"/>
  </p:handoutMasterIdLst>
  <p:sldIdLst>
    <p:sldId id="256" r:id="rId3"/>
    <p:sldId id="439" r:id="rId4"/>
    <p:sldId id="443" r:id="rId5"/>
    <p:sldId id="438" r:id="rId6"/>
    <p:sldId id="414" r:id="rId7"/>
    <p:sldId id="379" r:id="rId8"/>
    <p:sldId id="413" r:id="rId9"/>
    <p:sldId id="394" r:id="rId10"/>
    <p:sldId id="415" r:id="rId11"/>
    <p:sldId id="416" r:id="rId12"/>
    <p:sldId id="403" r:id="rId13"/>
    <p:sldId id="417" r:id="rId14"/>
    <p:sldId id="418" r:id="rId15"/>
    <p:sldId id="381" r:id="rId16"/>
    <p:sldId id="419" r:id="rId17"/>
    <p:sldId id="420" r:id="rId18"/>
    <p:sldId id="421" r:id="rId19"/>
    <p:sldId id="422" r:id="rId20"/>
    <p:sldId id="423" r:id="rId21"/>
    <p:sldId id="424" r:id="rId22"/>
    <p:sldId id="425" r:id="rId23"/>
    <p:sldId id="426" r:id="rId24"/>
    <p:sldId id="427" r:id="rId25"/>
    <p:sldId id="428" r:id="rId26"/>
    <p:sldId id="429" r:id="rId27"/>
    <p:sldId id="430" r:id="rId28"/>
    <p:sldId id="431" r:id="rId29"/>
    <p:sldId id="432" r:id="rId30"/>
    <p:sldId id="433" r:id="rId31"/>
    <p:sldId id="434" r:id="rId32"/>
    <p:sldId id="435" r:id="rId33"/>
    <p:sldId id="436" r:id="rId34"/>
    <p:sldId id="437" r:id="rId35"/>
    <p:sldId id="440" r:id="rId36"/>
    <p:sldId id="441" r:id="rId37"/>
    <p:sldId id="44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varScale="1">
        <p:scale>
          <a:sx n="105" d="100"/>
          <a:sy n="105" d="100"/>
        </p:scale>
        <p:origin x="132" y="690"/>
      </p:cViewPr>
      <p:guideLst/>
    </p:cSldViewPr>
  </p:slideViewPr>
  <p:notesTextViewPr>
    <p:cViewPr>
      <p:scale>
        <a:sx n="1" d="1"/>
        <a:sy n="1" d="1"/>
      </p:scale>
      <p:origin x="0" y="0"/>
    </p:cViewPr>
  </p:notesTextViewPr>
  <p:notesViewPr>
    <p:cSldViewPr snapToGrid="0">
      <p:cViewPr varScale="1">
        <p:scale>
          <a:sx n="45" d="100"/>
          <a:sy n="45" d="100"/>
        </p:scale>
        <p:origin x="2478"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E00CF8-A4F8-4BB8-976B-0D5859459DEE}" type="datetime1">
              <a:rPr lang="en-GB" smtClean="0"/>
              <a:t>09/07/2019</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E66DE-DB1C-43AA-B4F1-B9CA616C3851}" type="slidenum">
              <a:rPr lang="en-GB" smtClean="0"/>
              <a:t>‹#›</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65" y="8685213"/>
            <a:ext cx="582535" cy="458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01039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BA0BFA-D588-4876-B0CE-96D0B8DE4331}" type="datetime1">
              <a:rPr lang="en-GB" smtClean="0"/>
              <a:t>09/07/2019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3F1CD-332F-48CC-8A24-9D0A5CE7D91D}" type="slidenum">
              <a:rPr lang="en-GB" smtClean="0"/>
              <a:t>‹#›</a:t>
            </a:fld>
            <a:endParaRPr lang="en-GB"/>
          </a:p>
        </p:txBody>
      </p:sp>
    </p:spTree>
    <p:extLst>
      <p:ext uri="{BB962C8B-B14F-4D97-AF65-F5344CB8AC3E}">
        <p14:creationId xmlns:p14="http://schemas.microsoft.com/office/powerpoint/2010/main" val="80925030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32347020-43BD-4614-839E-5DE0684EF482}" type="datetime1">
              <a:rPr lang="en-GB" smtClean="0"/>
              <a:t>09/07/2019</a:t>
            </a:fld>
            <a:endParaRPr lang="en-GB"/>
          </a:p>
        </p:txBody>
      </p:sp>
      <p:sp>
        <p:nvSpPr>
          <p:cNvPr id="5" name="Slide Number Placeholder 4"/>
          <p:cNvSpPr>
            <a:spLocks noGrp="1"/>
          </p:cNvSpPr>
          <p:nvPr>
            <p:ph type="sldNum" sz="quarter" idx="11"/>
          </p:nvPr>
        </p:nvSpPr>
        <p:spPr/>
        <p:txBody>
          <a:bodyPr/>
          <a:lstStyle/>
          <a:p>
            <a:fld id="{5033F1CD-332F-48CC-8A24-9D0A5CE7D91D}" type="slidenum">
              <a:rPr lang="en-GB" smtClean="0"/>
              <a:t>1</a:t>
            </a:fld>
            <a:endParaRPr lang="en-GB"/>
          </a:p>
        </p:txBody>
      </p:sp>
    </p:spTree>
    <p:extLst>
      <p:ext uri="{BB962C8B-B14F-4D97-AF65-F5344CB8AC3E}">
        <p14:creationId xmlns:p14="http://schemas.microsoft.com/office/powerpoint/2010/main" val="272540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23</a:t>
            </a:fld>
            <a:endParaRPr lang="en-GB"/>
          </a:p>
        </p:txBody>
      </p:sp>
    </p:spTree>
    <p:extLst>
      <p:ext uri="{BB962C8B-B14F-4D97-AF65-F5344CB8AC3E}">
        <p14:creationId xmlns:p14="http://schemas.microsoft.com/office/powerpoint/2010/main" val="1089768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24</a:t>
            </a:fld>
            <a:endParaRPr lang="en-GB"/>
          </a:p>
        </p:txBody>
      </p:sp>
    </p:spTree>
    <p:extLst>
      <p:ext uri="{BB962C8B-B14F-4D97-AF65-F5344CB8AC3E}">
        <p14:creationId xmlns:p14="http://schemas.microsoft.com/office/powerpoint/2010/main" val="125973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25</a:t>
            </a:fld>
            <a:endParaRPr lang="en-GB"/>
          </a:p>
        </p:txBody>
      </p:sp>
    </p:spTree>
    <p:extLst>
      <p:ext uri="{BB962C8B-B14F-4D97-AF65-F5344CB8AC3E}">
        <p14:creationId xmlns:p14="http://schemas.microsoft.com/office/powerpoint/2010/main" val="3453870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26</a:t>
            </a:fld>
            <a:endParaRPr lang="en-GB"/>
          </a:p>
        </p:txBody>
      </p:sp>
    </p:spTree>
    <p:extLst>
      <p:ext uri="{BB962C8B-B14F-4D97-AF65-F5344CB8AC3E}">
        <p14:creationId xmlns:p14="http://schemas.microsoft.com/office/powerpoint/2010/main" val="1826017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27</a:t>
            </a:fld>
            <a:endParaRPr lang="en-GB"/>
          </a:p>
        </p:txBody>
      </p:sp>
    </p:spTree>
    <p:extLst>
      <p:ext uri="{BB962C8B-B14F-4D97-AF65-F5344CB8AC3E}">
        <p14:creationId xmlns:p14="http://schemas.microsoft.com/office/powerpoint/2010/main" val="169081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28</a:t>
            </a:fld>
            <a:endParaRPr lang="en-GB"/>
          </a:p>
        </p:txBody>
      </p:sp>
    </p:spTree>
    <p:extLst>
      <p:ext uri="{BB962C8B-B14F-4D97-AF65-F5344CB8AC3E}">
        <p14:creationId xmlns:p14="http://schemas.microsoft.com/office/powerpoint/2010/main" val="1196350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29</a:t>
            </a:fld>
            <a:endParaRPr lang="en-GB"/>
          </a:p>
        </p:txBody>
      </p:sp>
    </p:spTree>
    <p:extLst>
      <p:ext uri="{BB962C8B-B14F-4D97-AF65-F5344CB8AC3E}">
        <p14:creationId xmlns:p14="http://schemas.microsoft.com/office/powerpoint/2010/main" val="101723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30</a:t>
            </a:fld>
            <a:endParaRPr lang="en-GB"/>
          </a:p>
        </p:txBody>
      </p:sp>
    </p:spTree>
    <p:extLst>
      <p:ext uri="{BB962C8B-B14F-4D97-AF65-F5344CB8AC3E}">
        <p14:creationId xmlns:p14="http://schemas.microsoft.com/office/powerpoint/2010/main" val="2985505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31</a:t>
            </a:fld>
            <a:endParaRPr lang="en-GB"/>
          </a:p>
        </p:txBody>
      </p:sp>
    </p:spTree>
    <p:extLst>
      <p:ext uri="{BB962C8B-B14F-4D97-AF65-F5344CB8AC3E}">
        <p14:creationId xmlns:p14="http://schemas.microsoft.com/office/powerpoint/2010/main" val="3857447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32</a:t>
            </a:fld>
            <a:endParaRPr lang="en-GB"/>
          </a:p>
        </p:txBody>
      </p:sp>
    </p:spTree>
    <p:extLst>
      <p:ext uri="{BB962C8B-B14F-4D97-AF65-F5344CB8AC3E}">
        <p14:creationId xmlns:p14="http://schemas.microsoft.com/office/powerpoint/2010/main" val="1859738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15</a:t>
            </a:fld>
            <a:endParaRPr lang="en-GB"/>
          </a:p>
        </p:txBody>
      </p:sp>
    </p:spTree>
    <p:extLst>
      <p:ext uri="{BB962C8B-B14F-4D97-AF65-F5344CB8AC3E}">
        <p14:creationId xmlns:p14="http://schemas.microsoft.com/office/powerpoint/2010/main" val="3810334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33</a:t>
            </a:fld>
            <a:endParaRPr lang="en-GB"/>
          </a:p>
        </p:txBody>
      </p:sp>
    </p:spTree>
    <p:extLst>
      <p:ext uri="{BB962C8B-B14F-4D97-AF65-F5344CB8AC3E}">
        <p14:creationId xmlns:p14="http://schemas.microsoft.com/office/powerpoint/2010/main" val="4059711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34</a:t>
            </a:fld>
            <a:endParaRPr lang="en-GB"/>
          </a:p>
        </p:txBody>
      </p:sp>
    </p:spTree>
    <p:extLst>
      <p:ext uri="{BB962C8B-B14F-4D97-AF65-F5344CB8AC3E}">
        <p14:creationId xmlns:p14="http://schemas.microsoft.com/office/powerpoint/2010/main" val="34762839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35</a:t>
            </a:fld>
            <a:endParaRPr lang="en-GB"/>
          </a:p>
        </p:txBody>
      </p:sp>
    </p:spTree>
    <p:extLst>
      <p:ext uri="{BB962C8B-B14F-4D97-AF65-F5344CB8AC3E}">
        <p14:creationId xmlns:p14="http://schemas.microsoft.com/office/powerpoint/2010/main" val="39389126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36</a:t>
            </a:fld>
            <a:endParaRPr lang="en-GB"/>
          </a:p>
        </p:txBody>
      </p:sp>
    </p:spTree>
    <p:extLst>
      <p:ext uri="{BB962C8B-B14F-4D97-AF65-F5344CB8AC3E}">
        <p14:creationId xmlns:p14="http://schemas.microsoft.com/office/powerpoint/2010/main" val="2634706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16</a:t>
            </a:fld>
            <a:endParaRPr lang="en-GB"/>
          </a:p>
        </p:txBody>
      </p:sp>
    </p:spTree>
    <p:extLst>
      <p:ext uri="{BB962C8B-B14F-4D97-AF65-F5344CB8AC3E}">
        <p14:creationId xmlns:p14="http://schemas.microsoft.com/office/powerpoint/2010/main" val="1423711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17</a:t>
            </a:fld>
            <a:endParaRPr lang="en-GB"/>
          </a:p>
        </p:txBody>
      </p:sp>
    </p:spTree>
    <p:extLst>
      <p:ext uri="{BB962C8B-B14F-4D97-AF65-F5344CB8AC3E}">
        <p14:creationId xmlns:p14="http://schemas.microsoft.com/office/powerpoint/2010/main" val="783251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18</a:t>
            </a:fld>
            <a:endParaRPr lang="en-GB"/>
          </a:p>
        </p:txBody>
      </p:sp>
    </p:spTree>
    <p:extLst>
      <p:ext uri="{BB962C8B-B14F-4D97-AF65-F5344CB8AC3E}">
        <p14:creationId xmlns:p14="http://schemas.microsoft.com/office/powerpoint/2010/main" val="1751719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19</a:t>
            </a:fld>
            <a:endParaRPr lang="en-GB"/>
          </a:p>
        </p:txBody>
      </p:sp>
    </p:spTree>
    <p:extLst>
      <p:ext uri="{BB962C8B-B14F-4D97-AF65-F5344CB8AC3E}">
        <p14:creationId xmlns:p14="http://schemas.microsoft.com/office/powerpoint/2010/main" val="790409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20</a:t>
            </a:fld>
            <a:endParaRPr lang="en-GB"/>
          </a:p>
        </p:txBody>
      </p:sp>
    </p:spTree>
    <p:extLst>
      <p:ext uri="{BB962C8B-B14F-4D97-AF65-F5344CB8AC3E}">
        <p14:creationId xmlns:p14="http://schemas.microsoft.com/office/powerpoint/2010/main" val="724079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21</a:t>
            </a:fld>
            <a:endParaRPr lang="en-GB"/>
          </a:p>
        </p:txBody>
      </p:sp>
    </p:spTree>
    <p:extLst>
      <p:ext uri="{BB962C8B-B14F-4D97-AF65-F5344CB8AC3E}">
        <p14:creationId xmlns:p14="http://schemas.microsoft.com/office/powerpoint/2010/main" val="2104201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22</a:t>
            </a:fld>
            <a:endParaRPr lang="en-GB"/>
          </a:p>
        </p:txBody>
      </p:sp>
    </p:spTree>
    <p:extLst>
      <p:ext uri="{BB962C8B-B14F-4D97-AF65-F5344CB8AC3E}">
        <p14:creationId xmlns:p14="http://schemas.microsoft.com/office/powerpoint/2010/main" val="4187992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065AEF-CB34-4A7D-AE93-DF93C764F351}" type="datetime1">
              <a:rPr lang="en-US" smtClean="0"/>
              <a:t>7/9/2019</a:t>
            </a:fld>
            <a:endParaRPr lang="en-US" dirty="0"/>
          </a:p>
        </p:txBody>
      </p:sp>
      <p:sp>
        <p:nvSpPr>
          <p:cNvPr id="5" name="Footer Placeholder 4"/>
          <p:cNvSpPr>
            <a:spLocks noGrp="1"/>
          </p:cNvSpPr>
          <p:nvPr>
            <p:ph type="ftr" sz="quarter" idx="11"/>
          </p:nvPr>
        </p:nvSpPr>
        <p:spPr/>
        <p:txBody>
          <a:bodyPr/>
          <a:lstStyle/>
          <a:p>
            <a:r>
              <a:rPr lang="fi-FI" smtClean="0"/>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373F58-7AE8-49E2-A5B1-8DB1E8778A7B}" type="datetime1">
              <a:rPr lang="en-US" smtClean="0"/>
              <a:t>7/9/2019</a:t>
            </a:fld>
            <a:endParaRPr lang="en-US" dirty="0"/>
          </a:p>
        </p:txBody>
      </p:sp>
      <p:sp>
        <p:nvSpPr>
          <p:cNvPr id="5" name="Footer Placeholder 4"/>
          <p:cNvSpPr>
            <a:spLocks noGrp="1"/>
          </p:cNvSpPr>
          <p:nvPr>
            <p:ph type="ftr" sz="quarter" idx="11"/>
          </p:nvPr>
        </p:nvSpPr>
        <p:spPr/>
        <p:txBody>
          <a:bodyPr/>
          <a:lstStyle/>
          <a:p>
            <a:r>
              <a:rPr lang="fi-FI" smtClean="0"/>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DC0DD9-38B3-495C-BDB7-6282ACC62B2A}" type="datetime1">
              <a:rPr lang="en-US" smtClean="0"/>
              <a:t>7/9/2019</a:t>
            </a:fld>
            <a:endParaRPr lang="en-US" dirty="0"/>
          </a:p>
        </p:txBody>
      </p:sp>
      <p:sp>
        <p:nvSpPr>
          <p:cNvPr id="5" name="Footer Placeholder 4"/>
          <p:cNvSpPr>
            <a:spLocks noGrp="1"/>
          </p:cNvSpPr>
          <p:nvPr>
            <p:ph type="ftr" sz="quarter" idx="11"/>
          </p:nvPr>
        </p:nvSpPr>
        <p:spPr/>
        <p:txBody>
          <a:bodyPr/>
          <a:lstStyle/>
          <a:p>
            <a:r>
              <a:rPr lang="fi-FI" smtClean="0"/>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E33492F-8FC9-4ABD-99DF-79C10901CC99}" type="datetime1">
              <a:rPr lang="en-US" smtClean="0"/>
              <a:t>7/9/2019</a:t>
            </a:fld>
            <a:endParaRPr lang="en-GB"/>
          </a:p>
        </p:txBody>
      </p:sp>
      <p:sp>
        <p:nvSpPr>
          <p:cNvPr id="5" name="Footer Placeholder 4"/>
          <p:cNvSpPr>
            <a:spLocks noGrp="1"/>
          </p:cNvSpPr>
          <p:nvPr>
            <p:ph type="ftr" sz="quarter" idx="11"/>
          </p:nvPr>
        </p:nvSpPr>
        <p:spPr/>
        <p:txBody>
          <a:bodyPr/>
          <a:lstStyle/>
          <a:p>
            <a:r>
              <a:rPr lang="fi-FI" smtClean="0"/>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610251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A0993C4-706A-47E5-B071-C0CEE8753B03}" type="datetime1">
              <a:rPr lang="en-US" smtClean="0"/>
              <a:t>7/9/2019</a:t>
            </a:fld>
            <a:endParaRPr lang="en-GB"/>
          </a:p>
        </p:txBody>
      </p:sp>
      <p:sp>
        <p:nvSpPr>
          <p:cNvPr id="5" name="Footer Placeholder 4"/>
          <p:cNvSpPr>
            <a:spLocks noGrp="1"/>
          </p:cNvSpPr>
          <p:nvPr>
            <p:ph type="ftr" sz="quarter" idx="11"/>
          </p:nvPr>
        </p:nvSpPr>
        <p:spPr/>
        <p:txBody>
          <a:bodyPr/>
          <a:lstStyle/>
          <a:p>
            <a:r>
              <a:rPr lang="fi-FI" smtClean="0"/>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033997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B3715C-87AA-47EC-A0F2-1196CBEF57F8}" type="datetime1">
              <a:rPr lang="en-US" smtClean="0"/>
              <a:t>7/9/2019</a:t>
            </a:fld>
            <a:endParaRPr lang="en-GB"/>
          </a:p>
        </p:txBody>
      </p:sp>
      <p:sp>
        <p:nvSpPr>
          <p:cNvPr id="5" name="Footer Placeholder 4"/>
          <p:cNvSpPr>
            <a:spLocks noGrp="1"/>
          </p:cNvSpPr>
          <p:nvPr>
            <p:ph type="ftr" sz="quarter" idx="11"/>
          </p:nvPr>
        </p:nvSpPr>
        <p:spPr/>
        <p:txBody>
          <a:bodyPr/>
          <a:lstStyle/>
          <a:p>
            <a:r>
              <a:rPr lang="fi-FI" smtClean="0"/>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321689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198E012-054E-4E53-AA34-949E27874164}" type="datetime1">
              <a:rPr lang="en-US" smtClean="0"/>
              <a:t>7/9/2019</a:t>
            </a:fld>
            <a:endParaRPr lang="en-GB"/>
          </a:p>
        </p:txBody>
      </p:sp>
      <p:sp>
        <p:nvSpPr>
          <p:cNvPr id="6" name="Footer Placeholder 5"/>
          <p:cNvSpPr>
            <a:spLocks noGrp="1"/>
          </p:cNvSpPr>
          <p:nvPr>
            <p:ph type="ftr" sz="quarter" idx="11"/>
          </p:nvPr>
        </p:nvSpPr>
        <p:spPr/>
        <p:txBody>
          <a:bodyPr/>
          <a:lstStyle/>
          <a:p>
            <a:r>
              <a:rPr lang="fi-FI" smtClean="0"/>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27873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7BCF115-83D0-4833-9260-A05C743BE4D3}" type="datetime1">
              <a:rPr lang="en-US" smtClean="0"/>
              <a:t>7/9/2019</a:t>
            </a:fld>
            <a:endParaRPr lang="en-GB"/>
          </a:p>
        </p:txBody>
      </p:sp>
      <p:sp>
        <p:nvSpPr>
          <p:cNvPr id="8" name="Footer Placeholder 7"/>
          <p:cNvSpPr>
            <a:spLocks noGrp="1"/>
          </p:cNvSpPr>
          <p:nvPr>
            <p:ph type="ftr" sz="quarter" idx="11"/>
          </p:nvPr>
        </p:nvSpPr>
        <p:spPr/>
        <p:txBody>
          <a:bodyPr/>
          <a:lstStyle/>
          <a:p>
            <a:r>
              <a:rPr lang="fi-FI" smtClean="0"/>
              <a:t>NTUA G. Bakas</a:t>
            </a:r>
            <a:endParaRPr lang="en-GB"/>
          </a:p>
        </p:txBody>
      </p:sp>
      <p:sp>
        <p:nvSpPr>
          <p:cNvPr id="9" name="Slide Number Placeholder 8"/>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05873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04C206A-33A2-4434-9812-22BD0A7E7722}" type="datetime1">
              <a:rPr lang="en-US" smtClean="0"/>
              <a:t>7/9/2019</a:t>
            </a:fld>
            <a:endParaRPr lang="en-GB"/>
          </a:p>
        </p:txBody>
      </p:sp>
      <p:sp>
        <p:nvSpPr>
          <p:cNvPr id="4" name="Footer Placeholder 3"/>
          <p:cNvSpPr>
            <a:spLocks noGrp="1"/>
          </p:cNvSpPr>
          <p:nvPr>
            <p:ph type="ftr" sz="quarter" idx="11"/>
          </p:nvPr>
        </p:nvSpPr>
        <p:spPr/>
        <p:txBody>
          <a:bodyPr/>
          <a:lstStyle/>
          <a:p>
            <a:r>
              <a:rPr lang="fi-FI" smtClean="0"/>
              <a:t>NTUA G. Bakas</a:t>
            </a:r>
            <a:endParaRPr lang="en-GB"/>
          </a:p>
        </p:txBody>
      </p:sp>
      <p:sp>
        <p:nvSpPr>
          <p:cNvPr id="5" name="Slide Number Placeholder 4"/>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4002484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9BCF26-738E-49BB-A8D3-D025A0E4504C}" type="datetime1">
              <a:rPr lang="en-US" smtClean="0"/>
              <a:t>7/9/2019</a:t>
            </a:fld>
            <a:endParaRPr lang="en-GB"/>
          </a:p>
        </p:txBody>
      </p:sp>
      <p:sp>
        <p:nvSpPr>
          <p:cNvPr id="3" name="Footer Placeholder 2"/>
          <p:cNvSpPr>
            <a:spLocks noGrp="1"/>
          </p:cNvSpPr>
          <p:nvPr>
            <p:ph type="ftr" sz="quarter" idx="11"/>
          </p:nvPr>
        </p:nvSpPr>
        <p:spPr/>
        <p:txBody>
          <a:bodyPr/>
          <a:lstStyle/>
          <a:p>
            <a:r>
              <a:rPr lang="fi-FI" smtClean="0"/>
              <a:t>NTUA G. Bakas</a:t>
            </a:r>
            <a:endParaRPr lang="en-GB"/>
          </a:p>
        </p:txBody>
      </p:sp>
      <p:sp>
        <p:nvSpPr>
          <p:cNvPr id="4" name="Slide Number Placeholder 3"/>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36632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A747C9-E6F3-40B2-ADB7-8DB91216470A}" type="datetime1">
              <a:rPr lang="en-US" smtClean="0"/>
              <a:t>7/9/2019</a:t>
            </a:fld>
            <a:endParaRPr lang="en-GB"/>
          </a:p>
        </p:txBody>
      </p:sp>
      <p:sp>
        <p:nvSpPr>
          <p:cNvPr id="6" name="Footer Placeholder 5"/>
          <p:cNvSpPr>
            <a:spLocks noGrp="1"/>
          </p:cNvSpPr>
          <p:nvPr>
            <p:ph type="ftr" sz="quarter" idx="11"/>
          </p:nvPr>
        </p:nvSpPr>
        <p:spPr/>
        <p:txBody>
          <a:bodyPr/>
          <a:lstStyle/>
          <a:p>
            <a:r>
              <a:rPr lang="fi-FI" smtClean="0"/>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953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6" y="1289956"/>
            <a:ext cx="11185074" cy="49312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0784FD-6ACD-414F-B38B-A93F2CCA158F}" type="datetime1">
              <a:rPr lang="en-US" smtClean="0"/>
              <a:t>7/9/2019</a:t>
            </a:fld>
            <a:endParaRPr lang="en-US" dirty="0"/>
          </a:p>
        </p:txBody>
      </p:sp>
      <p:sp>
        <p:nvSpPr>
          <p:cNvPr id="9" name="Footer Placeholder 8"/>
          <p:cNvSpPr>
            <a:spLocks noGrp="1"/>
          </p:cNvSpPr>
          <p:nvPr>
            <p:ph type="ftr" sz="quarter" idx="11"/>
          </p:nvPr>
        </p:nvSpPr>
        <p:spPr/>
        <p:txBody>
          <a:bodyPr/>
          <a:lstStyle/>
          <a:p>
            <a:r>
              <a:rPr lang="fi-FI" smtClean="0"/>
              <a:t>NTUA G. Bakas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itle 10"/>
          <p:cNvSpPr>
            <a:spLocks noGrp="1"/>
          </p:cNvSpPr>
          <p:nvPr>
            <p:ph type="title"/>
          </p:nvPr>
        </p:nvSpPr>
        <p:spPr>
          <a:xfrm>
            <a:off x="489856" y="-1"/>
            <a:ext cx="8882743" cy="1289957"/>
          </a:xfrm>
        </p:spPr>
        <p:txBody>
          <a:bodyPr/>
          <a:lstStyle/>
          <a:p>
            <a:r>
              <a:rPr lang="en-US" dirty="0" smtClean="0"/>
              <a:t>Click to edit Master title style</a:t>
            </a:r>
            <a:endParaRPr lang="en-GB"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EFB5B8-624B-4A3C-B665-7B8B445E8AA3}" type="datetime1">
              <a:rPr lang="en-US" smtClean="0"/>
              <a:t>7/9/2019</a:t>
            </a:fld>
            <a:endParaRPr lang="en-GB"/>
          </a:p>
        </p:txBody>
      </p:sp>
      <p:sp>
        <p:nvSpPr>
          <p:cNvPr id="6" name="Footer Placeholder 5"/>
          <p:cNvSpPr>
            <a:spLocks noGrp="1"/>
          </p:cNvSpPr>
          <p:nvPr>
            <p:ph type="ftr" sz="quarter" idx="11"/>
          </p:nvPr>
        </p:nvSpPr>
        <p:spPr/>
        <p:txBody>
          <a:bodyPr/>
          <a:lstStyle/>
          <a:p>
            <a:r>
              <a:rPr lang="fi-FI" smtClean="0"/>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961710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C8610C0-309F-465E-A15D-7E4A835A81BD}" type="datetime1">
              <a:rPr lang="en-US" smtClean="0"/>
              <a:t>7/9/2019</a:t>
            </a:fld>
            <a:endParaRPr lang="en-GB"/>
          </a:p>
        </p:txBody>
      </p:sp>
      <p:sp>
        <p:nvSpPr>
          <p:cNvPr id="5" name="Footer Placeholder 4"/>
          <p:cNvSpPr>
            <a:spLocks noGrp="1"/>
          </p:cNvSpPr>
          <p:nvPr>
            <p:ph type="ftr" sz="quarter" idx="11"/>
          </p:nvPr>
        </p:nvSpPr>
        <p:spPr/>
        <p:txBody>
          <a:bodyPr/>
          <a:lstStyle/>
          <a:p>
            <a:r>
              <a:rPr lang="fi-FI" smtClean="0"/>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912516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BF77126-0819-48E9-9D12-B05358AC5B9D}" type="datetime1">
              <a:rPr lang="en-US" smtClean="0"/>
              <a:t>7/9/2019</a:t>
            </a:fld>
            <a:endParaRPr lang="en-GB"/>
          </a:p>
        </p:txBody>
      </p:sp>
      <p:sp>
        <p:nvSpPr>
          <p:cNvPr id="5" name="Footer Placeholder 4"/>
          <p:cNvSpPr>
            <a:spLocks noGrp="1"/>
          </p:cNvSpPr>
          <p:nvPr>
            <p:ph type="ftr" sz="quarter" idx="11"/>
          </p:nvPr>
        </p:nvSpPr>
        <p:spPr/>
        <p:txBody>
          <a:bodyPr/>
          <a:lstStyle/>
          <a:p>
            <a:r>
              <a:rPr lang="fi-FI" smtClean="0"/>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0058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021DA8-61BD-4A44-87FD-3EBD8B70EDD9}" type="datetime1">
              <a:rPr lang="en-US" smtClean="0"/>
              <a:t>7/9/2019</a:t>
            </a:fld>
            <a:endParaRPr lang="en-US" dirty="0"/>
          </a:p>
        </p:txBody>
      </p:sp>
      <p:sp>
        <p:nvSpPr>
          <p:cNvPr id="5" name="Footer Placeholder 4"/>
          <p:cNvSpPr>
            <a:spLocks noGrp="1"/>
          </p:cNvSpPr>
          <p:nvPr>
            <p:ph type="ftr" sz="quarter" idx="11"/>
          </p:nvPr>
        </p:nvSpPr>
        <p:spPr/>
        <p:txBody>
          <a:bodyPr/>
          <a:lstStyle/>
          <a:p>
            <a:r>
              <a:rPr lang="fi-FI" smtClean="0"/>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265" y="0"/>
            <a:ext cx="9548949" cy="1255043"/>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264" y="1428330"/>
            <a:ext cx="6054635" cy="485816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97586" y="1428329"/>
            <a:ext cx="6094413" cy="485816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D63971-4744-43DB-90BE-A206C6B40D73}" type="datetime1">
              <a:rPr lang="en-US" smtClean="0"/>
              <a:t>7/9/2019</a:t>
            </a:fld>
            <a:endParaRPr lang="en-US" dirty="0"/>
          </a:p>
        </p:txBody>
      </p:sp>
      <p:sp>
        <p:nvSpPr>
          <p:cNvPr id="6" name="Footer Placeholder 5"/>
          <p:cNvSpPr>
            <a:spLocks noGrp="1"/>
          </p:cNvSpPr>
          <p:nvPr>
            <p:ph type="ftr" sz="quarter" idx="11"/>
          </p:nvPr>
        </p:nvSpPr>
        <p:spPr/>
        <p:txBody>
          <a:bodyPr/>
          <a:lstStyle/>
          <a:p>
            <a:r>
              <a:rPr lang="fi-FI" smtClean="0"/>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0" y="27154"/>
            <a:ext cx="9454243" cy="114850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B865A5-A0E9-4970-B962-45D77BDCA061}" type="datetime1">
              <a:rPr lang="en-US" smtClean="0"/>
              <a:t>7/9/2019</a:t>
            </a:fld>
            <a:endParaRPr lang="en-US" dirty="0"/>
          </a:p>
        </p:txBody>
      </p:sp>
      <p:sp>
        <p:nvSpPr>
          <p:cNvPr id="8" name="Footer Placeholder 7"/>
          <p:cNvSpPr>
            <a:spLocks noGrp="1"/>
          </p:cNvSpPr>
          <p:nvPr>
            <p:ph type="ftr" sz="quarter" idx="11"/>
          </p:nvPr>
        </p:nvSpPr>
        <p:spPr/>
        <p:txBody>
          <a:bodyPr/>
          <a:lstStyle/>
          <a:p>
            <a:r>
              <a:rPr lang="fi-FI" smtClean="0"/>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25FBE8-2953-41EC-B37A-F1044251301C}" type="datetime1">
              <a:rPr lang="en-US" smtClean="0"/>
              <a:t>7/9/2019</a:t>
            </a:fld>
            <a:endParaRPr lang="en-US" dirty="0"/>
          </a:p>
        </p:txBody>
      </p:sp>
      <p:sp>
        <p:nvSpPr>
          <p:cNvPr id="4" name="Footer Placeholder 3"/>
          <p:cNvSpPr>
            <a:spLocks noGrp="1"/>
          </p:cNvSpPr>
          <p:nvPr>
            <p:ph type="ftr" sz="quarter" idx="11"/>
          </p:nvPr>
        </p:nvSpPr>
        <p:spPr/>
        <p:txBody>
          <a:bodyPr/>
          <a:lstStyle/>
          <a:p>
            <a:r>
              <a:rPr lang="fi-FI" smtClean="0"/>
              <a:t>NTUA G. Bakas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33AFAF4-71C0-43C8-A4A0-A57645043236}" type="datetime1">
              <a:rPr lang="en-US" smtClean="0"/>
              <a:t>7/9/2019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smtClean="0"/>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2483" y="5366222"/>
            <a:ext cx="825539" cy="801242"/>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87284"/>
            <a:ext cx="3200400" cy="1121030"/>
          </a:xfrm>
        </p:spPr>
        <p:txBody>
          <a:bodyPr anchor="b">
            <a:normAutofit/>
          </a:bodyPr>
          <a:lstStyle>
            <a:lvl1pPr>
              <a:defRPr sz="3600" b="0">
                <a:solidFill>
                  <a:srgbClr val="FFFFFF"/>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278086" y="87284"/>
            <a:ext cx="7727196" cy="62179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20586"/>
            <a:ext cx="3200400" cy="4884618"/>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3FD023E-1C56-465E-B820-E16F72FACDBC}" type="datetime1">
              <a:rPr lang="en-US" smtClean="0"/>
              <a:t>7/9/2019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smtClean="0"/>
              <a:t>NTUA G. Bakas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B6435FA-3DCD-4B2B-B0B9-5B3083C9FAE7}" type="datetime1">
              <a:rPr lang="en-US" smtClean="0"/>
              <a:t>7/9/2019</a:t>
            </a:fld>
            <a:endParaRPr lang="en-US" dirty="0"/>
          </a:p>
        </p:txBody>
      </p:sp>
      <p:sp>
        <p:nvSpPr>
          <p:cNvPr id="6" name="Footer Placeholder 5"/>
          <p:cNvSpPr>
            <a:spLocks noGrp="1"/>
          </p:cNvSpPr>
          <p:nvPr>
            <p:ph type="ftr" sz="quarter" idx="11"/>
          </p:nvPr>
        </p:nvSpPr>
        <p:spPr/>
        <p:txBody>
          <a:bodyPr/>
          <a:lstStyle/>
          <a:p>
            <a:r>
              <a:rPr lang="fi-FI" smtClean="0"/>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3895" y="32658"/>
            <a:ext cx="8161019" cy="1028700"/>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1160" y="1443930"/>
            <a:ext cx="11939326" cy="4857296"/>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639FF6A-FE3B-40B1-B091-799BBEC4E1E3}" type="datetime1">
              <a:rPr lang="en-US" smtClean="0"/>
              <a:t>7/9/2019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smtClean="0"/>
              <a:t>NTUA G. Bakas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flipV="1">
            <a:off x="555171" y="1273629"/>
            <a:ext cx="10657312" cy="163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12483" y="5499984"/>
            <a:ext cx="825539" cy="80124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1388"/>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354F7C-07A2-4D5D-BA5B-269B177E903F}" type="datetime1">
              <a:rPr lang="en-US" smtClean="0"/>
              <a:t>7/9/2019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smtClean="0"/>
              <a:t>NTUA G. Bakas</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B5D5E-B83D-4048-87A4-9B83BCBFD02A}" type="slidenum">
              <a:rPr lang="en-GB" smtClean="0"/>
              <a:t>‹#›</a:t>
            </a:fld>
            <a:endParaRPr lang="en-GB"/>
          </a:p>
        </p:txBody>
      </p:sp>
    </p:spTree>
    <p:extLst>
      <p:ext uri="{BB962C8B-B14F-4D97-AF65-F5344CB8AC3E}">
        <p14:creationId xmlns:p14="http://schemas.microsoft.com/office/powerpoint/2010/main" val="34197293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11.png"/><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340.png"/><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370.png"/><Relationship Id="rId4" Type="http://schemas.openxmlformats.org/officeDocument/2006/relationships/image" Target="../media/image4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370.png"/></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28601"/>
            <a:ext cx="10058400" cy="2210656"/>
          </a:xfrm>
        </p:spPr>
        <p:txBody>
          <a:bodyPr anchor="t">
            <a:noAutofit/>
          </a:bodyPr>
          <a:lstStyle/>
          <a:p>
            <a:pPr algn="ctr"/>
            <a:r>
              <a:rPr lang="el-GR" sz="4400" dirty="0"/>
              <a:t/>
            </a:r>
            <a:br>
              <a:rPr lang="el-GR" sz="4400" dirty="0"/>
            </a:br>
            <a:r>
              <a:rPr lang="en-GB" sz="4400" dirty="0"/>
              <a:t/>
            </a:r>
            <a:br>
              <a:rPr lang="en-GB" sz="4400" dirty="0"/>
            </a:br>
            <a:r>
              <a:rPr lang="en-GB" sz="4400" dirty="0" smtClean="0"/>
              <a:t>HEP Weekly Report</a:t>
            </a:r>
            <a:r>
              <a:rPr lang="en-GB" sz="4400" dirty="0"/>
              <a:t/>
            </a:r>
            <a:br>
              <a:rPr lang="en-GB" sz="4400" dirty="0"/>
            </a:br>
            <a:endParaRPr lang="en-GB"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779" y="4589506"/>
            <a:ext cx="1083373" cy="10206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393" y="4589506"/>
            <a:ext cx="1048465" cy="1048465"/>
          </a:xfrm>
          <a:prstGeom prst="rect">
            <a:avLst/>
          </a:prstGeom>
        </p:spPr>
      </p:pic>
      <p:sp>
        <p:nvSpPr>
          <p:cNvPr id="3" name="TextBox 2"/>
          <p:cNvSpPr txBox="1"/>
          <p:nvPr/>
        </p:nvSpPr>
        <p:spPr>
          <a:xfrm>
            <a:off x="1240971" y="2761861"/>
            <a:ext cx="9914709" cy="369332"/>
          </a:xfrm>
          <a:prstGeom prst="rect">
            <a:avLst/>
          </a:prstGeom>
          <a:noFill/>
        </p:spPr>
        <p:txBody>
          <a:bodyPr wrap="square" rtlCol="0">
            <a:spAutoFit/>
          </a:bodyPr>
          <a:lstStyle/>
          <a:p>
            <a:pPr algn="ctr"/>
            <a:r>
              <a:rPr lang="en-US" dirty="0" smtClean="0"/>
              <a:t>George </a:t>
            </a:r>
            <a:r>
              <a:rPr lang="en-US" dirty="0" smtClean="0"/>
              <a:t>Bakas </a:t>
            </a:r>
          </a:p>
        </p:txBody>
      </p:sp>
    </p:spTree>
    <p:extLst>
      <p:ext uri="{BB962C8B-B14F-4D97-AF65-F5344CB8AC3E}">
        <p14:creationId xmlns:p14="http://schemas.microsoft.com/office/powerpoint/2010/main" val="2376789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8DFB5-D21E-4234-9D22-93B6053DC684}" type="datetime1">
              <a:rPr lang="en-US" smtClean="0"/>
              <a:t>7/9/2019</a:t>
            </a:fld>
            <a:endParaRPr lang="en-US" dirty="0"/>
          </a:p>
        </p:txBody>
      </p:sp>
      <p:sp>
        <p:nvSpPr>
          <p:cNvPr id="3" name="Footer Placeholder 2"/>
          <p:cNvSpPr>
            <a:spLocks noGrp="1"/>
          </p:cNvSpPr>
          <p:nvPr>
            <p:ph type="ftr" sz="quarter" idx="11"/>
          </p:nvPr>
        </p:nvSpPr>
        <p:spPr/>
        <p:txBody>
          <a:bodyPr/>
          <a:lstStyle/>
          <a:p>
            <a:r>
              <a:rPr lang="fi-FI" smtClean="0"/>
              <a:t>NTUA G. Bakas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10</a:t>
            </a:fld>
            <a:endParaRPr lang="en-US" dirty="0"/>
          </a:p>
        </p:txBody>
      </p:sp>
      <p:sp>
        <p:nvSpPr>
          <p:cNvPr id="7" name="TextBox 6"/>
          <p:cNvSpPr txBox="1"/>
          <p:nvPr/>
        </p:nvSpPr>
        <p:spPr>
          <a:xfrm>
            <a:off x="111966" y="83975"/>
            <a:ext cx="11439172" cy="523220"/>
          </a:xfrm>
          <a:prstGeom prst="rect">
            <a:avLst/>
          </a:prstGeom>
          <a:noFill/>
        </p:spPr>
        <p:txBody>
          <a:bodyPr wrap="square" rtlCol="0">
            <a:spAutoFit/>
          </a:bodyPr>
          <a:lstStyle/>
          <a:p>
            <a:r>
              <a:rPr lang="en-US" sz="2800" u="sng" dirty="0" smtClean="0"/>
              <a:t>Acceptance and Efficiency 2016 vs 2018</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95" y="1126807"/>
            <a:ext cx="5983605" cy="491204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26807"/>
            <a:ext cx="5983605" cy="4912043"/>
          </a:xfrm>
          <a:prstGeom prst="rect">
            <a:avLst/>
          </a:prstGeom>
        </p:spPr>
      </p:pic>
    </p:spTree>
    <p:extLst>
      <p:ext uri="{BB962C8B-B14F-4D97-AF65-F5344CB8AC3E}">
        <p14:creationId xmlns:p14="http://schemas.microsoft.com/office/powerpoint/2010/main" val="1567575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258771-27F8-4B0C-AD7F-123EB7AC3F0C}" type="datetime1">
              <a:rPr lang="en-US" smtClean="0"/>
              <a:t>7/9/2019</a:t>
            </a:fld>
            <a:endParaRPr lang="en-US" dirty="0"/>
          </a:p>
        </p:txBody>
      </p:sp>
      <p:sp>
        <p:nvSpPr>
          <p:cNvPr id="3" name="Footer Placeholder 2"/>
          <p:cNvSpPr>
            <a:spLocks noGrp="1"/>
          </p:cNvSpPr>
          <p:nvPr>
            <p:ph type="ftr" sz="quarter" idx="11"/>
          </p:nvPr>
        </p:nvSpPr>
        <p:spPr/>
        <p:txBody>
          <a:bodyPr/>
          <a:lstStyle/>
          <a:p>
            <a:r>
              <a:rPr lang="fi-FI" smtClean="0"/>
              <a:t>NTUA G. Bakas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11</a:t>
            </a:fld>
            <a:endParaRPr lang="en-US" dirty="0"/>
          </a:p>
        </p:txBody>
      </p:sp>
      <p:sp>
        <p:nvSpPr>
          <p:cNvPr id="7" name="TextBox 6"/>
          <p:cNvSpPr txBox="1"/>
          <p:nvPr/>
        </p:nvSpPr>
        <p:spPr>
          <a:xfrm>
            <a:off x="111966" y="83975"/>
            <a:ext cx="11411340" cy="523220"/>
          </a:xfrm>
          <a:prstGeom prst="rect">
            <a:avLst/>
          </a:prstGeom>
          <a:noFill/>
        </p:spPr>
        <p:txBody>
          <a:bodyPr wrap="square" rtlCol="0">
            <a:spAutoFit/>
          </a:bodyPr>
          <a:lstStyle/>
          <a:p>
            <a:r>
              <a:rPr lang="en-US" sz="2800" u="sng" dirty="0" smtClean="0"/>
              <a:t>Output</a:t>
            </a:r>
          </a:p>
        </p:txBody>
      </p:sp>
      <p:sp>
        <p:nvSpPr>
          <p:cNvPr id="5" name="TextBox 4"/>
          <p:cNvSpPr txBox="1"/>
          <p:nvPr/>
        </p:nvSpPr>
        <p:spPr>
          <a:xfrm>
            <a:off x="205740" y="1028700"/>
            <a:ext cx="10043160"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Most promising Working points that are compatible with the 2016 efficiency are the following:</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smtClean="0"/>
              <a:t>2017: </a:t>
            </a:r>
            <a:r>
              <a:rPr lang="en-GB" dirty="0">
                <a:solidFill>
                  <a:srgbClr val="FF0000"/>
                </a:solidFill>
              </a:rPr>
              <a:t>0.0</a:t>
            </a:r>
            <a:r>
              <a:rPr lang="en-GB" dirty="0" smtClean="0"/>
              <a:t> and 0.1</a:t>
            </a:r>
          </a:p>
          <a:p>
            <a:pPr marL="742950" lvl="1" indent="-285750">
              <a:buFont typeface="Arial" panose="020B0604020202020204" pitchFamily="34" charset="0"/>
              <a:buChar char="•"/>
            </a:pPr>
            <a:r>
              <a:rPr lang="en-US" dirty="0" smtClean="0"/>
              <a:t>2018: </a:t>
            </a:r>
            <a:r>
              <a:rPr lang="en-US" dirty="0" smtClean="0">
                <a:solidFill>
                  <a:srgbClr val="FF0000"/>
                </a:solidFill>
              </a:rPr>
              <a:t>0.1</a:t>
            </a:r>
            <a:r>
              <a:rPr lang="en-US" dirty="0" smtClean="0"/>
              <a:t> and 0.15</a:t>
            </a:r>
          </a:p>
          <a:p>
            <a:endParaRPr lang="en-US" dirty="0"/>
          </a:p>
          <a:p>
            <a:endParaRPr lang="en-US" dirty="0" smtClean="0"/>
          </a:p>
          <a:p>
            <a:pPr marL="285750" indent="-285750">
              <a:buFont typeface="Arial" panose="020B0604020202020204" pitchFamily="34" charset="0"/>
              <a:buChar char="•"/>
            </a:pPr>
            <a:r>
              <a:rPr lang="en-US" dirty="0" smtClean="0"/>
              <a:t>For these WP’s we also plot the Signal/</a:t>
            </a:r>
            <a:r>
              <a:rPr lang="en-US" dirty="0" err="1" smtClean="0"/>
              <a:t>Bkg</a:t>
            </a:r>
            <a:r>
              <a:rPr lang="en-US" dirty="0" smtClean="0"/>
              <a:t> </a:t>
            </a:r>
            <a:r>
              <a:rPr lang="en-US" dirty="0" err="1" smtClean="0"/>
              <a:t>wrt</a:t>
            </a:r>
            <a:r>
              <a:rPr lang="en-US" dirty="0" smtClean="0"/>
              <a:t> the 2016 (0.2 WP)</a:t>
            </a:r>
            <a:endParaRPr lang="en-US" dirty="0"/>
          </a:p>
        </p:txBody>
      </p:sp>
    </p:spTree>
    <p:extLst>
      <p:ext uri="{BB962C8B-B14F-4D97-AF65-F5344CB8AC3E}">
        <p14:creationId xmlns:p14="http://schemas.microsoft.com/office/powerpoint/2010/main" val="2692101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8AB27-9EB5-4AEF-962E-4905CDFAEA4C}" type="datetime1">
              <a:rPr lang="en-US" smtClean="0"/>
              <a:t>7/9/2019</a:t>
            </a:fld>
            <a:endParaRPr lang="en-US" dirty="0"/>
          </a:p>
        </p:txBody>
      </p:sp>
      <p:sp>
        <p:nvSpPr>
          <p:cNvPr id="3" name="Footer Placeholder 2"/>
          <p:cNvSpPr>
            <a:spLocks noGrp="1"/>
          </p:cNvSpPr>
          <p:nvPr>
            <p:ph type="ftr" sz="quarter" idx="11"/>
          </p:nvPr>
        </p:nvSpPr>
        <p:spPr/>
        <p:txBody>
          <a:bodyPr/>
          <a:lstStyle/>
          <a:p>
            <a:r>
              <a:rPr lang="fi-FI" smtClean="0"/>
              <a:t>NTUA G. Bakas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12</a:t>
            </a:fld>
            <a:endParaRPr lang="en-US" dirty="0"/>
          </a:p>
        </p:txBody>
      </p:sp>
      <p:sp>
        <p:nvSpPr>
          <p:cNvPr id="7" name="TextBox 6"/>
          <p:cNvSpPr txBox="1"/>
          <p:nvPr/>
        </p:nvSpPr>
        <p:spPr>
          <a:xfrm>
            <a:off x="111966" y="83975"/>
            <a:ext cx="11411340" cy="523220"/>
          </a:xfrm>
          <a:prstGeom prst="rect">
            <a:avLst/>
          </a:prstGeom>
          <a:noFill/>
        </p:spPr>
        <p:txBody>
          <a:bodyPr wrap="square" rtlCol="0">
            <a:spAutoFit/>
          </a:bodyPr>
          <a:lstStyle/>
          <a:p>
            <a:r>
              <a:rPr lang="en-US" sz="2800" u="sng" dirty="0" smtClean="0"/>
              <a:t>Signal over Background 2016 vs 2017</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02016"/>
            <a:ext cx="5695950" cy="450532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50" y="902017"/>
            <a:ext cx="5695950" cy="4505325"/>
          </a:xfrm>
          <a:prstGeom prst="rect">
            <a:avLst/>
          </a:prstGeom>
        </p:spPr>
      </p:pic>
    </p:spTree>
    <p:extLst>
      <p:ext uri="{BB962C8B-B14F-4D97-AF65-F5344CB8AC3E}">
        <p14:creationId xmlns:p14="http://schemas.microsoft.com/office/powerpoint/2010/main" val="35842065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48AFA2-8604-40EC-BBED-D3A9A826880D}" type="datetime1">
              <a:rPr lang="en-US" smtClean="0"/>
              <a:t>7/9/2019</a:t>
            </a:fld>
            <a:endParaRPr lang="en-US" dirty="0"/>
          </a:p>
        </p:txBody>
      </p:sp>
      <p:sp>
        <p:nvSpPr>
          <p:cNvPr id="3" name="Footer Placeholder 2"/>
          <p:cNvSpPr>
            <a:spLocks noGrp="1"/>
          </p:cNvSpPr>
          <p:nvPr>
            <p:ph type="ftr" sz="quarter" idx="11"/>
          </p:nvPr>
        </p:nvSpPr>
        <p:spPr/>
        <p:txBody>
          <a:bodyPr/>
          <a:lstStyle/>
          <a:p>
            <a:r>
              <a:rPr lang="fi-FI" smtClean="0"/>
              <a:t>NTUA G. Bakas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13</a:t>
            </a:fld>
            <a:endParaRPr lang="en-US" dirty="0"/>
          </a:p>
        </p:txBody>
      </p:sp>
      <p:sp>
        <p:nvSpPr>
          <p:cNvPr id="7" name="TextBox 6"/>
          <p:cNvSpPr txBox="1"/>
          <p:nvPr/>
        </p:nvSpPr>
        <p:spPr>
          <a:xfrm>
            <a:off x="111966" y="83975"/>
            <a:ext cx="11411340" cy="523220"/>
          </a:xfrm>
          <a:prstGeom prst="rect">
            <a:avLst/>
          </a:prstGeom>
          <a:noFill/>
        </p:spPr>
        <p:txBody>
          <a:bodyPr wrap="square" rtlCol="0">
            <a:spAutoFit/>
          </a:bodyPr>
          <a:lstStyle/>
          <a:p>
            <a:r>
              <a:rPr lang="en-US" sz="2800" u="sng" dirty="0" smtClean="0"/>
              <a:t>Signal over Background 2016 vs 2018</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113" y="911160"/>
            <a:ext cx="5695950" cy="450532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686" y="911161"/>
            <a:ext cx="5695950" cy="4505325"/>
          </a:xfrm>
          <a:prstGeom prst="rect">
            <a:avLst/>
          </a:prstGeom>
        </p:spPr>
      </p:pic>
    </p:spTree>
    <p:extLst>
      <p:ext uri="{BB962C8B-B14F-4D97-AF65-F5344CB8AC3E}">
        <p14:creationId xmlns:p14="http://schemas.microsoft.com/office/powerpoint/2010/main" val="2862647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1EC232-0DF9-425B-A641-37BDD7091EB6}" type="datetime1">
              <a:rPr lang="en-US" smtClean="0"/>
              <a:t>7/9/2019</a:t>
            </a:fld>
            <a:endParaRPr lang="en-US" dirty="0"/>
          </a:p>
        </p:txBody>
      </p:sp>
      <p:sp>
        <p:nvSpPr>
          <p:cNvPr id="3" name="Footer Placeholder 2"/>
          <p:cNvSpPr>
            <a:spLocks noGrp="1"/>
          </p:cNvSpPr>
          <p:nvPr>
            <p:ph type="ftr" sz="quarter" idx="11"/>
          </p:nvPr>
        </p:nvSpPr>
        <p:spPr/>
        <p:txBody>
          <a:bodyPr/>
          <a:lstStyle/>
          <a:p>
            <a:r>
              <a:rPr lang="fi-FI" smtClean="0"/>
              <a:t>NTUA G. Bakas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14</a:t>
            </a:fld>
            <a:endParaRPr lang="en-US" dirty="0"/>
          </a:p>
        </p:txBody>
      </p:sp>
      <p:sp>
        <p:nvSpPr>
          <p:cNvPr id="7" name="TextBox 6"/>
          <p:cNvSpPr txBox="1"/>
          <p:nvPr/>
        </p:nvSpPr>
        <p:spPr>
          <a:xfrm>
            <a:off x="111966" y="83975"/>
            <a:ext cx="7791062" cy="523220"/>
          </a:xfrm>
          <a:prstGeom prst="rect">
            <a:avLst/>
          </a:prstGeom>
          <a:noFill/>
        </p:spPr>
        <p:txBody>
          <a:bodyPr wrap="square" rtlCol="0">
            <a:spAutoFit/>
          </a:bodyPr>
          <a:lstStyle/>
          <a:p>
            <a:r>
              <a:rPr lang="en-US" sz="2800" u="sng" dirty="0"/>
              <a:t>Yields </a:t>
            </a:r>
            <a:r>
              <a:rPr lang="en-US" sz="2800" u="sng" dirty="0" smtClean="0"/>
              <a:t>2016, 2017, 2018</a:t>
            </a:r>
            <a:endParaRPr lang="en-US" sz="2800" u="sng"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9789" y="883729"/>
            <a:ext cx="5695950" cy="450532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929" y="883728"/>
            <a:ext cx="5695950" cy="4505325"/>
          </a:xfrm>
          <a:prstGeom prst="rect">
            <a:avLst/>
          </a:prstGeom>
        </p:spPr>
      </p:pic>
      <p:sp>
        <p:nvSpPr>
          <p:cNvPr id="5" name="Rectangle 4"/>
          <p:cNvSpPr/>
          <p:nvPr/>
        </p:nvSpPr>
        <p:spPr>
          <a:xfrm>
            <a:off x="2435839" y="814508"/>
            <a:ext cx="1360074" cy="4072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8275320" y="814507"/>
            <a:ext cx="1593743" cy="4072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3858768" y="5112054"/>
            <a:ext cx="1847088" cy="276999"/>
          </a:xfrm>
          <a:prstGeom prst="rect">
            <a:avLst/>
          </a:prstGeom>
          <a:noFill/>
        </p:spPr>
        <p:txBody>
          <a:bodyPr wrap="square" rtlCol="0">
            <a:spAutoFit/>
          </a:bodyPr>
          <a:lstStyle/>
          <a:p>
            <a:r>
              <a:rPr lang="en-US" sz="1200" dirty="0" err="1" smtClean="0"/>
              <a:t>jetMassSoftDrop</a:t>
            </a:r>
            <a:r>
              <a:rPr lang="en-US" sz="1200" dirty="0" smtClean="0"/>
              <a:t> (GeV)</a:t>
            </a:r>
            <a:endParaRPr lang="en-GB" sz="1200" dirty="0"/>
          </a:p>
        </p:txBody>
      </p:sp>
      <p:sp>
        <p:nvSpPr>
          <p:cNvPr id="11" name="TextBox 10"/>
          <p:cNvSpPr txBox="1"/>
          <p:nvPr/>
        </p:nvSpPr>
        <p:spPr>
          <a:xfrm>
            <a:off x="9868714" y="5112053"/>
            <a:ext cx="1847088" cy="276999"/>
          </a:xfrm>
          <a:prstGeom prst="rect">
            <a:avLst/>
          </a:prstGeom>
          <a:noFill/>
        </p:spPr>
        <p:txBody>
          <a:bodyPr wrap="square" rtlCol="0">
            <a:spAutoFit/>
          </a:bodyPr>
          <a:lstStyle/>
          <a:p>
            <a:r>
              <a:rPr lang="en-US" sz="1200" dirty="0" err="1" smtClean="0"/>
              <a:t>jetMassSoftDrop</a:t>
            </a:r>
            <a:r>
              <a:rPr lang="en-US" sz="1200" dirty="0" smtClean="0"/>
              <a:t> (GeV)</a:t>
            </a:r>
            <a:endParaRPr lang="en-GB" sz="1200" dirty="0"/>
          </a:p>
        </p:txBody>
      </p:sp>
    </p:spTree>
    <p:extLst>
      <p:ext uri="{BB962C8B-B14F-4D97-AF65-F5344CB8AC3E}">
        <p14:creationId xmlns:p14="http://schemas.microsoft.com/office/powerpoint/2010/main" val="24323846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8C78D-13EE-43EF-A22E-37BF74E09EDD}" type="datetime1">
              <a:rPr lang="en-US" smtClean="0"/>
              <a:t>7/9/2019</a:t>
            </a:fld>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mc:AlternateContent xmlns:mc="http://schemas.openxmlformats.org/markup-compatibility/2006" xmlns:a14="http://schemas.microsoft.com/office/drawing/2010/main">
        <mc:Choice Requires="a14">
          <p:sp>
            <p:nvSpPr>
              <p:cNvPr id="4" name="TextBox 3"/>
              <p:cNvSpPr txBox="1"/>
              <p:nvPr/>
            </p:nvSpPr>
            <p:spPr>
              <a:xfrm>
                <a:off x="346842" y="717331"/>
                <a:ext cx="11633664" cy="702910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|2</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We also define </a:t>
                </a:r>
                <a:r>
                  <a:rPr lang="en-US" sz="1600" dirty="0" err="1"/>
                  <a:t>y</a:t>
                </a:r>
                <a:r>
                  <a:rPr lang="en-US" sz="1600" baseline="-25000" dirty="0" err="1"/>
                  <a:t>Boost</a:t>
                </a:r>
                <a:r>
                  <a:rPr lang="en-US" sz="1600" dirty="0"/>
                  <a:t> = </a:t>
                </a:r>
                <a:r>
                  <a:rPr lang="en-US" sz="1600" dirty="0" smtClean="0"/>
                  <a:t>0.5(y</a:t>
                </a:r>
                <a:r>
                  <a:rPr lang="en-US" sz="1600" baseline="-25000" dirty="0" smtClean="0"/>
                  <a:t>1</a:t>
                </a:r>
                <a:r>
                  <a:rPr lang="en-US" sz="1600" dirty="0" smtClean="0"/>
                  <a:t> </a:t>
                </a:r>
                <a:r>
                  <a:rPr lang="en-US" sz="1600" dirty="0"/>
                  <a:t>+ y</a:t>
                </a:r>
                <a:r>
                  <a:rPr lang="en-US" sz="1600" baseline="-25000" dirty="0"/>
                  <a:t>2</a:t>
                </a:r>
                <a:r>
                  <a:rPr lang="en-US" sz="1600" dirty="0"/>
                  <a:t>) which specifies the longitudinal boost by which the </a:t>
                </a:r>
                <a:r>
                  <a:rPr lang="en-US" sz="1600" dirty="0" err="1"/>
                  <a:t>dijet</a:t>
                </a:r>
                <a:r>
                  <a:rPr lang="en-US" sz="1600" dirty="0"/>
                  <a:t> CM frame is boosted with respect to the detector frame</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a:p>
                <a:pPr lvl="1"/>
                <a:endParaRPr lang="en-US" sz="1600" dirty="0"/>
              </a:p>
              <a:p>
                <a:pPr lvl="1"/>
                <a:endParaRPr lang="en-US" sz="1600" dirty="0"/>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mc:Choice>
        <mc:Fallback xmlns="">
          <p:sp>
            <p:nvSpPr>
              <p:cNvPr id="4" name="TextBox 3"/>
              <p:cNvSpPr txBox="1">
                <a:spLocks noRot="1" noChangeAspect="1" noMove="1" noResize="1" noEditPoints="1" noAdjustHandles="1" noChangeArrowheads="1" noChangeShapeType="1" noTextEdit="1"/>
              </p:cNvSpPr>
              <p:nvPr/>
            </p:nvSpPr>
            <p:spPr>
              <a:xfrm>
                <a:off x="346842" y="717331"/>
                <a:ext cx="11633664" cy="7029104"/>
              </a:xfrm>
              <a:prstGeom prst="rect">
                <a:avLst/>
              </a:prstGeom>
              <a:blipFill>
                <a:blip r:embed="rId3"/>
                <a:stretch>
                  <a:fillRect l="-210" t="-260"/>
                </a:stretch>
              </a:blipFill>
            </p:spPr>
            <p:txBody>
              <a:bodyPr/>
              <a:lstStyle/>
              <a:p>
                <a:r>
                  <a:rPr lang="en-GB">
                    <a:noFill/>
                  </a:rPr>
                  <a:t> </a:t>
                </a:r>
              </a:p>
            </p:txBody>
          </p:sp>
        </mc:Fallback>
      </mc:AlternateContent>
      <p:sp>
        <p:nvSpPr>
          <p:cNvPr id="5" name="TextBox 4"/>
          <p:cNvSpPr txBox="1"/>
          <p:nvPr/>
        </p:nvSpPr>
        <p:spPr>
          <a:xfrm>
            <a:off x="260131" y="157656"/>
            <a:ext cx="10846676" cy="369332"/>
          </a:xfrm>
          <a:prstGeom prst="rect">
            <a:avLst/>
          </a:prstGeom>
          <a:noFill/>
        </p:spPr>
        <p:txBody>
          <a:bodyPr wrap="square" rtlCol="0">
            <a:spAutoFit/>
          </a:bodyPr>
          <a:lstStyle/>
          <a:p>
            <a:r>
              <a:rPr lang="en-US" u="sng" dirty="0" smtClean="0"/>
              <a:t>Top Angular Distributions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15</a:t>
            </a:fld>
            <a:endParaRPr lang="en-US"/>
          </a:p>
        </p:txBody>
      </p:sp>
    </p:spTree>
    <p:extLst>
      <p:ext uri="{BB962C8B-B14F-4D97-AF65-F5344CB8AC3E}">
        <p14:creationId xmlns:p14="http://schemas.microsoft.com/office/powerpoint/2010/main" val="3313545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6E97E9-4319-410C-A480-D99CC66520A6}" type="datetime1">
              <a:rPr lang="en-US" smtClean="0"/>
              <a:t>7/9/2019</a:t>
            </a:fld>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4" name="TextBox 3"/>
          <p:cNvSpPr txBox="1"/>
          <p:nvPr/>
        </p:nvSpPr>
        <p:spPr>
          <a:xfrm>
            <a:off x="346842" y="717331"/>
            <a:ext cx="11633664" cy="4278094"/>
          </a:xfrm>
          <a:prstGeom prst="rect">
            <a:avLst/>
          </a:prstGeom>
          <a:noFill/>
        </p:spPr>
        <p:txBody>
          <a:bodyPr wrap="square" rtlCol="0">
            <a:spAutoFit/>
          </a:bodyPr>
          <a:lstStyle/>
          <a:p>
            <a:pPr lvl="1"/>
            <a:endParaRPr lang="en-US" sz="1600" dirty="0"/>
          </a:p>
          <a:p>
            <a:pPr marL="285750" indent="-285750">
              <a:buFont typeface="Arial" panose="020B0604020202020204" pitchFamily="34" charset="0"/>
              <a:buChar char="•"/>
            </a:pPr>
            <a:r>
              <a:rPr lang="en-US" sz="1600" dirty="0"/>
              <a:t>Response matrix of </a:t>
            </a:r>
            <a:r>
              <a:rPr lang="el-GR" sz="1600" dirty="0"/>
              <a:t>χ</a:t>
            </a:r>
            <a:r>
              <a:rPr lang="en-US" sz="1600" baseline="-25000" dirty="0" err="1"/>
              <a:t>reco</a:t>
            </a:r>
            <a:r>
              <a:rPr lang="en-US" sz="1600" dirty="0"/>
              <a:t>, </a:t>
            </a:r>
            <a:r>
              <a:rPr lang="el-GR" sz="1600" dirty="0"/>
              <a:t>χ</a:t>
            </a:r>
            <a:r>
              <a:rPr lang="en-US" sz="1600" baseline="-25000" dirty="0" err="1"/>
              <a:t>parton</a:t>
            </a:r>
            <a:r>
              <a:rPr lang="en-US" sz="1600" dirty="0"/>
              <a:t> with {</a:t>
            </a:r>
            <a:r>
              <a:rPr lang="en-US" sz="1600" dirty="0" smtClean="0"/>
              <a:t>1,2,3,4,5,6,7,8,9,10,13,16</a:t>
            </a:r>
            <a:r>
              <a:rPr lang="en-US" sz="1600" dirty="0"/>
              <a:t>} as variable </a:t>
            </a:r>
            <a:r>
              <a:rPr lang="en-US" sz="1600" dirty="0" smtClean="0"/>
              <a:t>binning</a:t>
            </a:r>
          </a:p>
          <a:p>
            <a:pPr marL="285750" indent="-285750">
              <a:buFont typeface="Arial" panose="020B0604020202020204" pitchFamily="34" charset="0"/>
              <a:buChar char="•"/>
            </a:pPr>
            <a:r>
              <a:rPr lang="en-US" sz="1600" dirty="0"/>
              <a:t>Response matrix of |cos(</a:t>
            </a:r>
            <a:r>
              <a:rPr lang="el-GR" sz="1600" dirty="0"/>
              <a:t>θ</a:t>
            </a:r>
            <a:r>
              <a:rPr lang="en-US" sz="1600" dirty="0" smtClean="0"/>
              <a:t>)|</a:t>
            </a:r>
            <a:r>
              <a:rPr lang="en-US" sz="1600" baseline="-25000" dirty="0" err="1" smtClean="0"/>
              <a:t>reco</a:t>
            </a:r>
            <a:r>
              <a:rPr lang="en-US" sz="1600" dirty="0"/>
              <a:t>, </a:t>
            </a:r>
            <a:r>
              <a:rPr lang="en-US" sz="1600" dirty="0" smtClean="0"/>
              <a:t>|cos(</a:t>
            </a:r>
            <a:r>
              <a:rPr lang="el-GR" sz="1600" dirty="0" smtClean="0"/>
              <a:t>θ</a:t>
            </a:r>
            <a:r>
              <a:rPr lang="en-US" sz="1600" dirty="0" smtClean="0"/>
              <a:t>)|</a:t>
            </a:r>
            <a:r>
              <a:rPr lang="en-US" sz="1600" baseline="-25000" dirty="0" err="1" smtClean="0"/>
              <a:t>parton</a:t>
            </a:r>
            <a:r>
              <a:rPr lang="en-US" sz="1600" dirty="0" smtClean="0"/>
              <a:t>  10 bins in [0,1] region</a:t>
            </a:r>
            <a:endParaRPr lang="en-US" sz="1600" dirty="0"/>
          </a:p>
          <a:p>
            <a:endParaRPr lang="en-US" sz="1600" dirty="0"/>
          </a:p>
          <a:p>
            <a:pPr marL="285750" indent="-285750">
              <a:buFont typeface="Arial" panose="020B0604020202020204" pitchFamily="34" charset="0"/>
              <a:buChar char="•"/>
            </a:pPr>
            <a:r>
              <a:rPr lang="en-US" sz="1600" dirty="0"/>
              <a:t>Stability, Efficiency for </a:t>
            </a:r>
            <a:r>
              <a:rPr lang="el-GR" sz="1600" dirty="0" smtClean="0"/>
              <a:t>χ</a:t>
            </a:r>
            <a:r>
              <a:rPr lang="en-US" sz="1600" dirty="0" smtClean="0"/>
              <a:t>, </a:t>
            </a:r>
            <a:r>
              <a:rPr lang="en-US" sz="1600" dirty="0"/>
              <a:t>|cos(</a:t>
            </a:r>
            <a:r>
              <a:rPr lang="el-GR" sz="1600" dirty="0"/>
              <a:t>θ</a:t>
            </a:r>
            <a:r>
              <a:rPr lang="en-US" sz="1600" dirty="0"/>
              <a:t>)| </a:t>
            </a:r>
            <a:r>
              <a:rPr lang="en-US" sz="1600" dirty="0" smtClean="0"/>
              <a:t>distributions</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Acceptance and purity for </a:t>
            </a:r>
            <a:r>
              <a:rPr lang="el-GR" sz="1600" dirty="0" smtClean="0"/>
              <a:t>χ</a:t>
            </a:r>
            <a:r>
              <a:rPr lang="en-US" sz="1600" dirty="0"/>
              <a:t> and |cos(</a:t>
            </a:r>
            <a:r>
              <a:rPr lang="el-GR" sz="1600" dirty="0"/>
              <a:t>θ</a:t>
            </a:r>
            <a:r>
              <a:rPr lang="en-US" sz="1600" dirty="0" smtClean="0"/>
              <a:t>)|distributions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Closure tests and TT contamination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I measure the </a:t>
            </a:r>
            <a:r>
              <a:rPr lang="el-GR" sz="1600" dirty="0" smtClean="0"/>
              <a:t>χ </a:t>
            </a:r>
            <a:r>
              <a:rPr lang="en-US" sz="1600" dirty="0" smtClean="0"/>
              <a:t>using the exponential</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Here you will find a comparison of 2016, 2017 and 2018 MC’s. (I only use the </a:t>
            </a:r>
            <a:r>
              <a:rPr lang="en-US" sz="1600" dirty="0" err="1" smtClean="0"/>
              <a:t>Mtt</a:t>
            </a:r>
            <a:r>
              <a:rPr lang="en-US" sz="1600" dirty="0" smtClean="0"/>
              <a:t> 1000-Inf file )</a:t>
            </a:r>
            <a:endParaRPr lang="el-GR" sz="1600" dirty="0"/>
          </a:p>
          <a:p>
            <a:pPr marL="285750" indent="-285750">
              <a:buFont typeface="Arial" panose="020B0604020202020204" pitchFamily="34" charset="0"/>
              <a:buChar char="•"/>
            </a:pPr>
            <a:endParaRPr lang="el-GR" sz="1600" dirty="0" smtClean="0"/>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Matrices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16</a:t>
            </a:fld>
            <a:endParaRPr lang="en-US"/>
          </a:p>
        </p:txBody>
      </p:sp>
    </p:spTree>
    <p:extLst>
      <p:ext uri="{BB962C8B-B14F-4D97-AF65-F5344CB8AC3E}">
        <p14:creationId xmlns:p14="http://schemas.microsoft.com/office/powerpoint/2010/main" val="981506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24929C-96EA-4005-A65B-FF64DBAC8208}" type="datetime1">
              <a:rPr lang="en-US" smtClean="0"/>
              <a:t>7/9/2019</a:t>
            </a:fld>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Matrices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17</a:t>
            </a:fld>
            <a:endParaRPr lang="en-US"/>
          </a:p>
        </p:txBody>
      </p:sp>
      <p:sp>
        <p:nvSpPr>
          <p:cNvPr id="7" name="TextBox 6"/>
          <p:cNvSpPr txBox="1"/>
          <p:nvPr/>
        </p:nvSpPr>
        <p:spPr>
          <a:xfrm>
            <a:off x="500856" y="695618"/>
            <a:ext cx="6767690"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Selection:</a:t>
            </a:r>
          </a:p>
          <a:p>
            <a:pPr marL="742950" lvl="1" indent="-285750">
              <a:buFont typeface="Arial" panose="020B0604020202020204" pitchFamily="34" charset="0"/>
              <a:buChar char="•"/>
            </a:pPr>
            <a:r>
              <a:rPr lang="en-US" sz="1600" dirty="0"/>
              <a:t>Jet </a:t>
            </a:r>
            <a:r>
              <a:rPr lang="en-US" sz="1600" dirty="0" smtClean="0"/>
              <a:t>Matching</a:t>
            </a:r>
          </a:p>
          <a:p>
            <a:pPr marL="742950" lvl="1" indent="-285750">
              <a:buFont typeface="Arial" panose="020B0604020202020204" pitchFamily="34" charset="0"/>
              <a:buChar char="•"/>
            </a:pPr>
            <a:r>
              <a:rPr lang="en-US" sz="1600" dirty="0" smtClean="0"/>
              <a:t>Parton cuts:</a:t>
            </a:r>
          </a:p>
          <a:p>
            <a:pPr marL="1200150" lvl="2" indent="-285750">
              <a:buFont typeface="Arial" panose="020B0604020202020204" pitchFamily="34" charset="0"/>
              <a:buChar char="•"/>
            </a:pPr>
            <a:r>
              <a:rPr lang="en-US" sz="1600" dirty="0" err="1" smtClean="0"/>
              <a:t>partonPt</a:t>
            </a:r>
            <a:r>
              <a:rPr lang="en-US" sz="1600" dirty="0" smtClean="0"/>
              <a:t>[0],[1] &gt; 400</a:t>
            </a:r>
          </a:p>
          <a:p>
            <a:pPr marL="1200150" lvl="2" indent="-285750">
              <a:buFont typeface="Arial" panose="020B0604020202020204" pitchFamily="34" charset="0"/>
              <a:buChar char="•"/>
            </a:pPr>
            <a:r>
              <a:rPr lang="en-US" sz="1600" dirty="0" smtClean="0"/>
              <a:t>|</a:t>
            </a:r>
            <a:r>
              <a:rPr lang="en-US" sz="1600" dirty="0" err="1" smtClean="0"/>
              <a:t>partonEta</a:t>
            </a:r>
            <a:r>
              <a:rPr lang="en-US" sz="1600" dirty="0" smtClean="0"/>
              <a:t>[0],[1]| &lt; 2.4</a:t>
            </a:r>
          </a:p>
          <a:p>
            <a:pPr marL="1200150" lvl="2" indent="-285750">
              <a:buFont typeface="Arial" panose="020B0604020202020204" pitchFamily="34" charset="0"/>
              <a:buChar char="•"/>
            </a:pPr>
            <a:r>
              <a:rPr lang="en-US" sz="1600" dirty="0" err="1" smtClean="0"/>
              <a:t>mTTbarParton</a:t>
            </a:r>
            <a:r>
              <a:rPr lang="en-US" sz="1600" dirty="0" smtClean="0"/>
              <a:t> &gt; 1000</a:t>
            </a:r>
          </a:p>
          <a:p>
            <a:pPr marL="1200150" lvl="2" indent="-285750">
              <a:buFont typeface="Arial" panose="020B0604020202020204" pitchFamily="34" charset="0"/>
              <a:buChar char="•"/>
            </a:pPr>
            <a:endParaRPr lang="en-GB" sz="1600" dirty="0"/>
          </a:p>
        </p:txBody>
      </p:sp>
      <mc:AlternateContent xmlns:mc="http://schemas.openxmlformats.org/markup-compatibility/2006" xmlns:a14="http://schemas.microsoft.com/office/drawing/2010/main">
        <mc:Choice Requires="a14">
          <p:sp>
            <p:nvSpPr>
              <p:cNvPr id="8" name="TextBox 7"/>
              <p:cNvSpPr txBox="1"/>
              <p:nvPr/>
            </p:nvSpPr>
            <p:spPr>
              <a:xfrm>
                <a:off x="401216" y="3457161"/>
                <a:ext cx="11000792" cy="2344873"/>
              </a:xfrm>
              <a:prstGeom prst="rect">
                <a:avLst/>
              </a:prstGeom>
              <a:noFill/>
            </p:spPr>
            <p:txBody>
              <a:bodyPr wrap="square" rtlCol="0">
                <a:spAutoFit/>
              </a:bodyPr>
              <a:lstStyle/>
              <a:p>
                <a:r>
                  <a:rPr lang="en-US" sz="1600" dirty="0" smtClean="0"/>
                  <a:t>Definitions:</a:t>
                </a:r>
              </a:p>
              <a:p>
                <a:endParaRPr lang="en-US" sz="1600" dirty="0"/>
              </a:p>
              <a:p>
                <a:pPr algn="ct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𝐸𝑓𝑓𝑖𝑐𝑖𝑒𝑛𝑐𝑦</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r>
                            <a:rPr lang="en-US" sz="1600" b="0" i="1" smtClean="0">
                              <a:latin typeface="Cambria Math" panose="02040503050406030204" pitchFamily="18" charset="0"/>
                            </a:rPr>
                            <m:t>𝑒𝑣𝑒𝑛𝑡𝑠</m:t>
                          </m:r>
                          <m:r>
                            <a:rPr lang="en-US" sz="1600" b="0" i="1" smtClean="0">
                              <a:latin typeface="Cambria Math" panose="02040503050406030204" pitchFamily="18" charset="0"/>
                            </a:rPr>
                            <m:t> </m:t>
                          </m:r>
                          <m:r>
                            <a:rPr lang="en-US" sz="1600" b="0" i="1" smtClean="0">
                              <a:latin typeface="Cambria Math" panose="02040503050406030204" pitchFamily="18" charset="0"/>
                            </a:rPr>
                            <m:t>𝑝𝑎𝑠𝑠𝑖𝑛𝑔</m:t>
                          </m:r>
                          <m:r>
                            <a:rPr lang="en-US" sz="1600" b="0" i="1" smtClean="0">
                              <a:latin typeface="Cambria Math" panose="02040503050406030204" pitchFamily="18" charset="0"/>
                            </a:rPr>
                            <m:t> </m:t>
                          </m:r>
                          <m:r>
                            <a:rPr lang="en-US" sz="1600" b="0" i="1" smtClean="0">
                              <a:latin typeface="Cambria Math" panose="02040503050406030204" pitchFamily="18" charset="0"/>
                            </a:rPr>
                            <m:t>𝑟𝑒𝑐𝑜</m:t>
                          </m:r>
                          <m:r>
                            <a:rPr lang="en-US" sz="1600" b="0" i="1" smtClean="0">
                              <a:latin typeface="Cambria Math" panose="02040503050406030204" pitchFamily="18" charset="0"/>
                            </a:rPr>
                            <m:t> </m:t>
                          </m:r>
                          <m:r>
                            <a:rPr lang="en-US" sz="1600" b="0" i="1" smtClean="0">
                              <a:latin typeface="Cambria Math" panose="02040503050406030204" pitchFamily="18" charset="0"/>
                            </a:rPr>
                            <m:t>𝑎𝑛𝑑</m:t>
                          </m:r>
                          <m:r>
                            <a:rPr lang="en-US" sz="1600" b="0" i="1" smtClean="0">
                              <a:latin typeface="Cambria Math" panose="02040503050406030204" pitchFamily="18" charset="0"/>
                            </a:rPr>
                            <m:t> </m:t>
                          </m:r>
                          <m:r>
                            <a:rPr lang="en-US" sz="1600" b="0" i="1" smtClean="0">
                              <a:latin typeface="Cambria Math" panose="02040503050406030204" pitchFamily="18" charset="0"/>
                            </a:rPr>
                            <m:t>𝑝𝑎𝑟𝑡𝑜𝑛</m:t>
                          </m:r>
                          <m:r>
                            <a:rPr lang="en-US" sz="1600" b="0" i="1" smtClean="0">
                              <a:latin typeface="Cambria Math" panose="02040503050406030204" pitchFamily="18" charset="0"/>
                            </a:rPr>
                            <m:t> </m:t>
                          </m:r>
                          <m:r>
                            <a:rPr lang="en-US" sz="1600" b="0" i="1" smtClean="0">
                              <a:latin typeface="Cambria Math" panose="02040503050406030204" pitchFamily="18" charset="0"/>
                            </a:rPr>
                            <m:t>𝑐𝑢𝑡𝑠</m:t>
                          </m:r>
                        </m:num>
                        <m:den>
                          <m:r>
                            <a:rPr lang="en-US" sz="1600" b="0" i="1" smtClean="0">
                              <a:latin typeface="Cambria Math" panose="02040503050406030204" pitchFamily="18" charset="0"/>
                            </a:rPr>
                            <m:t>#</m:t>
                          </m:r>
                          <m:r>
                            <a:rPr lang="en-US" sz="1600" b="0" i="1" smtClean="0">
                              <a:latin typeface="Cambria Math" panose="02040503050406030204" pitchFamily="18" charset="0"/>
                            </a:rPr>
                            <m:t>𝑒𝑣𝑒𝑛𝑡𝑠</m:t>
                          </m:r>
                          <m:r>
                            <a:rPr lang="en-US" sz="1600" b="0" i="1" smtClean="0">
                              <a:latin typeface="Cambria Math" panose="02040503050406030204" pitchFamily="18" charset="0"/>
                            </a:rPr>
                            <m:t> </m:t>
                          </m:r>
                          <m:r>
                            <a:rPr lang="en-US" sz="1600" b="0" i="1" smtClean="0">
                              <a:latin typeface="Cambria Math" panose="02040503050406030204" pitchFamily="18" charset="0"/>
                            </a:rPr>
                            <m:t>𝑝𝑎𝑠𝑠𝑖𝑛𝑔</m:t>
                          </m:r>
                          <m:r>
                            <a:rPr lang="en-US" sz="1600" b="0" i="1" smtClean="0">
                              <a:latin typeface="Cambria Math" panose="02040503050406030204" pitchFamily="18" charset="0"/>
                            </a:rPr>
                            <m:t> </m:t>
                          </m:r>
                          <m:r>
                            <a:rPr lang="en-US" sz="1600" b="0" i="1" smtClean="0">
                              <a:latin typeface="Cambria Math" panose="02040503050406030204" pitchFamily="18" charset="0"/>
                            </a:rPr>
                            <m:t>𝑝𝑎𝑟𝑡𝑜𝑛</m:t>
                          </m:r>
                          <m:r>
                            <a:rPr lang="en-US" sz="1600" b="0" i="1" smtClean="0">
                              <a:latin typeface="Cambria Math" panose="02040503050406030204" pitchFamily="18" charset="0"/>
                            </a:rPr>
                            <m:t> </m:t>
                          </m:r>
                          <m:r>
                            <a:rPr lang="en-US" sz="1600" b="0" i="1" smtClean="0">
                              <a:latin typeface="Cambria Math" panose="02040503050406030204" pitchFamily="18" charset="0"/>
                            </a:rPr>
                            <m:t>𝑐𝑢𝑡𝑠</m:t>
                          </m:r>
                          <m:r>
                            <a:rPr lang="en-US" sz="1600" b="0" i="1" smtClean="0">
                              <a:latin typeface="Cambria Math" panose="02040503050406030204" pitchFamily="18" charset="0"/>
                            </a:rPr>
                            <m:t> </m:t>
                          </m:r>
                          <m:r>
                            <a:rPr lang="en-US" sz="1600" b="0" i="1" smtClean="0">
                              <a:latin typeface="Cambria Math" panose="02040503050406030204" pitchFamily="18" charset="0"/>
                            </a:rPr>
                            <m:t>𝑓𝑟𝑜𝑚</m:t>
                          </m:r>
                          <m:r>
                            <a:rPr lang="en-US" sz="1600" b="0" i="1" smtClean="0">
                              <a:latin typeface="Cambria Math" panose="02040503050406030204" pitchFamily="18" charset="0"/>
                            </a:rPr>
                            <m:t> </m:t>
                          </m:r>
                          <m:r>
                            <a:rPr lang="en-US" sz="1600" b="0" i="1" smtClean="0">
                              <a:latin typeface="Cambria Math" panose="02040503050406030204" pitchFamily="18" charset="0"/>
                            </a:rPr>
                            <m:t>𝐸𝑣𝑒𝑛𝑡𝐶𝑜𝑢𝑛𝑡𝑒𝑟</m:t>
                          </m:r>
                        </m:den>
                      </m:f>
                      <m:r>
                        <a:rPr lang="en-US" sz="1600" b="0" i="1" smtClean="0">
                          <a:latin typeface="Cambria Math" panose="02040503050406030204" pitchFamily="18" charset="0"/>
                        </a:rPr>
                        <m:t> </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𝑣𝑠</m:t>
                          </m:r>
                          <m:r>
                            <a:rPr lang="en-US" sz="1600" b="0" i="1" smtClean="0">
                              <a:latin typeface="Cambria Math" panose="02040503050406030204" pitchFamily="18" charset="0"/>
                            </a:rPr>
                            <m:t> </m:t>
                          </m:r>
                          <m:r>
                            <a:rPr lang="en-US" sz="1600" b="0" i="1" smtClean="0">
                              <a:latin typeface="Cambria Math" panose="02040503050406030204" pitchFamily="18" charset="0"/>
                            </a:rPr>
                            <m:t>𝑃𝑎𝑟𝑡𝑜𝑛</m:t>
                          </m:r>
                        </m:e>
                      </m:d>
                    </m:oMath>
                  </m:oMathPara>
                </a14:m>
                <a:endParaRPr lang="en-US" sz="1600" b="0" dirty="0" smtClean="0"/>
              </a:p>
              <a:p>
                <a:pPr algn="ctr"/>
                <a:endParaRPr lang="en-US" sz="1600" b="0" dirty="0" smtClean="0"/>
              </a:p>
              <a:p>
                <a:pPr algn="ctr"/>
                <a:endParaRPr lang="en-US" sz="1600" b="0" dirty="0" smtClean="0"/>
              </a:p>
              <a:p>
                <a:pPr algn="ct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𝐴𝑐𝑐𝑒𝑝𝑡𝑎𝑛𝑐𝑒</m:t>
                      </m:r>
                      <m:r>
                        <a:rPr lang="en-US" sz="1600" i="1">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𝑒𝑣𝑒𝑛𝑡𝑠</m:t>
                          </m:r>
                          <m:r>
                            <a:rPr lang="en-US" sz="1600" i="1">
                              <a:latin typeface="Cambria Math" panose="02040503050406030204" pitchFamily="18" charset="0"/>
                            </a:rPr>
                            <m:t> </m:t>
                          </m:r>
                          <m:r>
                            <a:rPr lang="en-US" sz="1600" i="1">
                              <a:latin typeface="Cambria Math" panose="02040503050406030204" pitchFamily="18" charset="0"/>
                            </a:rPr>
                            <m:t>𝑝𝑎𝑠𝑠𝑖𝑛𝑔</m:t>
                          </m:r>
                          <m:r>
                            <a:rPr lang="en-US" sz="1600" i="1">
                              <a:latin typeface="Cambria Math" panose="02040503050406030204" pitchFamily="18" charset="0"/>
                            </a:rPr>
                            <m:t> </m:t>
                          </m:r>
                          <m:r>
                            <a:rPr lang="en-US" sz="1600" i="1">
                              <a:latin typeface="Cambria Math" panose="02040503050406030204" pitchFamily="18" charset="0"/>
                            </a:rPr>
                            <m:t>𝑟𝑒𝑐𝑜</m:t>
                          </m:r>
                          <m:r>
                            <a:rPr lang="en-US" sz="1600" i="1">
                              <a:latin typeface="Cambria Math" panose="02040503050406030204" pitchFamily="18" charset="0"/>
                            </a:rPr>
                            <m:t> </m:t>
                          </m:r>
                          <m:r>
                            <a:rPr lang="en-US" sz="1600" i="1">
                              <a:latin typeface="Cambria Math" panose="02040503050406030204" pitchFamily="18" charset="0"/>
                            </a:rPr>
                            <m:t>𝑎𝑛𝑑</m:t>
                          </m:r>
                          <m:r>
                            <a:rPr lang="en-US" sz="1600" i="1">
                              <a:latin typeface="Cambria Math" panose="02040503050406030204" pitchFamily="18" charset="0"/>
                            </a:rPr>
                            <m:t> </m:t>
                          </m:r>
                          <m:r>
                            <a:rPr lang="en-US" sz="1600" i="1">
                              <a:latin typeface="Cambria Math" panose="02040503050406030204" pitchFamily="18" charset="0"/>
                            </a:rPr>
                            <m:t>𝑝𝑎𝑟𝑡𝑜𝑛</m:t>
                          </m:r>
                          <m:r>
                            <a:rPr lang="en-US" sz="1600" i="1">
                              <a:latin typeface="Cambria Math" panose="02040503050406030204" pitchFamily="18" charset="0"/>
                            </a:rPr>
                            <m:t> </m:t>
                          </m:r>
                          <m:r>
                            <a:rPr lang="en-US" sz="1600" i="1">
                              <a:latin typeface="Cambria Math" panose="02040503050406030204" pitchFamily="18" charset="0"/>
                            </a:rPr>
                            <m:t>𝑐𝑢𝑡𝑠</m:t>
                          </m:r>
                        </m:num>
                        <m:den>
                          <m:r>
                            <a:rPr lang="en-US" sz="1600" i="1">
                              <a:latin typeface="Cambria Math" panose="02040503050406030204" pitchFamily="18" charset="0"/>
                            </a:rPr>
                            <m:t>#</m:t>
                          </m:r>
                          <m:r>
                            <a:rPr lang="en-US" sz="1600" i="1">
                              <a:latin typeface="Cambria Math" panose="02040503050406030204" pitchFamily="18" charset="0"/>
                            </a:rPr>
                            <m:t>𝑒𝑣𝑒𝑛𝑡𝑠𝑖𝑛𝑔</m:t>
                          </m:r>
                          <m:r>
                            <a:rPr lang="en-US" sz="1600" i="1">
                              <a:latin typeface="Cambria Math" panose="02040503050406030204" pitchFamily="18" charset="0"/>
                            </a:rPr>
                            <m:t> </m:t>
                          </m:r>
                          <m:r>
                            <a:rPr lang="en-US" sz="1600" i="1">
                              <a:latin typeface="Cambria Math" panose="02040503050406030204" pitchFamily="18" charset="0"/>
                            </a:rPr>
                            <m:t>𝑝𝑎𝑠𝑠</m:t>
                          </m:r>
                          <m:r>
                            <a:rPr lang="en-US" sz="1600" i="1">
                              <a:latin typeface="Cambria Math" panose="02040503050406030204" pitchFamily="18" charset="0"/>
                            </a:rPr>
                            <m:t> </m:t>
                          </m:r>
                          <m:r>
                            <a:rPr lang="en-US" sz="1600" i="1">
                              <a:latin typeface="Cambria Math" panose="02040503050406030204" pitchFamily="18" charset="0"/>
                            </a:rPr>
                            <m:t>𝑟𝑒𝑐𝑜</m:t>
                          </m:r>
                          <m:r>
                            <a:rPr lang="en-US" sz="1600" i="1">
                              <a:latin typeface="Cambria Math" panose="02040503050406030204" pitchFamily="18" charset="0"/>
                            </a:rPr>
                            <m:t> </m:t>
                          </m:r>
                          <m:r>
                            <a:rPr lang="en-US" sz="1600" i="1">
                              <a:latin typeface="Cambria Math" panose="02040503050406030204" pitchFamily="18" charset="0"/>
                            </a:rPr>
                            <m:t>𝑐𝑢𝑡𝑠</m:t>
                          </m:r>
                          <m:r>
                            <a:rPr lang="en-US" sz="1600" i="1">
                              <a:latin typeface="Cambria Math" panose="02040503050406030204" pitchFamily="18" charset="0"/>
                            </a:rPr>
                            <m:t> </m:t>
                          </m:r>
                        </m:den>
                      </m:f>
                      <m:r>
                        <a:rPr lang="en-US" sz="1600" b="0" i="1" smtClean="0">
                          <a:latin typeface="Cambria Math" panose="02040503050406030204" pitchFamily="18" charset="0"/>
                        </a:rPr>
                        <m:t>(</m:t>
                      </m:r>
                      <m:r>
                        <a:rPr lang="en-US" sz="1600" b="0" i="1" smtClean="0">
                          <a:latin typeface="Cambria Math" panose="02040503050406030204" pitchFamily="18" charset="0"/>
                        </a:rPr>
                        <m:t>𝑣𝑠</m:t>
                      </m:r>
                      <m:r>
                        <a:rPr lang="en-US" sz="1600" b="0" i="1" smtClean="0">
                          <a:latin typeface="Cambria Math" panose="02040503050406030204" pitchFamily="18" charset="0"/>
                        </a:rPr>
                        <m:t> </m:t>
                      </m:r>
                      <m:r>
                        <a:rPr lang="en-US" sz="1600" b="0" i="1" smtClean="0">
                          <a:latin typeface="Cambria Math" panose="02040503050406030204" pitchFamily="18" charset="0"/>
                        </a:rPr>
                        <m:t>𝑅𝑒𝑐𝑜</m:t>
                      </m:r>
                      <m:r>
                        <a:rPr lang="en-US" sz="1600" b="0" i="1" smtClean="0">
                          <a:latin typeface="Cambria Math" panose="02040503050406030204" pitchFamily="18" charset="0"/>
                        </a:rPr>
                        <m:t>)</m:t>
                      </m:r>
                    </m:oMath>
                  </m:oMathPara>
                </a14:m>
                <a:endParaRPr lang="en-GB" sz="1600" dirty="0"/>
              </a:p>
              <a:p>
                <a:endParaRPr lang="en-GB"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401216" y="3457161"/>
                <a:ext cx="11000792" cy="2344873"/>
              </a:xfrm>
              <a:prstGeom prst="rect">
                <a:avLst/>
              </a:prstGeom>
              <a:blipFill>
                <a:blip r:embed="rId3"/>
                <a:stretch>
                  <a:fillRect l="-333" t="-779"/>
                </a:stretch>
              </a:blipFill>
            </p:spPr>
            <p:txBody>
              <a:bodyPr/>
              <a:lstStyle/>
              <a:p>
                <a:r>
                  <a:rPr lang="en-GB">
                    <a:noFill/>
                  </a:rPr>
                  <a:t> </a:t>
                </a:r>
              </a:p>
            </p:txBody>
          </p:sp>
        </mc:Fallback>
      </mc:AlternateContent>
      <p:sp>
        <p:nvSpPr>
          <p:cNvPr id="9" name="TextBox 8"/>
          <p:cNvSpPr txBox="1"/>
          <p:nvPr/>
        </p:nvSpPr>
        <p:spPr>
          <a:xfrm>
            <a:off x="3686185" y="944161"/>
            <a:ext cx="5113706" cy="2554545"/>
          </a:xfrm>
          <a:prstGeom prst="rect">
            <a:avLst/>
          </a:prstGeom>
          <a:noFill/>
        </p:spPr>
        <p:txBody>
          <a:bodyPr wrap="square" rtlCol="0">
            <a:spAutoFit/>
          </a:bodyPr>
          <a:lstStyle/>
          <a:p>
            <a:pPr marL="742950" lvl="1" indent="-285750">
              <a:buFont typeface="Arial" panose="020B0604020202020204" pitchFamily="34" charset="0"/>
              <a:buChar char="•"/>
            </a:pPr>
            <a:r>
              <a:rPr lang="en-US" sz="1600" dirty="0" err="1" smtClean="0"/>
              <a:t>Reco</a:t>
            </a:r>
            <a:r>
              <a:rPr lang="en-US" sz="1600" dirty="0" smtClean="0"/>
              <a:t> cuts:</a:t>
            </a:r>
            <a:endParaRPr lang="en-US" sz="1600" dirty="0"/>
          </a:p>
          <a:p>
            <a:pPr marL="1200150" lvl="2" indent="-285750">
              <a:buFont typeface="Arial" panose="020B0604020202020204" pitchFamily="34" charset="0"/>
              <a:buChar char="•"/>
            </a:pPr>
            <a:r>
              <a:rPr lang="en-US" sz="1600" dirty="0" err="1"/>
              <a:t>nJets</a:t>
            </a:r>
            <a:r>
              <a:rPr lang="en-US" sz="1600" dirty="0"/>
              <a:t> &gt; 1</a:t>
            </a:r>
          </a:p>
          <a:p>
            <a:pPr marL="1200150" lvl="2" indent="-285750">
              <a:buFont typeface="Arial" panose="020B0604020202020204" pitchFamily="34" charset="0"/>
              <a:buChar char="•"/>
            </a:pPr>
            <a:r>
              <a:rPr lang="en-US" sz="1600" dirty="0" err="1"/>
              <a:t>nLeptons</a:t>
            </a:r>
            <a:r>
              <a:rPr lang="en-US" sz="1600" dirty="0"/>
              <a:t> = 0</a:t>
            </a:r>
          </a:p>
          <a:p>
            <a:pPr marL="1200150" lvl="2" indent="-285750">
              <a:buFont typeface="Arial" panose="020B0604020202020204" pitchFamily="34" charset="0"/>
              <a:buChar char="•"/>
            </a:pPr>
            <a:r>
              <a:rPr lang="en-US" sz="1600" dirty="0" err="1"/>
              <a:t>mJJ</a:t>
            </a:r>
            <a:r>
              <a:rPr lang="en-US" sz="1600" dirty="0"/>
              <a:t> &gt; 1000</a:t>
            </a:r>
          </a:p>
          <a:p>
            <a:pPr marL="1200150" lvl="2" indent="-285750">
              <a:buFont typeface="Arial" panose="020B0604020202020204" pitchFamily="34" charset="0"/>
              <a:buChar char="•"/>
            </a:pPr>
            <a:r>
              <a:rPr lang="en-US" sz="1600" dirty="0" err="1"/>
              <a:t>jetPt</a:t>
            </a:r>
            <a:r>
              <a:rPr lang="en-US" sz="1600" dirty="0"/>
              <a:t>[0],[1] &gt; 400</a:t>
            </a:r>
          </a:p>
          <a:p>
            <a:pPr marL="1200150" lvl="2" indent="-285750">
              <a:buFont typeface="Arial" panose="020B0604020202020204" pitchFamily="34" charset="0"/>
              <a:buChar char="•"/>
            </a:pPr>
            <a:r>
              <a:rPr lang="en-US" sz="1600" dirty="0"/>
              <a:t>|</a:t>
            </a:r>
            <a:r>
              <a:rPr lang="en-US" sz="1600" dirty="0" err="1"/>
              <a:t>jetEta</a:t>
            </a:r>
            <a:r>
              <a:rPr lang="en-US" sz="1600" dirty="0"/>
              <a:t>[0],[1]| &lt; 2.4</a:t>
            </a:r>
          </a:p>
          <a:p>
            <a:pPr marL="1200150" lvl="2" indent="-285750">
              <a:buFont typeface="Arial" panose="020B0604020202020204" pitchFamily="34" charset="0"/>
              <a:buChar char="•"/>
            </a:pPr>
            <a:r>
              <a:rPr lang="en-US" sz="1600" dirty="0" err="1"/>
              <a:t>bTagging</a:t>
            </a:r>
            <a:r>
              <a:rPr lang="en-US" sz="1600" dirty="0"/>
              <a:t> (Medium </a:t>
            </a:r>
            <a:r>
              <a:rPr lang="en-US" sz="1600" dirty="0" smtClean="0"/>
              <a:t>WP </a:t>
            </a:r>
            <a:r>
              <a:rPr lang="en-US" sz="1600" dirty="0" err="1" smtClean="0">
                <a:solidFill>
                  <a:srgbClr val="FF0000"/>
                </a:solidFill>
              </a:rPr>
              <a:t>deepCSV</a:t>
            </a:r>
            <a:r>
              <a:rPr lang="en-US" sz="1600" dirty="0" smtClean="0"/>
              <a:t>)</a:t>
            </a:r>
            <a:endParaRPr lang="en-US" sz="1600" dirty="0"/>
          </a:p>
          <a:p>
            <a:pPr marL="1200150" lvl="2" indent="-285750">
              <a:buFont typeface="Arial" panose="020B0604020202020204" pitchFamily="34" charset="0"/>
              <a:buChar char="•"/>
            </a:pPr>
            <a:r>
              <a:rPr lang="en-US" sz="1600" dirty="0"/>
              <a:t>Tagger </a:t>
            </a:r>
            <a:r>
              <a:rPr lang="en-US" sz="1600" dirty="0" smtClean="0"/>
              <a:t>cut(</a:t>
            </a:r>
            <a:r>
              <a:rPr lang="en-US" sz="1600" dirty="0" smtClean="0">
                <a:solidFill>
                  <a:srgbClr val="FF0000"/>
                </a:solidFill>
              </a:rPr>
              <a:t>top Tagger&gt; 0.1</a:t>
            </a:r>
            <a:r>
              <a:rPr lang="en-US" sz="1600" dirty="0" smtClean="0"/>
              <a:t>)</a:t>
            </a:r>
            <a:endParaRPr lang="en-US" sz="1600" dirty="0"/>
          </a:p>
          <a:p>
            <a:pPr marL="1200150" lvl="2" indent="-285750">
              <a:buFont typeface="Arial" panose="020B0604020202020204" pitchFamily="34" charset="0"/>
              <a:buChar char="•"/>
            </a:pPr>
            <a:r>
              <a:rPr lang="en-US" sz="1600" dirty="0" err="1"/>
              <a:t>JetMassSoftDrop</a:t>
            </a:r>
            <a:r>
              <a:rPr lang="en-US" sz="1600" dirty="0"/>
              <a:t> &gt; 120 and &lt; </a:t>
            </a:r>
            <a:r>
              <a:rPr lang="en-US" sz="1600" dirty="0" smtClean="0"/>
              <a:t>220</a:t>
            </a:r>
          </a:p>
          <a:p>
            <a:endParaRPr lang="en-GB" sz="1600" dirty="0"/>
          </a:p>
        </p:txBody>
      </p:sp>
    </p:spTree>
    <p:extLst>
      <p:ext uri="{BB962C8B-B14F-4D97-AF65-F5344CB8AC3E}">
        <p14:creationId xmlns:p14="http://schemas.microsoft.com/office/powerpoint/2010/main" val="936684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0CB6B7-8D08-4690-99A0-DA54F88B2089}" type="datetime1">
              <a:rPr lang="en-US" smtClean="0"/>
              <a:t>7/9/2019</a:t>
            </a:fld>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Matrix for </a:t>
            </a:r>
            <a:r>
              <a:rPr lang="el-GR" u="sng" dirty="0" smtClean="0"/>
              <a:t>χ</a:t>
            </a:r>
            <a:r>
              <a:rPr lang="en-US" u="sng" dirty="0" smtClean="0"/>
              <a:t> 2016</a:t>
            </a:r>
            <a:r>
              <a:rPr lang="el-GR" u="sng" dirty="0" smtClean="0"/>
              <a:t> </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18</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1751382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3094A9-7245-49A7-AEC4-82159A681003}" type="datetime1">
              <a:rPr lang="en-US" smtClean="0"/>
              <a:t>7/9/2019</a:t>
            </a:fld>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Matrix for </a:t>
            </a:r>
            <a:r>
              <a:rPr lang="el-GR" u="sng" dirty="0" smtClean="0"/>
              <a:t>χ</a:t>
            </a:r>
            <a:r>
              <a:rPr lang="en-US" u="sng" dirty="0" smtClean="0"/>
              <a:t> 2017</a:t>
            </a:r>
            <a:r>
              <a:rPr lang="el-GR" u="sng" dirty="0" smtClean="0"/>
              <a:t> </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19</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411674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80784FD-6ACD-414F-B38B-A93F2CCA158F}" type="datetime1">
              <a:rPr lang="en-US" smtClean="0"/>
              <a:t>7/9/2019</a:t>
            </a:fld>
            <a:endParaRPr lang="en-US" dirty="0"/>
          </a:p>
        </p:txBody>
      </p:sp>
      <p:sp>
        <p:nvSpPr>
          <p:cNvPr id="4" name="Footer Placeholder 3"/>
          <p:cNvSpPr>
            <a:spLocks noGrp="1"/>
          </p:cNvSpPr>
          <p:nvPr>
            <p:ph type="ftr" sz="quarter" idx="11"/>
          </p:nvPr>
        </p:nvSpPr>
        <p:spPr/>
        <p:txBody>
          <a:bodyPr/>
          <a:lstStyle/>
          <a:p>
            <a:r>
              <a:rPr lang="fi-FI" smtClean="0"/>
              <a:t>NTUA G. Bakas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2</a:t>
            </a:fld>
            <a:endParaRPr lang="en-US" dirty="0"/>
          </a:p>
        </p:txBody>
      </p:sp>
      <p:sp>
        <p:nvSpPr>
          <p:cNvPr id="7" name="TextBox 6"/>
          <p:cNvSpPr txBox="1"/>
          <p:nvPr/>
        </p:nvSpPr>
        <p:spPr>
          <a:xfrm>
            <a:off x="407550" y="670041"/>
            <a:ext cx="10403885" cy="5693866"/>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Top Tagger:</a:t>
            </a:r>
          </a:p>
          <a:p>
            <a:pPr marL="742950" lvl="1" indent="-285750">
              <a:buFont typeface="Arial" panose="020B0604020202020204" pitchFamily="34" charset="0"/>
              <a:buChar char="•"/>
            </a:pPr>
            <a:r>
              <a:rPr lang="en-US" sz="1400" dirty="0" smtClean="0"/>
              <a:t>New WP’s for the 2017 and 2018 MC’s</a:t>
            </a:r>
          </a:p>
          <a:p>
            <a:pPr marL="742950" lvl="1" indent="-285750">
              <a:buFont typeface="Arial" panose="020B0604020202020204" pitchFamily="34" charset="0"/>
              <a:buChar char="•"/>
            </a:pPr>
            <a:r>
              <a:rPr lang="en-US" sz="1400" dirty="0" smtClean="0"/>
              <a:t>Discovered discrepancy in the Efficiencies</a:t>
            </a:r>
          </a:p>
          <a:p>
            <a:pPr marL="1200150" lvl="2" indent="-285750">
              <a:buFont typeface="Arial" panose="020B0604020202020204" pitchFamily="34" charset="0"/>
              <a:buChar char="•"/>
            </a:pPr>
            <a:r>
              <a:rPr lang="en-US" sz="1400" dirty="0" smtClean="0"/>
              <a:t>This is caused from the fact that for 2018 we only have a </a:t>
            </a:r>
            <a:r>
              <a:rPr lang="en-US" sz="1400" dirty="0" err="1" smtClean="0"/>
              <a:t>Mtt</a:t>
            </a:r>
            <a:r>
              <a:rPr lang="en-US" sz="1400" dirty="0" smtClean="0"/>
              <a:t> 1000-Inf file whereas for 2016 and 2017 we have both </a:t>
            </a:r>
            <a:r>
              <a:rPr lang="en-US" sz="1400" dirty="0" err="1" smtClean="0"/>
              <a:t>Mtt</a:t>
            </a:r>
            <a:r>
              <a:rPr lang="en-US" sz="1400" dirty="0" smtClean="0"/>
              <a:t> 700-1000 and </a:t>
            </a:r>
            <a:r>
              <a:rPr lang="en-US" sz="1400" dirty="0" err="1" smtClean="0"/>
              <a:t>Mtt</a:t>
            </a:r>
            <a:r>
              <a:rPr lang="en-US" sz="1400" dirty="0" smtClean="0"/>
              <a:t>  1000-Inf files.</a:t>
            </a:r>
          </a:p>
          <a:p>
            <a:pPr marL="1200150" lvl="2" indent="-285750">
              <a:buFont typeface="Arial" panose="020B0604020202020204" pitchFamily="34" charset="0"/>
              <a:buChar char="•"/>
            </a:pPr>
            <a:r>
              <a:rPr lang="en-US" sz="1400" dirty="0" smtClean="0"/>
              <a:t>New efficiency, acceptance </a:t>
            </a:r>
            <a:r>
              <a:rPr lang="en-US" sz="1400" dirty="0" err="1" smtClean="0"/>
              <a:t>etc</a:t>
            </a:r>
            <a:r>
              <a:rPr lang="en-US" sz="1400" dirty="0" smtClean="0"/>
              <a:t> using only 1 file</a:t>
            </a:r>
          </a:p>
          <a:p>
            <a:pPr marL="1200150" lvl="2" indent="-285750">
              <a:buFont typeface="Arial" panose="020B0604020202020204" pitchFamily="34" charset="0"/>
              <a:buChar char="•"/>
            </a:pPr>
            <a:r>
              <a:rPr lang="en-US" sz="1400" dirty="0" smtClean="0"/>
              <a:t>Request for 2018 MC </a:t>
            </a:r>
            <a:r>
              <a:rPr lang="en-US" sz="1400" dirty="0" err="1" smtClean="0"/>
              <a:t>Mtt</a:t>
            </a:r>
            <a:r>
              <a:rPr lang="en-US" sz="1400" dirty="0" smtClean="0"/>
              <a:t> 700-1000</a:t>
            </a:r>
          </a:p>
          <a:p>
            <a:pPr lvl="2"/>
            <a:endParaRPr lang="en-US" sz="1400" dirty="0" smtClean="0"/>
          </a:p>
          <a:p>
            <a:pPr marL="285750" indent="-285750">
              <a:buFont typeface="Arial" panose="020B0604020202020204" pitchFamily="34" charset="0"/>
              <a:buChar char="•"/>
            </a:pPr>
            <a:r>
              <a:rPr lang="en-US" sz="1400" dirty="0" smtClean="0"/>
              <a:t>Top Angular Distributions</a:t>
            </a:r>
          </a:p>
          <a:p>
            <a:pPr marL="742950" lvl="1" indent="-285750">
              <a:buFont typeface="Arial" panose="020B0604020202020204" pitchFamily="34" charset="0"/>
              <a:buChar char="•"/>
            </a:pPr>
            <a:r>
              <a:rPr lang="en-US" sz="1400" dirty="0" smtClean="0"/>
              <a:t>Worked on the MC comparisons for the 2016, 2017 and 2018</a:t>
            </a:r>
          </a:p>
          <a:p>
            <a:pPr marL="742950" lvl="1" indent="-285750">
              <a:buFont typeface="Arial" panose="020B0604020202020204" pitchFamily="34" charset="0"/>
              <a:buChar char="•"/>
            </a:pPr>
            <a:r>
              <a:rPr lang="en-US" sz="1400" dirty="0" smtClean="0"/>
              <a:t>Used for all the files the same WP until we reach a WP for every year</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Spin Correlation</a:t>
            </a:r>
          </a:p>
          <a:p>
            <a:pPr marL="742950" lvl="1" indent="-285750">
              <a:buFont typeface="Arial" panose="020B0604020202020204" pitchFamily="34" charset="0"/>
              <a:buChar char="•"/>
            </a:pPr>
            <a:r>
              <a:rPr lang="en-US" sz="1400" dirty="0" smtClean="0"/>
              <a:t>Files are ready (CMSSW 10_2X)</a:t>
            </a:r>
          </a:p>
          <a:p>
            <a:pPr marL="742950" lvl="1" indent="-285750">
              <a:buFont typeface="Arial" panose="020B0604020202020204" pitchFamily="34" charset="0"/>
              <a:buChar char="•"/>
            </a:pPr>
            <a:r>
              <a:rPr lang="en-US" sz="1400" dirty="0" smtClean="0"/>
              <a:t>Chi2Test for various distributions</a:t>
            </a:r>
          </a:p>
          <a:p>
            <a:pPr marL="742950" lvl="1"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DCS:</a:t>
            </a:r>
          </a:p>
          <a:p>
            <a:pPr marL="742950" lvl="1" indent="-285750">
              <a:buFont typeface="Arial" panose="020B0604020202020204" pitchFamily="34" charset="0"/>
              <a:buChar char="•"/>
            </a:pPr>
            <a:r>
              <a:rPr lang="en-US" sz="1400" dirty="0" err="1" smtClean="0"/>
              <a:t>ConfDbChecks</a:t>
            </a:r>
            <a:r>
              <a:rPr lang="en-US" sz="1400" dirty="0" smtClean="0"/>
              <a:t> in </a:t>
            </a:r>
            <a:r>
              <a:rPr lang="en-US" sz="1400" dirty="0" err="1" smtClean="0"/>
              <a:t>CMSfwInstallUtils</a:t>
            </a:r>
            <a:endParaRPr lang="en-US" sz="1400" dirty="0" smtClean="0"/>
          </a:p>
          <a:p>
            <a:pPr marL="1200150" lvl="2" indent="-285750">
              <a:buFont typeface="Arial" panose="020B0604020202020204" pitchFamily="34" charset="0"/>
              <a:buChar char="•"/>
            </a:pPr>
            <a:r>
              <a:rPr lang="en-US" sz="1400" dirty="0" smtClean="0"/>
              <a:t>tool that allows checks between </a:t>
            </a:r>
            <a:r>
              <a:rPr lang="en-US" sz="1400" dirty="0" err="1" smtClean="0"/>
              <a:t>db</a:t>
            </a:r>
            <a:r>
              <a:rPr lang="en-US" sz="1400" dirty="0" smtClean="0"/>
              <a:t> and project. </a:t>
            </a:r>
          </a:p>
          <a:p>
            <a:pPr marL="1200150" lvl="2" indent="-285750">
              <a:buFont typeface="Arial" panose="020B0604020202020204" pitchFamily="34" charset="0"/>
              <a:buChar char="•"/>
            </a:pPr>
            <a:r>
              <a:rPr lang="en-US" sz="1400" dirty="0" smtClean="0"/>
              <a:t>Managed to show the user the reference of the problem </a:t>
            </a:r>
          </a:p>
          <a:p>
            <a:pPr marL="742950" lvl="1" indent="-285750">
              <a:buFont typeface="Arial" panose="020B0604020202020204" pitchFamily="34" charset="0"/>
              <a:buChar char="•"/>
            </a:pPr>
            <a:r>
              <a:rPr lang="en-US" sz="1400" dirty="0" err="1" smtClean="0"/>
              <a:t>fwInstallationUtils</a:t>
            </a:r>
            <a:endParaRPr lang="en-US" sz="1400" dirty="0" smtClean="0"/>
          </a:p>
          <a:p>
            <a:pPr marL="1200150" lvl="2" indent="-285750">
              <a:buFont typeface="Arial" panose="020B0604020202020204" pitchFamily="34" charset="0"/>
              <a:buChar char="•"/>
            </a:pPr>
            <a:r>
              <a:rPr lang="en-US" sz="1400" dirty="0" smtClean="0"/>
              <a:t>Further improvements to the tool</a:t>
            </a:r>
          </a:p>
          <a:p>
            <a:pPr marL="285750" indent="-285750">
              <a:buFont typeface="Arial" panose="020B0604020202020204" pitchFamily="34" charset="0"/>
              <a:buChar char="•"/>
            </a:pPr>
            <a:r>
              <a:rPr lang="en-US" sz="1400" dirty="0" err="1" smtClean="0"/>
              <a:t>ArdEnvino</a:t>
            </a:r>
            <a:endParaRPr lang="en-US" sz="1400" dirty="0" smtClean="0"/>
          </a:p>
          <a:p>
            <a:pPr marL="742950" lvl="1" indent="-285750">
              <a:buFont typeface="Arial" panose="020B0604020202020204" pitchFamily="34" charset="0"/>
              <a:buChar char="•"/>
            </a:pPr>
            <a:r>
              <a:rPr lang="en-US" sz="1400" dirty="0" smtClean="0"/>
              <a:t>Printed 1 box and printing 1 more</a:t>
            </a:r>
          </a:p>
          <a:p>
            <a:pPr marL="742950" lvl="1" indent="-285750">
              <a:buFont typeface="Arial" panose="020B0604020202020204" pitchFamily="34" charset="0"/>
              <a:buChar char="•"/>
            </a:pPr>
            <a:r>
              <a:rPr lang="en-US" sz="1400" dirty="0" smtClean="0"/>
              <a:t>Assembly of new screens and assembly of the board so we can leave one working in the lab </a:t>
            </a:r>
            <a:endParaRPr lang="en-US" sz="1400" dirty="0" smtClean="0"/>
          </a:p>
          <a:p>
            <a:pPr marL="1200150" lvl="2" indent="-285750">
              <a:buFont typeface="Arial" panose="020B0604020202020204" pitchFamily="34" charset="0"/>
              <a:buChar char="•"/>
            </a:pPr>
            <a:endParaRPr lang="en-GB" sz="1400" dirty="0"/>
          </a:p>
        </p:txBody>
      </p:sp>
      <p:sp>
        <p:nvSpPr>
          <p:cNvPr id="8" name="Title 4"/>
          <p:cNvSpPr txBox="1">
            <a:spLocks/>
          </p:cNvSpPr>
          <p:nvPr/>
        </p:nvSpPr>
        <p:spPr>
          <a:xfrm>
            <a:off x="221299" y="-76267"/>
            <a:ext cx="10520413" cy="7463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smtClean="0"/>
              <a:t>Weekly Report</a:t>
            </a:r>
            <a:endParaRPr lang="en-GB" sz="3400" dirty="0"/>
          </a:p>
        </p:txBody>
      </p:sp>
    </p:spTree>
    <p:extLst>
      <p:ext uri="{BB962C8B-B14F-4D97-AF65-F5344CB8AC3E}">
        <p14:creationId xmlns:p14="http://schemas.microsoft.com/office/powerpoint/2010/main" val="1373791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C2E0D2-BD9F-4B2E-A983-337D3CEFB26A}" type="datetime1">
              <a:rPr lang="en-US" smtClean="0"/>
              <a:t>7/9/2019</a:t>
            </a:fld>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Matrix for </a:t>
            </a:r>
            <a:r>
              <a:rPr lang="el-GR" u="sng" dirty="0" smtClean="0"/>
              <a:t>χ</a:t>
            </a:r>
            <a:r>
              <a:rPr lang="en-US" u="sng" dirty="0" smtClean="0"/>
              <a:t> 2018</a:t>
            </a:r>
            <a:r>
              <a:rPr lang="el-GR" u="sng" dirty="0" smtClean="0"/>
              <a:t> </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20</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739610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DEBB0D-C420-4052-9620-77BDBB73717F}" type="datetime1">
              <a:rPr lang="en-US" smtClean="0"/>
              <a:t>7/9/2019</a:t>
            </a:fld>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Matrix for </a:t>
            </a:r>
            <a:r>
              <a:rPr lang="en-US" u="sng" dirty="0" smtClean="0"/>
              <a:t>|cos(</a:t>
            </a:r>
            <a:r>
              <a:rPr lang="el-GR" u="sng" dirty="0" smtClean="0"/>
              <a:t>θ)</a:t>
            </a:r>
            <a:r>
              <a:rPr lang="en-US" u="sng" dirty="0" smtClean="0"/>
              <a:t>| 2016</a:t>
            </a:r>
            <a:r>
              <a:rPr lang="el-GR" u="sng" dirty="0" smtClean="0"/>
              <a:t> </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21</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1952952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7021C5-A3D4-4B9B-808D-2DE657E5C8F1}" type="datetime1">
              <a:rPr lang="en-US" smtClean="0"/>
              <a:t>7/9/2019</a:t>
            </a:fld>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Matrix for </a:t>
            </a:r>
            <a:r>
              <a:rPr lang="en-US" u="sng" dirty="0" smtClean="0"/>
              <a:t>|cos(</a:t>
            </a:r>
            <a:r>
              <a:rPr lang="el-GR" u="sng" dirty="0" smtClean="0"/>
              <a:t>θ)</a:t>
            </a:r>
            <a:r>
              <a:rPr lang="en-US" u="sng" dirty="0" smtClean="0"/>
              <a:t>| 2017</a:t>
            </a:r>
            <a:r>
              <a:rPr lang="el-GR" u="sng" dirty="0" smtClean="0"/>
              <a:t> </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22</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2756818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CD6CE8-4B33-4D01-9A61-16D933B5D127}" type="datetime1">
              <a:rPr lang="en-US" smtClean="0"/>
              <a:t>7/9/2019</a:t>
            </a:fld>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Matrix for </a:t>
            </a:r>
            <a:r>
              <a:rPr lang="en-US" u="sng" dirty="0" smtClean="0"/>
              <a:t>|cos(</a:t>
            </a:r>
            <a:r>
              <a:rPr lang="el-GR" u="sng" dirty="0" smtClean="0"/>
              <a:t>θ)</a:t>
            </a:r>
            <a:r>
              <a:rPr lang="en-US" u="sng" dirty="0" smtClean="0"/>
              <a:t>| 2018</a:t>
            </a:r>
            <a:r>
              <a:rPr lang="el-GR" u="sng" dirty="0" smtClean="0"/>
              <a:t> </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23</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769212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E2BCF-2313-4DC5-9AA0-E5C6C1D82F17}" type="datetime1">
              <a:rPr lang="en-US" smtClean="0"/>
              <a:t>7/9/2019</a:t>
            </a:fld>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Efficiency and Acceptance for chi </a:t>
            </a:r>
            <a:r>
              <a:rPr lang="en-GB" u="sng" dirty="0" smtClean="0"/>
              <a:t>distribution 2016 vs 2017 vs 2018</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24</a:t>
            </a:fld>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7587" y="873186"/>
            <a:ext cx="5983605" cy="491204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961" y="873185"/>
            <a:ext cx="5983605" cy="4912043"/>
          </a:xfrm>
          <a:prstGeom prst="rect">
            <a:avLst/>
          </a:prstGeom>
        </p:spPr>
      </p:pic>
      <p:sp>
        <p:nvSpPr>
          <p:cNvPr id="11" name="Rectangle 10"/>
          <p:cNvSpPr/>
          <p:nvPr/>
        </p:nvSpPr>
        <p:spPr>
          <a:xfrm>
            <a:off x="5337109" y="5458408"/>
            <a:ext cx="494523" cy="242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11073452" y="5458408"/>
            <a:ext cx="494523" cy="242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13068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376710-5332-4EE3-AC61-5F2BE14622F9}" type="datetime1">
              <a:rPr lang="en-US" smtClean="0"/>
              <a:t>7/9/2019</a:t>
            </a:fld>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Efficiency and Acceptance for </a:t>
            </a:r>
            <a:r>
              <a:rPr lang="en-US" u="sng" dirty="0"/>
              <a:t>|cos(</a:t>
            </a:r>
            <a:r>
              <a:rPr lang="el-GR" u="sng" dirty="0"/>
              <a:t>θ</a:t>
            </a:r>
            <a:r>
              <a:rPr lang="en-US" u="sng" dirty="0"/>
              <a:t>)|</a:t>
            </a:r>
            <a:r>
              <a:rPr lang="en-GB" u="sng" dirty="0" smtClean="0"/>
              <a:t> distribution 2016 vs 2017 vs 2018</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25</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7587" y="784062"/>
            <a:ext cx="5983605" cy="491204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982" y="784062"/>
            <a:ext cx="5983605" cy="4912043"/>
          </a:xfrm>
          <a:prstGeom prst="rect">
            <a:avLst/>
          </a:prstGeom>
        </p:spPr>
      </p:pic>
      <p:sp>
        <p:nvSpPr>
          <p:cNvPr id="9" name="Rectangle 8"/>
          <p:cNvSpPr/>
          <p:nvPr/>
        </p:nvSpPr>
        <p:spPr>
          <a:xfrm>
            <a:off x="4730620" y="5383765"/>
            <a:ext cx="825758" cy="242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10714225" y="5381082"/>
            <a:ext cx="830421" cy="242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2" name="TextBox 11"/>
              <p:cNvSpPr txBox="1"/>
              <p:nvPr/>
            </p:nvSpPr>
            <p:spPr>
              <a:xfrm>
                <a:off x="4590661" y="5495731"/>
                <a:ext cx="112900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latin typeface="Cambria Math" panose="02040503050406030204" pitchFamily="18" charset="0"/>
                            </a:rPr>
                          </m:ctrlPr>
                        </m:funcPr>
                        <m:fName>
                          <m:r>
                            <a:rPr lang="el-GR" sz="1400" b="0" i="0" smtClean="0">
                              <a:latin typeface="Cambria Math" panose="02040503050406030204" pitchFamily="18" charset="0"/>
                            </a:rPr>
                            <m:t>|</m:t>
                          </m:r>
                          <m:r>
                            <m:rPr>
                              <m:sty m:val="p"/>
                            </m:rPr>
                            <a:rPr lang="en-US" sz="1400" b="0" i="0" smtClean="0">
                              <a:latin typeface="Cambria Math" panose="02040503050406030204" pitchFamily="18" charset="0"/>
                            </a:rPr>
                            <m:t>cos</m:t>
                          </m:r>
                        </m:fName>
                        <m:e>
                          <m:d>
                            <m:dPr>
                              <m:ctrlPr>
                                <a:rPr lang="en-US" sz="1400" b="0" i="1" smtClean="0">
                                  <a:latin typeface="Cambria Math" panose="02040503050406030204" pitchFamily="18" charset="0"/>
                                </a:rPr>
                              </m:ctrlPr>
                            </m:dPr>
                            <m:e>
                              <m:sSup>
                                <m:sSupPr>
                                  <m:ctrlPr>
                                    <a:rPr lang="el-GR" sz="1400" b="0" i="1" smtClean="0">
                                      <a:latin typeface="Cambria Math" panose="02040503050406030204" pitchFamily="18" charset="0"/>
                                    </a:rPr>
                                  </m:ctrlPr>
                                </m:sSupPr>
                                <m:e>
                                  <m:r>
                                    <a:rPr lang="el-GR" sz="1400" b="0" i="1" smtClean="0">
                                      <a:latin typeface="Cambria Math" panose="02040503050406030204" pitchFamily="18" charset="0"/>
                                    </a:rPr>
                                    <m:t>𝜃</m:t>
                                  </m:r>
                                </m:e>
                                <m:sup>
                                  <m:r>
                                    <a:rPr lang="el-GR" sz="1400" b="0" i="1" smtClean="0">
                                      <a:latin typeface="Cambria Math" panose="02040503050406030204" pitchFamily="18" charset="0"/>
                                    </a:rPr>
                                    <m:t>∗</m:t>
                                  </m:r>
                                </m:sup>
                              </m:sSup>
                            </m:e>
                          </m:d>
                        </m:e>
                      </m:func>
                      <m:r>
                        <a:rPr lang="el-GR" sz="1400" b="0" i="1" smtClean="0">
                          <a:latin typeface="Cambria Math" panose="02040503050406030204" pitchFamily="18" charset="0"/>
                        </a:rPr>
                        <m:t>|</m:t>
                      </m:r>
                    </m:oMath>
                  </m:oMathPara>
                </a14:m>
                <a:endParaRPr lang="en-GB" sz="1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590661" y="5495731"/>
                <a:ext cx="1129004" cy="307777"/>
              </a:xfrm>
              <a:prstGeom prst="rect">
                <a:avLst/>
              </a:prstGeom>
              <a:blipFill>
                <a:blip r:embed="rId5"/>
                <a:stretch>
                  <a:fillRect b="-8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0564933" y="5495731"/>
                <a:ext cx="112900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latin typeface="Cambria Math" panose="02040503050406030204" pitchFamily="18" charset="0"/>
                            </a:rPr>
                          </m:ctrlPr>
                        </m:funcPr>
                        <m:fName>
                          <m:r>
                            <a:rPr lang="el-GR" sz="1400" b="0" i="0" smtClean="0">
                              <a:latin typeface="Cambria Math" panose="02040503050406030204" pitchFamily="18" charset="0"/>
                            </a:rPr>
                            <m:t>|</m:t>
                          </m:r>
                          <m:r>
                            <m:rPr>
                              <m:sty m:val="p"/>
                            </m:rPr>
                            <a:rPr lang="en-US" sz="1400" b="0" i="0" smtClean="0">
                              <a:latin typeface="Cambria Math" panose="02040503050406030204" pitchFamily="18" charset="0"/>
                            </a:rPr>
                            <m:t>cos</m:t>
                          </m:r>
                        </m:fName>
                        <m:e>
                          <m:d>
                            <m:dPr>
                              <m:ctrlPr>
                                <a:rPr lang="en-US" sz="1400" b="0" i="1" smtClean="0">
                                  <a:latin typeface="Cambria Math" panose="02040503050406030204" pitchFamily="18" charset="0"/>
                                </a:rPr>
                              </m:ctrlPr>
                            </m:dPr>
                            <m:e>
                              <m:sSup>
                                <m:sSupPr>
                                  <m:ctrlPr>
                                    <a:rPr lang="el-GR" sz="1400" b="0" i="1" smtClean="0">
                                      <a:latin typeface="Cambria Math" panose="02040503050406030204" pitchFamily="18" charset="0"/>
                                    </a:rPr>
                                  </m:ctrlPr>
                                </m:sSupPr>
                                <m:e>
                                  <m:r>
                                    <a:rPr lang="el-GR" sz="1400" b="0" i="1" smtClean="0">
                                      <a:latin typeface="Cambria Math" panose="02040503050406030204" pitchFamily="18" charset="0"/>
                                    </a:rPr>
                                    <m:t>𝜃</m:t>
                                  </m:r>
                                </m:e>
                                <m:sup>
                                  <m:r>
                                    <a:rPr lang="el-GR" sz="1400" b="0" i="1" smtClean="0">
                                      <a:latin typeface="Cambria Math" panose="02040503050406030204" pitchFamily="18" charset="0"/>
                                    </a:rPr>
                                    <m:t>∗</m:t>
                                  </m:r>
                                </m:sup>
                              </m:sSup>
                            </m:e>
                          </m:d>
                        </m:e>
                      </m:func>
                      <m:r>
                        <a:rPr lang="el-GR" sz="1400" b="0" i="1" smtClean="0">
                          <a:latin typeface="Cambria Math" panose="02040503050406030204" pitchFamily="18" charset="0"/>
                        </a:rPr>
                        <m:t>|</m:t>
                      </m:r>
                    </m:oMath>
                  </m:oMathPara>
                </a14:m>
                <a:endParaRPr lang="en-GB" sz="1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10564933" y="5495731"/>
                <a:ext cx="1129004" cy="307777"/>
              </a:xfrm>
              <a:prstGeom prst="rect">
                <a:avLst/>
              </a:prstGeom>
              <a:blipFill>
                <a:blip r:embed="rId6"/>
                <a:stretch>
                  <a:fillRect b="-8000"/>
                </a:stretch>
              </a:blipFill>
            </p:spPr>
            <p:txBody>
              <a:bodyPr/>
              <a:lstStyle/>
              <a:p>
                <a:r>
                  <a:rPr lang="en-GB">
                    <a:noFill/>
                  </a:rPr>
                  <a:t> </a:t>
                </a:r>
              </a:p>
            </p:txBody>
          </p:sp>
        </mc:Fallback>
      </mc:AlternateContent>
    </p:spTree>
    <p:extLst>
      <p:ext uri="{BB962C8B-B14F-4D97-AF65-F5344CB8AC3E}">
        <p14:creationId xmlns:p14="http://schemas.microsoft.com/office/powerpoint/2010/main" val="4067212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784BD-A619-46F3-B3A0-669F4BF0B64F}" type="datetime1">
              <a:rPr lang="en-US" smtClean="0"/>
              <a:t>7/9/2019</a:t>
            </a:fld>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Purity and Stability for chi distribution</a:t>
            </a:r>
          </a:p>
        </p:txBody>
      </p:sp>
      <p:sp>
        <p:nvSpPr>
          <p:cNvPr id="6" name="Slide Number Placeholder 5"/>
          <p:cNvSpPr>
            <a:spLocks noGrp="1"/>
          </p:cNvSpPr>
          <p:nvPr>
            <p:ph type="sldNum" sz="quarter" idx="12"/>
          </p:nvPr>
        </p:nvSpPr>
        <p:spPr/>
        <p:txBody>
          <a:bodyPr/>
          <a:lstStyle/>
          <a:p>
            <a:fld id="{AEEFAC8D-0A19-DC49-9F7A-4BFCAD95B105}" type="slidenum">
              <a:rPr lang="en-US" smtClean="0"/>
              <a:t>26</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0" y="1175948"/>
            <a:ext cx="4245428" cy="382047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1789" y="1175948"/>
            <a:ext cx="4269282" cy="382047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11818" y="1175948"/>
            <a:ext cx="4276725" cy="3820477"/>
          </a:xfrm>
          <a:prstGeom prst="rect">
            <a:avLst/>
          </a:prstGeom>
        </p:spPr>
      </p:pic>
      <p:sp>
        <p:nvSpPr>
          <p:cNvPr id="9" name="TextBox 8"/>
          <p:cNvSpPr txBox="1"/>
          <p:nvPr/>
        </p:nvSpPr>
        <p:spPr>
          <a:xfrm>
            <a:off x="1768151" y="666802"/>
            <a:ext cx="690465" cy="369332"/>
          </a:xfrm>
          <a:prstGeom prst="rect">
            <a:avLst/>
          </a:prstGeom>
          <a:noFill/>
        </p:spPr>
        <p:txBody>
          <a:bodyPr wrap="square" rtlCol="0">
            <a:spAutoFit/>
          </a:bodyPr>
          <a:lstStyle/>
          <a:p>
            <a:r>
              <a:rPr lang="en-US" dirty="0" smtClean="0"/>
              <a:t>2016</a:t>
            </a:r>
            <a:endParaRPr lang="en-GB" dirty="0"/>
          </a:p>
        </p:txBody>
      </p:sp>
      <p:sp>
        <p:nvSpPr>
          <p:cNvPr id="10" name="TextBox 9"/>
          <p:cNvSpPr txBox="1"/>
          <p:nvPr/>
        </p:nvSpPr>
        <p:spPr>
          <a:xfrm>
            <a:off x="5721197" y="634536"/>
            <a:ext cx="690465" cy="369332"/>
          </a:xfrm>
          <a:prstGeom prst="rect">
            <a:avLst/>
          </a:prstGeom>
          <a:noFill/>
        </p:spPr>
        <p:txBody>
          <a:bodyPr wrap="square" rtlCol="0">
            <a:spAutoFit/>
          </a:bodyPr>
          <a:lstStyle/>
          <a:p>
            <a:r>
              <a:rPr lang="en-US" dirty="0" smtClean="0"/>
              <a:t>2017</a:t>
            </a:r>
            <a:endParaRPr lang="en-GB" dirty="0"/>
          </a:p>
        </p:txBody>
      </p:sp>
      <p:sp>
        <p:nvSpPr>
          <p:cNvPr id="11" name="TextBox 10"/>
          <p:cNvSpPr txBox="1"/>
          <p:nvPr/>
        </p:nvSpPr>
        <p:spPr>
          <a:xfrm>
            <a:off x="9704947" y="536609"/>
            <a:ext cx="690465" cy="369332"/>
          </a:xfrm>
          <a:prstGeom prst="rect">
            <a:avLst/>
          </a:prstGeom>
          <a:noFill/>
        </p:spPr>
        <p:txBody>
          <a:bodyPr wrap="square" rtlCol="0">
            <a:spAutoFit/>
          </a:bodyPr>
          <a:lstStyle/>
          <a:p>
            <a:r>
              <a:rPr lang="en-US" dirty="0" smtClean="0"/>
              <a:t>2018</a:t>
            </a:r>
          </a:p>
        </p:txBody>
      </p:sp>
    </p:spTree>
    <p:extLst>
      <p:ext uri="{BB962C8B-B14F-4D97-AF65-F5344CB8AC3E}">
        <p14:creationId xmlns:p14="http://schemas.microsoft.com/office/powerpoint/2010/main" val="1151276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B61CBE-52C9-4F88-8607-3A7B4B78B303}" type="datetime1">
              <a:rPr lang="en-US" smtClean="0"/>
              <a:t>7/9/2019</a:t>
            </a:fld>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Purity and Stability for </a:t>
            </a:r>
            <a:r>
              <a:rPr lang="en-US" u="sng" dirty="0"/>
              <a:t>|cos(</a:t>
            </a:r>
            <a:r>
              <a:rPr lang="el-GR" u="sng" dirty="0"/>
              <a:t>θ</a:t>
            </a:r>
            <a:r>
              <a:rPr lang="en-US" u="sng" dirty="0"/>
              <a:t>)|</a:t>
            </a:r>
            <a:r>
              <a:rPr lang="en-GB" u="sng" dirty="0" smtClean="0"/>
              <a:t> </a:t>
            </a:r>
            <a:r>
              <a:rPr lang="en-GB" u="sng" dirty="0"/>
              <a:t>distribution</a:t>
            </a:r>
          </a:p>
        </p:txBody>
      </p:sp>
      <p:sp>
        <p:nvSpPr>
          <p:cNvPr id="6" name="Slide Number Placeholder 5"/>
          <p:cNvSpPr>
            <a:spLocks noGrp="1"/>
          </p:cNvSpPr>
          <p:nvPr>
            <p:ph type="sldNum" sz="quarter" idx="12"/>
          </p:nvPr>
        </p:nvSpPr>
        <p:spPr/>
        <p:txBody>
          <a:bodyPr/>
          <a:lstStyle/>
          <a:p>
            <a:fld id="{AEEFAC8D-0A19-DC49-9F7A-4BFCAD95B105}" type="slidenum">
              <a:rPr lang="en-US" smtClean="0"/>
              <a:t>27</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568"/>
            <a:ext cx="4282944" cy="382047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4362" y="1334567"/>
            <a:ext cx="4276725" cy="3820478"/>
          </a:xfrm>
          <a:prstGeom prst="rect">
            <a:avLst/>
          </a:prstGeom>
        </p:spPr>
      </p:pic>
      <p:sp>
        <p:nvSpPr>
          <p:cNvPr id="9" name="TextBox 8"/>
          <p:cNvSpPr txBox="1"/>
          <p:nvPr/>
        </p:nvSpPr>
        <p:spPr>
          <a:xfrm>
            <a:off x="1768151" y="666802"/>
            <a:ext cx="690465" cy="369332"/>
          </a:xfrm>
          <a:prstGeom prst="rect">
            <a:avLst/>
          </a:prstGeom>
          <a:noFill/>
        </p:spPr>
        <p:txBody>
          <a:bodyPr wrap="square" rtlCol="0">
            <a:spAutoFit/>
          </a:bodyPr>
          <a:lstStyle/>
          <a:p>
            <a:r>
              <a:rPr lang="en-US" dirty="0" smtClean="0"/>
              <a:t>2016</a:t>
            </a:r>
            <a:endParaRPr lang="en-GB" dirty="0"/>
          </a:p>
        </p:txBody>
      </p:sp>
      <p:sp>
        <p:nvSpPr>
          <p:cNvPr id="10" name="TextBox 9"/>
          <p:cNvSpPr txBox="1"/>
          <p:nvPr/>
        </p:nvSpPr>
        <p:spPr>
          <a:xfrm>
            <a:off x="5824146" y="666802"/>
            <a:ext cx="690465" cy="369332"/>
          </a:xfrm>
          <a:prstGeom prst="rect">
            <a:avLst/>
          </a:prstGeom>
          <a:noFill/>
        </p:spPr>
        <p:txBody>
          <a:bodyPr wrap="square" rtlCol="0">
            <a:spAutoFit/>
          </a:bodyPr>
          <a:lstStyle/>
          <a:p>
            <a:r>
              <a:rPr lang="en-US" dirty="0" smtClean="0"/>
              <a:t>2017</a:t>
            </a:r>
            <a:endParaRPr lang="en-GB" dirty="0"/>
          </a:p>
        </p:txBody>
      </p:sp>
      <p:sp>
        <p:nvSpPr>
          <p:cNvPr id="11" name="TextBox 10"/>
          <p:cNvSpPr txBox="1"/>
          <p:nvPr/>
        </p:nvSpPr>
        <p:spPr>
          <a:xfrm>
            <a:off x="9704947" y="536609"/>
            <a:ext cx="690465" cy="369332"/>
          </a:xfrm>
          <a:prstGeom prst="rect">
            <a:avLst/>
          </a:prstGeom>
          <a:noFill/>
        </p:spPr>
        <p:txBody>
          <a:bodyPr wrap="square" rtlCol="0">
            <a:spAutoFit/>
          </a:bodyPr>
          <a:lstStyle/>
          <a:p>
            <a:r>
              <a:rPr lang="en-US" dirty="0" smtClean="0"/>
              <a:t>2018</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12165" y="1334568"/>
            <a:ext cx="4276725" cy="3820477"/>
          </a:xfrm>
          <a:prstGeom prst="rect">
            <a:avLst/>
          </a:prstGeom>
        </p:spPr>
      </p:pic>
    </p:spTree>
    <p:extLst>
      <p:ext uri="{BB962C8B-B14F-4D97-AF65-F5344CB8AC3E}">
        <p14:creationId xmlns:p14="http://schemas.microsoft.com/office/powerpoint/2010/main" val="2126582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18509-CD25-4BA0-BA72-54B3C8B70AA9}" type="datetime1">
              <a:rPr lang="en-US" smtClean="0"/>
              <a:t>7/9/2019</a:t>
            </a:fld>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28</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smtClean="0"/>
              <a:t>QCD Background MC closure tests 2016</a:t>
            </a:r>
            <a:endParaRPr lang="en-GB" u="sng" dirty="0"/>
          </a:p>
        </p:txBody>
      </p:sp>
      <p:sp>
        <p:nvSpPr>
          <p:cNvPr id="22" name="TextBox 21"/>
          <p:cNvSpPr txBox="1"/>
          <p:nvPr/>
        </p:nvSpPr>
        <p:spPr>
          <a:xfrm>
            <a:off x="373284" y="643618"/>
            <a:ext cx="991844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Closure test for </a:t>
            </a:r>
            <a:r>
              <a:rPr lang="en-US" sz="1600" dirty="0" smtClean="0">
                <a:solidFill>
                  <a:srgbClr val="FF0000"/>
                </a:solidFill>
              </a:rPr>
              <a:t>QCD samples </a:t>
            </a:r>
            <a:r>
              <a:rPr lang="en-US" sz="1600" dirty="0" smtClean="0"/>
              <a:t>in Control Region (SR but </a:t>
            </a:r>
            <a:r>
              <a:rPr lang="en-US" sz="1600" dirty="0" err="1" smtClean="0"/>
              <a:t>btagging</a:t>
            </a:r>
            <a:r>
              <a:rPr lang="en-US" sz="1600" dirty="0" smtClean="0"/>
              <a:t> is reverted (</a:t>
            </a:r>
            <a:r>
              <a:rPr lang="en-US" sz="1600" dirty="0" err="1" smtClean="0"/>
              <a:t>btag</a:t>
            </a:r>
            <a:r>
              <a:rPr lang="en-US" sz="1600" dirty="0" smtClean="0"/>
              <a:t>==0))</a:t>
            </a:r>
            <a:endParaRPr lang="en-GB" sz="1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284" y="982172"/>
            <a:ext cx="5983605" cy="491204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0894" y="982172"/>
            <a:ext cx="5983605" cy="4912043"/>
          </a:xfrm>
          <a:prstGeom prst="rect">
            <a:avLst/>
          </a:prstGeom>
        </p:spPr>
      </p:pic>
    </p:spTree>
    <p:extLst>
      <p:ext uri="{BB962C8B-B14F-4D97-AF65-F5344CB8AC3E}">
        <p14:creationId xmlns:p14="http://schemas.microsoft.com/office/powerpoint/2010/main" val="4056496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92BE57-A829-41A6-99BB-9B0301014E26}" type="datetime1">
              <a:rPr lang="en-US" smtClean="0"/>
              <a:t>7/9/2019</a:t>
            </a:fld>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29</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smtClean="0"/>
              <a:t>QCD Background MC closure tests 2017</a:t>
            </a:r>
            <a:endParaRPr lang="en-GB" u="sng" dirty="0"/>
          </a:p>
        </p:txBody>
      </p:sp>
      <p:sp>
        <p:nvSpPr>
          <p:cNvPr id="22" name="TextBox 21"/>
          <p:cNvSpPr txBox="1"/>
          <p:nvPr/>
        </p:nvSpPr>
        <p:spPr>
          <a:xfrm>
            <a:off x="373284" y="643618"/>
            <a:ext cx="991844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Closure test for </a:t>
            </a:r>
            <a:r>
              <a:rPr lang="en-US" sz="1600" dirty="0" smtClean="0">
                <a:solidFill>
                  <a:srgbClr val="FF0000"/>
                </a:solidFill>
              </a:rPr>
              <a:t>QCD samples </a:t>
            </a:r>
            <a:r>
              <a:rPr lang="en-US" sz="1600" dirty="0" smtClean="0"/>
              <a:t>in Control Region (SR but </a:t>
            </a:r>
            <a:r>
              <a:rPr lang="en-US" sz="1600" dirty="0" err="1" smtClean="0"/>
              <a:t>btagging</a:t>
            </a:r>
            <a:r>
              <a:rPr lang="en-US" sz="1600" dirty="0" smtClean="0"/>
              <a:t> is reverted (</a:t>
            </a:r>
            <a:r>
              <a:rPr lang="en-US" sz="1600" dirty="0" err="1" smtClean="0"/>
              <a:t>btag</a:t>
            </a:r>
            <a:r>
              <a:rPr lang="en-US" sz="1600" dirty="0" smtClean="0"/>
              <a:t>==0))</a:t>
            </a:r>
            <a:endParaRPr lang="en-GB" sz="16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71" y="982172"/>
            <a:ext cx="5983605" cy="491204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0897" y="982172"/>
            <a:ext cx="5983605" cy="4912043"/>
          </a:xfrm>
          <a:prstGeom prst="rect">
            <a:avLst/>
          </a:prstGeom>
        </p:spPr>
      </p:pic>
    </p:spTree>
    <p:extLst>
      <p:ext uri="{BB962C8B-B14F-4D97-AF65-F5344CB8AC3E}">
        <p14:creationId xmlns:p14="http://schemas.microsoft.com/office/powerpoint/2010/main" val="2560705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80784FD-6ACD-414F-B38B-A93F2CCA158F}" type="datetime1">
              <a:rPr lang="en-US" smtClean="0"/>
              <a:t>7/9/2019</a:t>
            </a:fld>
            <a:endParaRPr lang="en-US" dirty="0"/>
          </a:p>
        </p:txBody>
      </p:sp>
      <p:sp>
        <p:nvSpPr>
          <p:cNvPr id="4" name="Footer Placeholder 3"/>
          <p:cNvSpPr>
            <a:spLocks noGrp="1"/>
          </p:cNvSpPr>
          <p:nvPr>
            <p:ph type="ftr" sz="quarter" idx="11"/>
          </p:nvPr>
        </p:nvSpPr>
        <p:spPr/>
        <p:txBody>
          <a:bodyPr/>
          <a:lstStyle/>
          <a:p>
            <a:r>
              <a:rPr lang="fi-FI" smtClean="0"/>
              <a:t>NTUA G. Bakas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3</a:t>
            </a:fld>
            <a:endParaRPr lang="en-US" dirty="0"/>
          </a:p>
        </p:txBody>
      </p:sp>
      <p:sp>
        <p:nvSpPr>
          <p:cNvPr id="8" name="Title 4"/>
          <p:cNvSpPr txBox="1">
            <a:spLocks/>
          </p:cNvSpPr>
          <p:nvPr/>
        </p:nvSpPr>
        <p:spPr>
          <a:xfrm>
            <a:off x="221299" y="-76267"/>
            <a:ext cx="10520413" cy="7463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t>DCS</a:t>
            </a:r>
            <a:endParaRPr lang="en-GB" sz="3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073" y="73152"/>
            <a:ext cx="7887801" cy="6137338"/>
          </a:xfrm>
          <a:prstGeom prst="rect">
            <a:avLst/>
          </a:prstGeom>
        </p:spPr>
      </p:pic>
      <p:sp>
        <p:nvSpPr>
          <p:cNvPr id="6" name="Rectangle 5"/>
          <p:cNvSpPr/>
          <p:nvPr/>
        </p:nvSpPr>
        <p:spPr>
          <a:xfrm>
            <a:off x="4105656" y="2240280"/>
            <a:ext cx="3483864" cy="996696"/>
          </a:xfrm>
          <a:prstGeom prst="rect">
            <a:avLst/>
          </a:prstGeom>
          <a:solidFill>
            <a:schemeClr val="bg1">
              <a:alpha val="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62328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3BEF3C-821A-433A-B507-B536FA24FFB0}" type="datetime1">
              <a:rPr lang="en-US" smtClean="0"/>
              <a:t>7/9/2019</a:t>
            </a:fld>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30</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smtClean="0"/>
              <a:t>QCD Background MC closure tests 2018</a:t>
            </a:r>
            <a:endParaRPr lang="en-GB" u="sng" dirty="0"/>
          </a:p>
        </p:txBody>
      </p:sp>
      <p:sp>
        <p:nvSpPr>
          <p:cNvPr id="22" name="TextBox 21"/>
          <p:cNvSpPr txBox="1"/>
          <p:nvPr/>
        </p:nvSpPr>
        <p:spPr>
          <a:xfrm>
            <a:off x="373284" y="643618"/>
            <a:ext cx="991844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Closure test for </a:t>
            </a:r>
            <a:r>
              <a:rPr lang="en-US" sz="1600" dirty="0" smtClean="0">
                <a:solidFill>
                  <a:srgbClr val="FF0000"/>
                </a:solidFill>
              </a:rPr>
              <a:t>QCD samples </a:t>
            </a:r>
            <a:r>
              <a:rPr lang="en-US" sz="1600" dirty="0" smtClean="0"/>
              <a:t>in Control Region (SR but </a:t>
            </a:r>
            <a:r>
              <a:rPr lang="en-US" sz="1600" dirty="0" err="1" smtClean="0"/>
              <a:t>btagging</a:t>
            </a:r>
            <a:r>
              <a:rPr lang="en-US" sz="1600" dirty="0" smtClean="0"/>
              <a:t> is reverted (</a:t>
            </a:r>
            <a:r>
              <a:rPr lang="en-US" sz="1600" dirty="0" err="1" smtClean="0"/>
              <a:t>btag</a:t>
            </a:r>
            <a:r>
              <a:rPr lang="en-US" sz="1600" dirty="0" smtClean="0"/>
              <a:t>==0))</a:t>
            </a:r>
            <a:endParaRPr lang="en-GB" sz="1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71" y="982172"/>
            <a:ext cx="5983605" cy="491204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8395" y="982172"/>
            <a:ext cx="5983605" cy="4912043"/>
          </a:xfrm>
          <a:prstGeom prst="rect">
            <a:avLst/>
          </a:prstGeom>
        </p:spPr>
      </p:pic>
    </p:spTree>
    <p:extLst>
      <p:ext uri="{BB962C8B-B14F-4D97-AF65-F5344CB8AC3E}">
        <p14:creationId xmlns:p14="http://schemas.microsoft.com/office/powerpoint/2010/main" val="2310275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71" y="1104894"/>
            <a:ext cx="5983605" cy="491204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4242" y="1104894"/>
            <a:ext cx="5983605" cy="4912043"/>
          </a:xfrm>
          <a:prstGeom prst="rect">
            <a:avLst/>
          </a:prstGeom>
        </p:spPr>
      </p:pic>
      <p:sp>
        <p:nvSpPr>
          <p:cNvPr id="2" name="Date Placeholder 1"/>
          <p:cNvSpPr>
            <a:spLocks noGrp="1"/>
          </p:cNvSpPr>
          <p:nvPr>
            <p:ph type="dt" sz="half" idx="10"/>
          </p:nvPr>
        </p:nvSpPr>
        <p:spPr/>
        <p:txBody>
          <a:bodyPr/>
          <a:lstStyle/>
          <a:p>
            <a:fld id="{E1F22CA2-5B9A-4C8E-876B-4DA3AE19BB15}" type="datetime1">
              <a:rPr lang="en-US" smtClean="0"/>
              <a:t>7/9/2019</a:t>
            </a:fld>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31</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a:t>Control Region </a:t>
            </a:r>
            <a:r>
              <a:rPr lang="en-US" u="sng" dirty="0" smtClean="0"/>
              <a:t>Contamination 2016</a:t>
            </a:r>
            <a:endParaRPr lang="en-GB" u="sng" dirty="0"/>
          </a:p>
        </p:txBody>
      </p:sp>
      <p:sp>
        <p:nvSpPr>
          <p:cNvPr id="22" name="TextBox 21"/>
          <p:cNvSpPr txBox="1"/>
          <p:nvPr/>
        </p:nvSpPr>
        <p:spPr>
          <a:xfrm>
            <a:off x="326571" y="548647"/>
            <a:ext cx="991844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t>Expected yield from </a:t>
            </a:r>
            <a:r>
              <a:rPr lang="en-US" sz="1600" dirty="0" smtClean="0"/>
              <a:t>QCD </a:t>
            </a:r>
            <a:r>
              <a:rPr lang="en-US" sz="1600" dirty="0" err="1" smtClean="0"/>
              <a:t>Bkg</a:t>
            </a:r>
            <a:r>
              <a:rPr lang="en-US" sz="1600" dirty="0" smtClean="0"/>
              <a:t> </a:t>
            </a:r>
            <a:r>
              <a:rPr lang="en-US" sz="1600" dirty="0"/>
              <a:t>samples and TT </a:t>
            </a:r>
            <a:r>
              <a:rPr lang="en-US" sz="1600" dirty="0" smtClean="0"/>
              <a:t>Signal sample </a:t>
            </a:r>
            <a:r>
              <a:rPr lang="en-US" sz="1600" dirty="0"/>
              <a:t>in the CR </a:t>
            </a:r>
            <a:endParaRPr lang="en-GB" sz="1600" dirty="0"/>
          </a:p>
        </p:txBody>
      </p:sp>
      <p:sp>
        <p:nvSpPr>
          <p:cNvPr id="23" name="Rectangle 22"/>
          <p:cNvSpPr/>
          <p:nvPr/>
        </p:nvSpPr>
        <p:spPr>
          <a:xfrm>
            <a:off x="2520821" y="2470292"/>
            <a:ext cx="2313992" cy="632367"/>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4" name="Straight Connector 23"/>
          <p:cNvCxnSpPr/>
          <p:nvPr/>
        </p:nvCxnSpPr>
        <p:spPr>
          <a:xfrm>
            <a:off x="2595465" y="2599914"/>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603240" y="3004241"/>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72407" y="2470293"/>
            <a:ext cx="1691648" cy="246221"/>
          </a:xfrm>
          <a:prstGeom prst="rect">
            <a:avLst/>
          </a:prstGeom>
          <a:noFill/>
        </p:spPr>
        <p:txBody>
          <a:bodyPr wrap="square" rtlCol="0">
            <a:spAutoFit/>
          </a:bodyPr>
          <a:lstStyle/>
          <a:p>
            <a:r>
              <a:rPr lang="en-US" sz="1000" dirty="0" smtClean="0"/>
              <a:t>Control Region QCD sample</a:t>
            </a:r>
            <a:endParaRPr lang="en-GB" sz="1000" dirty="0"/>
          </a:p>
        </p:txBody>
      </p:sp>
      <p:sp>
        <p:nvSpPr>
          <p:cNvPr id="27" name="TextBox 26"/>
          <p:cNvSpPr txBox="1"/>
          <p:nvPr/>
        </p:nvSpPr>
        <p:spPr>
          <a:xfrm>
            <a:off x="3172408" y="2856438"/>
            <a:ext cx="1576872" cy="246221"/>
          </a:xfrm>
          <a:prstGeom prst="rect">
            <a:avLst/>
          </a:prstGeom>
          <a:noFill/>
        </p:spPr>
        <p:txBody>
          <a:bodyPr wrap="square" rtlCol="0">
            <a:spAutoFit/>
          </a:bodyPr>
          <a:lstStyle/>
          <a:p>
            <a:r>
              <a:rPr lang="en-US" sz="1000" dirty="0" smtClean="0"/>
              <a:t>Control Region TT sample</a:t>
            </a:r>
            <a:endParaRPr lang="en-GB" sz="1000" dirty="0"/>
          </a:p>
        </p:txBody>
      </p:sp>
      <p:sp>
        <p:nvSpPr>
          <p:cNvPr id="28" name="Rectangle 27"/>
          <p:cNvSpPr/>
          <p:nvPr/>
        </p:nvSpPr>
        <p:spPr>
          <a:xfrm>
            <a:off x="9215570" y="1550608"/>
            <a:ext cx="2100436" cy="660359"/>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9" name="Straight Connector 28"/>
          <p:cNvCxnSpPr/>
          <p:nvPr/>
        </p:nvCxnSpPr>
        <p:spPr>
          <a:xfrm>
            <a:off x="9301432" y="1670899"/>
            <a:ext cx="39466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283690" y="2084557"/>
            <a:ext cx="402164"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685854" y="1550609"/>
            <a:ext cx="1630153" cy="246221"/>
          </a:xfrm>
          <a:prstGeom prst="rect">
            <a:avLst/>
          </a:prstGeom>
          <a:noFill/>
        </p:spPr>
        <p:txBody>
          <a:bodyPr wrap="square" rtlCol="0">
            <a:spAutoFit/>
          </a:bodyPr>
          <a:lstStyle/>
          <a:p>
            <a:r>
              <a:rPr lang="en-US" sz="1000" dirty="0"/>
              <a:t>Control Region </a:t>
            </a:r>
            <a:r>
              <a:rPr lang="en-US" sz="1000" dirty="0" smtClean="0"/>
              <a:t>QCD sample</a:t>
            </a:r>
            <a:endParaRPr lang="en-GB" sz="1000" dirty="0"/>
          </a:p>
        </p:txBody>
      </p:sp>
      <p:sp>
        <p:nvSpPr>
          <p:cNvPr id="32" name="TextBox 31"/>
          <p:cNvSpPr txBox="1"/>
          <p:nvPr/>
        </p:nvSpPr>
        <p:spPr>
          <a:xfrm>
            <a:off x="9685854" y="1964747"/>
            <a:ext cx="1560549" cy="246221"/>
          </a:xfrm>
          <a:prstGeom prst="rect">
            <a:avLst/>
          </a:prstGeom>
          <a:noFill/>
        </p:spPr>
        <p:txBody>
          <a:bodyPr wrap="square" rtlCol="0">
            <a:spAutoFit/>
          </a:bodyPr>
          <a:lstStyle/>
          <a:p>
            <a:r>
              <a:rPr lang="en-US" sz="1000" dirty="0" smtClean="0"/>
              <a:t>Control Region TT sample </a:t>
            </a:r>
            <a:endParaRPr lang="en-GB" sz="1000" dirty="0"/>
          </a:p>
        </p:txBody>
      </p:sp>
      <p:sp>
        <p:nvSpPr>
          <p:cNvPr id="21" name="Rectangle 20"/>
          <p:cNvSpPr/>
          <p:nvPr/>
        </p:nvSpPr>
        <p:spPr>
          <a:xfrm>
            <a:off x="11047445" y="5747657"/>
            <a:ext cx="606490" cy="240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3" name="TextBox 32"/>
              <p:cNvSpPr txBox="1"/>
              <p:nvPr/>
            </p:nvSpPr>
            <p:spPr>
              <a:xfrm>
                <a:off x="10629319" y="5679977"/>
                <a:ext cx="112900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latin typeface="Cambria Math" panose="02040503050406030204" pitchFamily="18" charset="0"/>
                            </a:rPr>
                          </m:ctrlPr>
                        </m:funcPr>
                        <m:fName>
                          <m:r>
                            <a:rPr lang="el-GR" sz="1400" b="0" i="0" smtClean="0">
                              <a:latin typeface="Cambria Math" panose="02040503050406030204" pitchFamily="18" charset="0"/>
                            </a:rPr>
                            <m:t>|</m:t>
                          </m:r>
                          <m:r>
                            <m:rPr>
                              <m:sty m:val="p"/>
                            </m:rPr>
                            <a:rPr lang="en-US" sz="1400" b="0" i="0" smtClean="0">
                              <a:latin typeface="Cambria Math" panose="02040503050406030204" pitchFamily="18" charset="0"/>
                            </a:rPr>
                            <m:t>cos</m:t>
                          </m:r>
                        </m:fName>
                        <m:e>
                          <m:d>
                            <m:dPr>
                              <m:ctrlPr>
                                <a:rPr lang="en-US" sz="1400" b="0" i="1" smtClean="0">
                                  <a:latin typeface="Cambria Math" panose="02040503050406030204" pitchFamily="18" charset="0"/>
                                </a:rPr>
                              </m:ctrlPr>
                            </m:dPr>
                            <m:e>
                              <m:sSup>
                                <m:sSupPr>
                                  <m:ctrlPr>
                                    <a:rPr lang="el-GR" sz="1400" b="0" i="1" smtClean="0">
                                      <a:latin typeface="Cambria Math" panose="02040503050406030204" pitchFamily="18" charset="0"/>
                                    </a:rPr>
                                  </m:ctrlPr>
                                </m:sSupPr>
                                <m:e>
                                  <m:r>
                                    <a:rPr lang="el-GR" sz="1400" b="0" i="1" smtClean="0">
                                      <a:latin typeface="Cambria Math" panose="02040503050406030204" pitchFamily="18" charset="0"/>
                                    </a:rPr>
                                    <m:t>𝜃</m:t>
                                  </m:r>
                                </m:e>
                                <m:sup>
                                  <m:r>
                                    <a:rPr lang="el-GR" sz="1400" b="0" i="1" smtClean="0">
                                      <a:latin typeface="Cambria Math" panose="02040503050406030204" pitchFamily="18" charset="0"/>
                                    </a:rPr>
                                    <m:t>∗</m:t>
                                  </m:r>
                                </m:sup>
                              </m:sSup>
                            </m:e>
                          </m:d>
                        </m:e>
                      </m:func>
                      <m:r>
                        <a:rPr lang="el-GR" sz="1400" b="0" i="1" smtClean="0">
                          <a:latin typeface="Cambria Math" panose="02040503050406030204" pitchFamily="18" charset="0"/>
                        </a:rPr>
                        <m:t>|</m:t>
                      </m:r>
                    </m:oMath>
                  </m:oMathPara>
                </a14:m>
                <a:endParaRPr lang="en-GB" sz="1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10629319" y="5679977"/>
                <a:ext cx="1129004" cy="307777"/>
              </a:xfrm>
              <a:prstGeom prst="rect">
                <a:avLst/>
              </a:prstGeom>
              <a:blipFill>
                <a:blip r:embed="rId5"/>
                <a:stretch>
                  <a:fillRect b="-8000"/>
                </a:stretch>
              </a:blipFill>
            </p:spPr>
            <p:txBody>
              <a:bodyPr/>
              <a:lstStyle/>
              <a:p>
                <a:r>
                  <a:rPr lang="en-GB">
                    <a:noFill/>
                  </a:rPr>
                  <a:t> </a:t>
                </a:r>
              </a:p>
            </p:txBody>
          </p:sp>
        </mc:Fallback>
      </mc:AlternateContent>
    </p:spTree>
    <p:extLst>
      <p:ext uri="{BB962C8B-B14F-4D97-AF65-F5344CB8AC3E}">
        <p14:creationId xmlns:p14="http://schemas.microsoft.com/office/powerpoint/2010/main" val="5779148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71" y="1109789"/>
            <a:ext cx="5983605" cy="491204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2410" y="1109790"/>
            <a:ext cx="5983605" cy="4912043"/>
          </a:xfrm>
          <a:prstGeom prst="rect">
            <a:avLst/>
          </a:prstGeom>
        </p:spPr>
      </p:pic>
      <p:sp>
        <p:nvSpPr>
          <p:cNvPr id="2" name="Date Placeholder 1"/>
          <p:cNvSpPr>
            <a:spLocks noGrp="1"/>
          </p:cNvSpPr>
          <p:nvPr>
            <p:ph type="dt" sz="half" idx="10"/>
          </p:nvPr>
        </p:nvSpPr>
        <p:spPr/>
        <p:txBody>
          <a:bodyPr/>
          <a:lstStyle/>
          <a:p>
            <a:fld id="{113D7412-8EC2-476F-9184-17BFC226FAD8}" type="datetime1">
              <a:rPr lang="en-US" smtClean="0"/>
              <a:t>7/9/2019</a:t>
            </a:fld>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32</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a:t>Control Region </a:t>
            </a:r>
            <a:r>
              <a:rPr lang="en-US" u="sng" dirty="0" smtClean="0"/>
              <a:t>Contamination 2017</a:t>
            </a:r>
            <a:endParaRPr lang="en-GB" u="sng" dirty="0"/>
          </a:p>
        </p:txBody>
      </p:sp>
      <p:sp>
        <p:nvSpPr>
          <p:cNvPr id="22" name="TextBox 21"/>
          <p:cNvSpPr txBox="1"/>
          <p:nvPr/>
        </p:nvSpPr>
        <p:spPr>
          <a:xfrm>
            <a:off x="326571" y="548647"/>
            <a:ext cx="991844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t>Expected yield from </a:t>
            </a:r>
            <a:r>
              <a:rPr lang="en-US" sz="1600" dirty="0" smtClean="0"/>
              <a:t>QCD </a:t>
            </a:r>
            <a:r>
              <a:rPr lang="en-US" sz="1600" dirty="0" err="1" smtClean="0"/>
              <a:t>Bkg</a:t>
            </a:r>
            <a:r>
              <a:rPr lang="en-US" sz="1600" dirty="0" smtClean="0"/>
              <a:t> </a:t>
            </a:r>
            <a:r>
              <a:rPr lang="en-US" sz="1600" dirty="0"/>
              <a:t>samples and TT </a:t>
            </a:r>
            <a:r>
              <a:rPr lang="en-US" sz="1600" dirty="0" smtClean="0"/>
              <a:t>Signal sample </a:t>
            </a:r>
            <a:r>
              <a:rPr lang="en-US" sz="1600" dirty="0"/>
              <a:t>in the CR </a:t>
            </a:r>
            <a:endParaRPr lang="en-GB" sz="1600" dirty="0"/>
          </a:p>
        </p:txBody>
      </p:sp>
      <p:sp>
        <p:nvSpPr>
          <p:cNvPr id="23" name="Rectangle 22"/>
          <p:cNvSpPr/>
          <p:nvPr/>
        </p:nvSpPr>
        <p:spPr>
          <a:xfrm>
            <a:off x="2690326" y="2084556"/>
            <a:ext cx="2313992" cy="632367"/>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4" name="Straight Connector 23"/>
          <p:cNvCxnSpPr/>
          <p:nvPr/>
        </p:nvCxnSpPr>
        <p:spPr>
          <a:xfrm>
            <a:off x="2764970" y="2214178"/>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72745" y="2618505"/>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341912" y="2084557"/>
            <a:ext cx="1691648" cy="246221"/>
          </a:xfrm>
          <a:prstGeom prst="rect">
            <a:avLst/>
          </a:prstGeom>
          <a:noFill/>
        </p:spPr>
        <p:txBody>
          <a:bodyPr wrap="square" rtlCol="0">
            <a:spAutoFit/>
          </a:bodyPr>
          <a:lstStyle/>
          <a:p>
            <a:r>
              <a:rPr lang="en-US" sz="1000" dirty="0" smtClean="0"/>
              <a:t>Control Region QCD sample</a:t>
            </a:r>
            <a:endParaRPr lang="en-GB" sz="1000" dirty="0"/>
          </a:p>
        </p:txBody>
      </p:sp>
      <p:sp>
        <p:nvSpPr>
          <p:cNvPr id="27" name="TextBox 26"/>
          <p:cNvSpPr txBox="1"/>
          <p:nvPr/>
        </p:nvSpPr>
        <p:spPr>
          <a:xfrm>
            <a:off x="3341913" y="2470702"/>
            <a:ext cx="1576872" cy="246221"/>
          </a:xfrm>
          <a:prstGeom prst="rect">
            <a:avLst/>
          </a:prstGeom>
          <a:noFill/>
        </p:spPr>
        <p:txBody>
          <a:bodyPr wrap="square" rtlCol="0">
            <a:spAutoFit/>
          </a:bodyPr>
          <a:lstStyle/>
          <a:p>
            <a:r>
              <a:rPr lang="en-US" sz="1000" dirty="0" smtClean="0"/>
              <a:t>Control Region TT sample</a:t>
            </a:r>
            <a:endParaRPr lang="en-GB" sz="1000" dirty="0"/>
          </a:p>
        </p:txBody>
      </p:sp>
      <p:sp>
        <p:nvSpPr>
          <p:cNvPr id="28" name="Rectangle 27"/>
          <p:cNvSpPr/>
          <p:nvPr/>
        </p:nvSpPr>
        <p:spPr>
          <a:xfrm>
            <a:off x="9430173" y="1550608"/>
            <a:ext cx="2100436" cy="660359"/>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9" name="Straight Connector 28"/>
          <p:cNvCxnSpPr/>
          <p:nvPr/>
        </p:nvCxnSpPr>
        <p:spPr>
          <a:xfrm>
            <a:off x="9516035" y="1670899"/>
            <a:ext cx="39466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498293" y="2084557"/>
            <a:ext cx="402164"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900457" y="1550609"/>
            <a:ext cx="1630153" cy="246221"/>
          </a:xfrm>
          <a:prstGeom prst="rect">
            <a:avLst/>
          </a:prstGeom>
          <a:noFill/>
        </p:spPr>
        <p:txBody>
          <a:bodyPr wrap="square" rtlCol="0">
            <a:spAutoFit/>
          </a:bodyPr>
          <a:lstStyle/>
          <a:p>
            <a:r>
              <a:rPr lang="en-US" sz="1000" dirty="0"/>
              <a:t>Control Region </a:t>
            </a:r>
            <a:r>
              <a:rPr lang="en-US" sz="1000" dirty="0" smtClean="0"/>
              <a:t>QCD sample</a:t>
            </a:r>
            <a:endParaRPr lang="en-GB" sz="1000" dirty="0"/>
          </a:p>
        </p:txBody>
      </p:sp>
      <p:sp>
        <p:nvSpPr>
          <p:cNvPr id="32" name="TextBox 31"/>
          <p:cNvSpPr txBox="1"/>
          <p:nvPr/>
        </p:nvSpPr>
        <p:spPr>
          <a:xfrm>
            <a:off x="9900457" y="1964747"/>
            <a:ext cx="1560549" cy="246221"/>
          </a:xfrm>
          <a:prstGeom prst="rect">
            <a:avLst/>
          </a:prstGeom>
          <a:noFill/>
        </p:spPr>
        <p:txBody>
          <a:bodyPr wrap="square" rtlCol="0">
            <a:spAutoFit/>
          </a:bodyPr>
          <a:lstStyle/>
          <a:p>
            <a:r>
              <a:rPr lang="en-US" sz="1000" dirty="0" smtClean="0"/>
              <a:t>Control Region TT sample </a:t>
            </a:r>
            <a:endParaRPr lang="en-GB" sz="1000" dirty="0"/>
          </a:p>
        </p:txBody>
      </p:sp>
      <p:sp>
        <p:nvSpPr>
          <p:cNvPr id="10" name="Rectangle 9"/>
          <p:cNvSpPr/>
          <p:nvPr/>
        </p:nvSpPr>
        <p:spPr>
          <a:xfrm>
            <a:off x="11047445" y="5747657"/>
            <a:ext cx="606490" cy="240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1" name="TextBox 20"/>
              <p:cNvSpPr txBox="1"/>
              <p:nvPr/>
            </p:nvSpPr>
            <p:spPr>
              <a:xfrm>
                <a:off x="10638068" y="5767236"/>
                <a:ext cx="112900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latin typeface="Cambria Math" panose="02040503050406030204" pitchFamily="18" charset="0"/>
                            </a:rPr>
                          </m:ctrlPr>
                        </m:funcPr>
                        <m:fName>
                          <m:r>
                            <a:rPr lang="el-GR" sz="1400" b="0" i="0" smtClean="0">
                              <a:latin typeface="Cambria Math" panose="02040503050406030204" pitchFamily="18" charset="0"/>
                            </a:rPr>
                            <m:t>|</m:t>
                          </m:r>
                          <m:r>
                            <m:rPr>
                              <m:sty m:val="p"/>
                            </m:rPr>
                            <a:rPr lang="en-US" sz="1400" b="0" i="0" smtClean="0">
                              <a:latin typeface="Cambria Math" panose="02040503050406030204" pitchFamily="18" charset="0"/>
                            </a:rPr>
                            <m:t>cos</m:t>
                          </m:r>
                        </m:fName>
                        <m:e>
                          <m:d>
                            <m:dPr>
                              <m:ctrlPr>
                                <a:rPr lang="en-US" sz="1400" b="0" i="1" smtClean="0">
                                  <a:latin typeface="Cambria Math" panose="02040503050406030204" pitchFamily="18" charset="0"/>
                                </a:rPr>
                              </m:ctrlPr>
                            </m:dPr>
                            <m:e>
                              <m:sSup>
                                <m:sSupPr>
                                  <m:ctrlPr>
                                    <a:rPr lang="el-GR" sz="1400" b="0" i="1" smtClean="0">
                                      <a:latin typeface="Cambria Math" panose="02040503050406030204" pitchFamily="18" charset="0"/>
                                    </a:rPr>
                                  </m:ctrlPr>
                                </m:sSupPr>
                                <m:e>
                                  <m:r>
                                    <a:rPr lang="el-GR" sz="1400" b="0" i="1" smtClean="0">
                                      <a:latin typeface="Cambria Math" panose="02040503050406030204" pitchFamily="18" charset="0"/>
                                    </a:rPr>
                                    <m:t>𝜃</m:t>
                                  </m:r>
                                </m:e>
                                <m:sup>
                                  <m:r>
                                    <a:rPr lang="el-GR" sz="1400" b="0" i="1" smtClean="0">
                                      <a:latin typeface="Cambria Math" panose="02040503050406030204" pitchFamily="18" charset="0"/>
                                    </a:rPr>
                                    <m:t>∗</m:t>
                                  </m:r>
                                </m:sup>
                              </m:sSup>
                            </m:e>
                          </m:d>
                        </m:e>
                      </m:func>
                      <m:r>
                        <a:rPr lang="el-GR" sz="1400" b="0" i="1" smtClean="0">
                          <a:latin typeface="Cambria Math" panose="02040503050406030204" pitchFamily="18" charset="0"/>
                        </a:rPr>
                        <m:t>|</m:t>
                      </m:r>
                    </m:oMath>
                  </m:oMathPara>
                </a14:m>
                <a:endParaRPr lang="en-GB" sz="1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10638068" y="5767236"/>
                <a:ext cx="1129004" cy="307777"/>
              </a:xfrm>
              <a:prstGeom prst="rect">
                <a:avLst/>
              </a:prstGeom>
              <a:blipFill>
                <a:blip r:embed="rId5"/>
                <a:stretch>
                  <a:fillRect b="-5882"/>
                </a:stretch>
              </a:blipFill>
            </p:spPr>
            <p:txBody>
              <a:bodyPr/>
              <a:lstStyle/>
              <a:p>
                <a:r>
                  <a:rPr lang="en-GB">
                    <a:noFill/>
                  </a:rPr>
                  <a:t> </a:t>
                </a:r>
              </a:p>
            </p:txBody>
          </p:sp>
        </mc:Fallback>
      </mc:AlternateContent>
    </p:spTree>
    <p:extLst>
      <p:ext uri="{BB962C8B-B14F-4D97-AF65-F5344CB8AC3E}">
        <p14:creationId xmlns:p14="http://schemas.microsoft.com/office/powerpoint/2010/main" val="1078693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71" y="1104893"/>
            <a:ext cx="5983605" cy="491204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7587" y="1104894"/>
            <a:ext cx="5983605" cy="4912043"/>
          </a:xfrm>
          <a:prstGeom prst="rect">
            <a:avLst/>
          </a:prstGeom>
        </p:spPr>
      </p:pic>
      <p:sp>
        <p:nvSpPr>
          <p:cNvPr id="2" name="Date Placeholder 1"/>
          <p:cNvSpPr>
            <a:spLocks noGrp="1"/>
          </p:cNvSpPr>
          <p:nvPr>
            <p:ph type="dt" sz="half" idx="10"/>
          </p:nvPr>
        </p:nvSpPr>
        <p:spPr/>
        <p:txBody>
          <a:bodyPr/>
          <a:lstStyle/>
          <a:p>
            <a:fld id="{D7B6197F-3BAA-495E-923C-6E7B52598CAF}" type="datetime1">
              <a:rPr lang="en-US" smtClean="0"/>
              <a:t>7/9/2019</a:t>
            </a:fld>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33</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a:t>Control Region </a:t>
            </a:r>
            <a:r>
              <a:rPr lang="en-US" u="sng" dirty="0" smtClean="0"/>
              <a:t>Contamination 2018</a:t>
            </a:r>
            <a:endParaRPr lang="en-GB" u="sng" dirty="0"/>
          </a:p>
        </p:txBody>
      </p:sp>
      <p:sp>
        <p:nvSpPr>
          <p:cNvPr id="22" name="TextBox 21"/>
          <p:cNvSpPr txBox="1"/>
          <p:nvPr/>
        </p:nvSpPr>
        <p:spPr>
          <a:xfrm>
            <a:off x="326571" y="548647"/>
            <a:ext cx="991844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t>Expected yield from </a:t>
            </a:r>
            <a:r>
              <a:rPr lang="en-US" sz="1600" dirty="0" smtClean="0"/>
              <a:t>QCD </a:t>
            </a:r>
            <a:r>
              <a:rPr lang="en-US" sz="1600" dirty="0" err="1" smtClean="0"/>
              <a:t>Bkg</a:t>
            </a:r>
            <a:r>
              <a:rPr lang="en-US" sz="1600" dirty="0" smtClean="0"/>
              <a:t> </a:t>
            </a:r>
            <a:r>
              <a:rPr lang="en-US" sz="1600" dirty="0"/>
              <a:t>samples and TT </a:t>
            </a:r>
            <a:r>
              <a:rPr lang="en-US" sz="1600" dirty="0" smtClean="0"/>
              <a:t>Signal sample </a:t>
            </a:r>
            <a:r>
              <a:rPr lang="en-US" sz="1600" dirty="0"/>
              <a:t>in the CR </a:t>
            </a:r>
            <a:endParaRPr lang="en-GB" sz="1600" dirty="0"/>
          </a:p>
        </p:txBody>
      </p:sp>
      <p:sp>
        <p:nvSpPr>
          <p:cNvPr id="23" name="Rectangle 22"/>
          <p:cNvSpPr/>
          <p:nvPr/>
        </p:nvSpPr>
        <p:spPr>
          <a:xfrm>
            <a:off x="2464837" y="2125060"/>
            <a:ext cx="2313992" cy="632367"/>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4" name="Straight Connector 23"/>
          <p:cNvCxnSpPr/>
          <p:nvPr/>
        </p:nvCxnSpPr>
        <p:spPr>
          <a:xfrm>
            <a:off x="2539481" y="2254682"/>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47256" y="2659009"/>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16423" y="2125061"/>
            <a:ext cx="1691648" cy="246221"/>
          </a:xfrm>
          <a:prstGeom prst="rect">
            <a:avLst/>
          </a:prstGeom>
          <a:noFill/>
        </p:spPr>
        <p:txBody>
          <a:bodyPr wrap="square" rtlCol="0">
            <a:spAutoFit/>
          </a:bodyPr>
          <a:lstStyle/>
          <a:p>
            <a:r>
              <a:rPr lang="en-US" sz="1000" dirty="0" smtClean="0"/>
              <a:t>Control Region QCD sample</a:t>
            </a:r>
            <a:endParaRPr lang="en-GB" sz="1000" dirty="0"/>
          </a:p>
        </p:txBody>
      </p:sp>
      <p:sp>
        <p:nvSpPr>
          <p:cNvPr id="27" name="TextBox 26"/>
          <p:cNvSpPr txBox="1"/>
          <p:nvPr/>
        </p:nvSpPr>
        <p:spPr>
          <a:xfrm>
            <a:off x="3116424" y="2511206"/>
            <a:ext cx="1576872" cy="246221"/>
          </a:xfrm>
          <a:prstGeom prst="rect">
            <a:avLst/>
          </a:prstGeom>
          <a:noFill/>
        </p:spPr>
        <p:txBody>
          <a:bodyPr wrap="square" rtlCol="0">
            <a:spAutoFit/>
          </a:bodyPr>
          <a:lstStyle/>
          <a:p>
            <a:r>
              <a:rPr lang="en-US" sz="1000" dirty="0" smtClean="0"/>
              <a:t>Control Region TT sample</a:t>
            </a:r>
            <a:endParaRPr lang="en-GB" sz="1000" dirty="0"/>
          </a:p>
        </p:txBody>
      </p:sp>
      <p:sp>
        <p:nvSpPr>
          <p:cNvPr id="28" name="Rectangle 27"/>
          <p:cNvSpPr/>
          <p:nvPr/>
        </p:nvSpPr>
        <p:spPr>
          <a:xfrm>
            <a:off x="8646402" y="2914553"/>
            <a:ext cx="2100436" cy="660359"/>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9" name="Straight Connector 28"/>
          <p:cNvCxnSpPr/>
          <p:nvPr/>
        </p:nvCxnSpPr>
        <p:spPr>
          <a:xfrm>
            <a:off x="8732264" y="3034844"/>
            <a:ext cx="39466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714522" y="3448502"/>
            <a:ext cx="402164"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116686" y="2914554"/>
            <a:ext cx="1630153" cy="246221"/>
          </a:xfrm>
          <a:prstGeom prst="rect">
            <a:avLst/>
          </a:prstGeom>
          <a:noFill/>
        </p:spPr>
        <p:txBody>
          <a:bodyPr wrap="square" rtlCol="0">
            <a:spAutoFit/>
          </a:bodyPr>
          <a:lstStyle/>
          <a:p>
            <a:r>
              <a:rPr lang="en-US" sz="1000" dirty="0"/>
              <a:t>Control Region </a:t>
            </a:r>
            <a:r>
              <a:rPr lang="en-US" sz="1000" dirty="0" smtClean="0"/>
              <a:t>QCD sample</a:t>
            </a:r>
            <a:endParaRPr lang="en-GB" sz="1000" dirty="0"/>
          </a:p>
        </p:txBody>
      </p:sp>
      <p:sp>
        <p:nvSpPr>
          <p:cNvPr id="32" name="TextBox 31"/>
          <p:cNvSpPr txBox="1"/>
          <p:nvPr/>
        </p:nvSpPr>
        <p:spPr>
          <a:xfrm>
            <a:off x="9116686" y="3328692"/>
            <a:ext cx="1560549" cy="246221"/>
          </a:xfrm>
          <a:prstGeom prst="rect">
            <a:avLst/>
          </a:prstGeom>
          <a:noFill/>
        </p:spPr>
        <p:txBody>
          <a:bodyPr wrap="square" rtlCol="0">
            <a:spAutoFit/>
          </a:bodyPr>
          <a:lstStyle/>
          <a:p>
            <a:r>
              <a:rPr lang="en-US" sz="1000" dirty="0" smtClean="0"/>
              <a:t>Control Region TT sample </a:t>
            </a:r>
            <a:endParaRPr lang="en-GB" sz="1000" dirty="0"/>
          </a:p>
        </p:txBody>
      </p:sp>
      <p:sp>
        <p:nvSpPr>
          <p:cNvPr id="19" name="Rectangle 18"/>
          <p:cNvSpPr/>
          <p:nvPr/>
        </p:nvSpPr>
        <p:spPr>
          <a:xfrm>
            <a:off x="11010121" y="5747657"/>
            <a:ext cx="606490" cy="240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0" name="TextBox 19"/>
              <p:cNvSpPr txBox="1"/>
              <p:nvPr/>
            </p:nvSpPr>
            <p:spPr>
              <a:xfrm>
                <a:off x="10573334" y="5679977"/>
                <a:ext cx="112900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latin typeface="Cambria Math" panose="02040503050406030204" pitchFamily="18" charset="0"/>
                            </a:rPr>
                          </m:ctrlPr>
                        </m:funcPr>
                        <m:fName>
                          <m:r>
                            <a:rPr lang="el-GR" sz="1400" b="0" i="0" smtClean="0">
                              <a:latin typeface="Cambria Math" panose="02040503050406030204" pitchFamily="18" charset="0"/>
                            </a:rPr>
                            <m:t>|</m:t>
                          </m:r>
                          <m:r>
                            <m:rPr>
                              <m:sty m:val="p"/>
                            </m:rPr>
                            <a:rPr lang="en-US" sz="1400" b="0" i="0" smtClean="0">
                              <a:latin typeface="Cambria Math" panose="02040503050406030204" pitchFamily="18" charset="0"/>
                            </a:rPr>
                            <m:t>cos</m:t>
                          </m:r>
                        </m:fName>
                        <m:e>
                          <m:d>
                            <m:dPr>
                              <m:ctrlPr>
                                <a:rPr lang="en-US" sz="1400" b="0" i="1" smtClean="0">
                                  <a:latin typeface="Cambria Math" panose="02040503050406030204" pitchFamily="18" charset="0"/>
                                </a:rPr>
                              </m:ctrlPr>
                            </m:dPr>
                            <m:e>
                              <m:sSup>
                                <m:sSupPr>
                                  <m:ctrlPr>
                                    <a:rPr lang="el-GR" sz="1400" b="0" i="1" smtClean="0">
                                      <a:latin typeface="Cambria Math" panose="02040503050406030204" pitchFamily="18" charset="0"/>
                                    </a:rPr>
                                  </m:ctrlPr>
                                </m:sSupPr>
                                <m:e>
                                  <m:r>
                                    <a:rPr lang="el-GR" sz="1400" b="0" i="1" smtClean="0">
                                      <a:latin typeface="Cambria Math" panose="02040503050406030204" pitchFamily="18" charset="0"/>
                                    </a:rPr>
                                    <m:t>𝜃</m:t>
                                  </m:r>
                                </m:e>
                                <m:sup>
                                  <m:r>
                                    <a:rPr lang="el-GR" sz="1400" b="0" i="1" smtClean="0">
                                      <a:latin typeface="Cambria Math" panose="02040503050406030204" pitchFamily="18" charset="0"/>
                                    </a:rPr>
                                    <m:t>∗</m:t>
                                  </m:r>
                                </m:sup>
                              </m:sSup>
                            </m:e>
                          </m:d>
                        </m:e>
                      </m:func>
                      <m:r>
                        <a:rPr lang="el-GR" sz="1400" b="0" i="1" smtClean="0">
                          <a:latin typeface="Cambria Math" panose="02040503050406030204" pitchFamily="18" charset="0"/>
                        </a:rPr>
                        <m:t>|</m:t>
                      </m:r>
                    </m:oMath>
                  </m:oMathPara>
                </a14:m>
                <a:endParaRPr lang="en-GB" sz="1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10573334" y="5679977"/>
                <a:ext cx="1129004" cy="307777"/>
              </a:xfrm>
              <a:prstGeom prst="rect">
                <a:avLst/>
              </a:prstGeom>
              <a:blipFill>
                <a:blip r:embed="rId5"/>
                <a:stretch>
                  <a:fillRect b="-8000"/>
                </a:stretch>
              </a:blipFill>
            </p:spPr>
            <p:txBody>
              <a:bodyPr/>
              <a:lstStyle/>
              <a:p>
                <a:r>
                  <a:rPr lang="en-GB">
                    <a:noFill/>
                  </a:rPr>
                  <a:t> </a:t>
                </a:r>
              </a:p>
            </p:txBody>
          </p:sp>
        </mc:Fallback>
      </mc:AlternateContent>
    </p:spTree>
    <p:extLst>
      <p:ext uri="{BB962C8B-B14F-4D97-AF65-F5344CB8AC3E}">
        <p14:creationId xmlns:p14="http://schemas.microsoft.com/office/powerpoint/2010/main" val="11493106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B6197F-3BAA-495E-923C-6E7B52598CAF}" type="datetime1">
              <a:rPr lang="en-US" smtClean="0"/>
              <a:t>7/9/2019</a:t>
            </a:fld>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34</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smtClean="0"/>
              <a:t>Top Spin Correlation</a:t>
            </a:r>
            <a:endParaRPr lang="en-GB" u="sng" dirty="0"/>
          </a:p>
        </p:txBody>
      </p:sp>
      <p:sp>
        <p:nvSpPr>
          <p:cNvPr id="19" name="Rectangle 18"/>
          <p:cNvSpPr/>
          <p:nvPr/>
        </p:nvSpPr>
        <p:spPr>
          <a:xfrm>
            <a:off x="11010121" y="5747657"/>
            <a:ext cx="606490" cy="240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0" name="TextBox 19"/>
              <p:cNvSpPr txBox="1"/>
              <p:nvPr/>
            </p:nvSpPr>
            <p:spPr>
              <a:xfrm>
                <a:off x="10573334" y="5679977"/>
                <a:ext cx="112900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latin typeface="Cambria Math" panose="02040503050406030204" pitchFamily="18" charset="0"/>
                            </a:rPr>
                          </m:ctrlPr>
                        </m:funcPr>
                        <m:fName>
                          <m:r>
                            <a:rPr lang="el-GR" sz="1400" b="0" i="0" smtClean="0">
                              <a:latin typeface="Cambria Math" panose="02040503050406030204" pitchFamily="18" charset="0"/>
                            </a:rPr>
                            <m:t>|</m:t>
                          </m:r>
                          <m:r>
                            <m:rPr>
                              <m:sty m:val="p"/>
                            </m:rPr>
                            <a:rPr lang="en-US" sz="1400" b="0" i="0" smtClean="0">
                              <a:latin typeface="Cambria Math" panose="02040503050406030204" pitchFamily="18" charset="0"/>
                            </a:rPr>
                            <m:t>cos</m:t>
                          </m:r>
                        </m:fName>
                        <m:e>
                          <m:d>
                            <m:dPr>
                              <m:ctrlPr>
                                <a:rPr lang="en-US" sz="1400" b="0" i="1" smtClean="0">
                                  <a:latin typeface="Cambria Math" panose="02040503050406030204" pitchFamily="18" charset="0"/>
                                </a:rPr>
                              </m:ctrlPr>
                            </m:dPr>
                            <m:e>
                              <m:sSup>
                                <m:sSupPr>
                                  <m:ctrlPr>
                                    <a:rPr lang="el-GR" sz="1400" b="0" i="1" smtClean="0">
                                      <a:latin typeface="Cambria Math" panose="02040503050406030204" pitchFamily="18" charset="0"/>
                                    </a:rPr>
                                  </m:ctrlPr>
                                </m:sSupPr>
                                <m:e>
                                  <m:r>
                                    <a:rPr lang="el-GR" sz="1400" b="0" i="1" smtClean="0">
                                      <a:latin typeface="Cambria Math" panose="02040503050406030204" pitchFamily="18" charset="0"/>
                                    </a:rPr>
                                    <m:t>𝜃</m:t>
                                  </m:r>
                                </m:e>
                                <m:sup>
                                  <m:r>
                                    <a:rPr lang="el-GR" sz="1400" b="0" i="1" smtClean="0">
                                      <a:latin typeface="Cambria Math" panose="02040503050406030204" pitchFamily="18" charset="0"/>
                                    </a:rPr>
                                    <m:t>∗</m:t>
                                  </m:r>
                                </m:sup>
                              </m:sSup>
                            </m:e>
                          </m:d>
                        </m:e>
                      </m:func>
                      <m:r>
                        <a:rPr lang="el-GR" sz="1400" b="0" i="1" smtClean="0">
                          <a:latin typeface="Cambria Math" panose="02040503050406030204" pitchFamily="18" charset="0"/>
                        </a:rPr>
                        <m:t>|</m:t>
                      </m:r>
                    </m:oMath>
                  </m:oMathPara>
                </a14:m>
                <a:endParaRPr lang="en-GB" sz="1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10573334" y="5679977"/>
                <a:ext cx="1129004" cy="307777"/>
              </a:xfrm>
              <a:prstGeom prst="rect">
                <a:avLst/>
              </a:prstGeom>
              <a:blipFill>
                <a:blip r:embed="rId5"/>
                <a:stretch>
                  <a:fillRect b="-8000"/>
                </a:stretch>
              </a:blipFill>
            </p:spPr>
            <p:txBody>
              <a:bodyPr/>
              <a:lstStyle/>
              <a:p>
                <a:r>
                  <a:rPr lang="en-GB">
                    <a:noFill/>
                  </a:rPr>
                  <a:t> </a:t>
                </a:r>
              </a:p>
            </p:txBody>
          </p:sp>
        </mc:Fallback>
      </mc:AlternateContent>
      <p:sp>
        <p:nvSpPr>
          <p:cNvPr id="8" name="Rectangle 7"/>
          <p:cNvSpPr/>
          <p:nvPr/>
        </p:nvSpPr>
        <p:spPr>
          <a:xfrm>
            <a:off x="435429" y="600777"/>
            <a:ext cx="10230010" cy="3970318"/>
          </a:xfrm>
          <a:prstGeom prst="rect">
            <a:avLst/>
          </a:prstGeom>
        </p:spPr>
        <p:txBody>
          <a:bodyPr wrap="square">
            <a:spAutoFit/>
          </a:bodyPr>
          <a:lstStyle/>
          <a:p>
            <a:pPr marL="285750" indent="-285750">
              <a:buFont typeface="Arial" panose="020B0604020202020204" pitchFamily="34" charset="0"/>
              <a:buChar char="•"/>
            </a:pPr>
            <a:r>
              <a:rPr lang="en-US" sz="1400" dirty="0" smtClean="0"/>
              <a:t>Files </a:t>
            </a:r>
            <a:r>
              <a:rPr lang="en-US" sz="1400" dirty="0"/>
              <a:t>are ready (CMSSW 10_2X</a:t>
            </a:r>
            <a:r>
              <a:rPr lang="en-US" sz="1400" dirty="0" smtClean="0"/>
              <a:t>)</a:t>
            </a:r>
          </a:p>
          <a:p>
            <a:pPr marL="742950" lvl="1" indent="-285750">
              <a:buFont typeface="Arial" panose="020B0604020202020204" pitchFamily="34" charset="0"/>
              <a:buChar char="•"/>
            </a:pPr>
            <a:r>
              <a:rPr lang="en-US" sz="1400" dirty="0" smtClean="0"/>
              <a:t>TT_noSC_Mtt-1000toInf_TuneCP5_13TeV-powheg-pythia8</a:t>
            </a:r>
          </a:p>
          <a:p>
            <a:pPr marL="742950" lvl="1" indent="-285750">
              <a:buFont typeface="Arial" panose="020B0604020202020204" pitchFamily="34" charset="0"/>
              <a:buChar char="•"/>
            </a:pPr>
            <a:r>
              <a:rPr lang="en-US" sz="1400" dirty="0" smtClean="0"/>
              <a:t>TT_Mtt-1000toInf_TuneCP5_13TeV-powheg-pythia8</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Chi2Test for various </a:t>
            </a:r>
            <a:r>
              <a:rPr lang="en-US" sz="1400" dirty="0" smtClean="0"/>
              <a:t>distributions</a:t>
            </a:r>
          </a:p>
          <a:p>
            <a:pPr marL="800100" lvl="1" indent="-342900">
              <a:buFont typeface="+mj-lt"/>
              <a:buAutoNum type="arabicPeriod"/>
            </a:pPr>
            <a:r>
              <a:rPr lang="en-US" sz="1400" dirty="0" smtClean="0"/>
              <a:t>|Cos(</a:t>
            </a:r>
            <a:r>
              <a:rPr lang="el-GR" sz="1400" dirty="0" smtClean="0"/>
              <a:t>χ</a:t>
            </a:r>
            <a:r>
              <a:rPr lang="el-GR" sz="1400" baseline="-25000" dirty="0" smtClean="0"/>
              <a:t>1</a:t>
            </a:r>
            <a:r>
              <a:rPr lang="en-US" sz="1400" dirty="0" smtClean="0"/>
              <a:t>)|</a:t>
            </a:r>
            <a:r>
              <a:rPr lang="el-GR" sz="1400" dirty="0" smtClean="0"/>
              <a:t>, χ</a:t>
            </a:r>
            <a:r>
              <a:rPr lang="el-GR" sz="1400" baseline="-25000" dirty="0" smtClean="0"/>
              <a:t>1</a:t>
            </a:r>
            <a:r>
              <a:rPr lang="en-US" sz="1400" dirty="0" smtClean="0"/>
              <a:t>:angle between W’s in ZMF</a:t>
            </a:r>
          </a:p>
          <a:p>
            <a:pPr marL="800100" lvl="1" indent="-342900">
              <a:buFont typeface="+mj-lt"/>
              <a:buAutoNum type="arabicPeriod"/>
            </a:pPr>
            <a:r>
              <a:rPr lang="en-US" sz="1400" dirty="0" smtClean="0"/>
              <a:t>|Cos(</a:t>
            </a:r>
            <a:r>
              <a:rPr lang="el-GR" sz="1400" dirty="0" smtClean="0"/>
              <a:t>χ</a:t>
            </a:r>
            <a:r>
              <a:rPr lang="el-GR" sz="1400" baseline="-25000" dirty="0" smtClean="0"/>
              <a:t>2</a:t>
            </a:r>
            <a:r>
              <a:rPr lang="en-US" sz="1400" dirty="0" smtClean="0"/>
              <a:t>)|</a:t>
            </a:r>
            <a:r>
              <a:rPr lang="el-GR" sz="1400" dirty="0" smtClean="0"/>
              <a:t>, χ</a:t>
            </a:r>
            <a:r>
              <a:rPr lang="el-GR" sz="1400" baseline="-25000" dirty="0" smtClean="0"/>
              <a:t>2</a:t>
            </a:r>
            <a:r>
              <a:rPr lang="en-US" sz="1400" dirty="0" smtClean="0"/>
              <a:t>:angle between top and W in ZMF</a:t>
            </a:r>
          </a:p>
          <a:p>
            <a:pPr marL="800100" lvl="1" indent="-342900">
              <a:buFont typeface="+mj-lt"/>
              <a:buAutoNum type="arabicPeriod"/>
            </a:pPr>
            <a:r>
              <a:rPr lang="en-US" sz="1400" dirty="0" smtClean="0"/>
              <a:t>|</a:t>
            </a:r>
            <a:r>
              <a:rPr lang="el-GR" sz="1400" dirty="0" smtClean="0"/>
              <a:t>Δφ</a:t>
            </a:r>
            <a:r>
              <a:rPr lang="en-US" sz="1400" dirty="0" smtClean="0"/>
              <a:t>|</a:t>
            </a:r>
            <a:r>
              <a:rPr lang="el-GR" sz="1400" dirty="0" smtClean="0"/>
              <a:t> </a:t>
            </a:r>
            <a:r>
              <a:rPr lang="en-US" sz="1400" dirty="0" smtClean="0"/>
              <a:t>between W’s in </a:t>
            </a:r>
            <a:r>
              <a:rPr lang="en-US" sz="1400" dirty="0" err="1" smtClean="0"/>
              <a:t>parton</a:t>
            </a:r>
            <a:r>
              <a:rPr lang="en-US" sz="1400" dirty="0" smtClean="0"/>
              <a:t> level</a:t>
            </a:r>
            <a:endParaRPr lang="en-US" sz="1400" dirty="0"/>
          </a:p>
          <a:p>
            <a:pPr marL="742950" lvl="1" indent="-285750">
              <a:buFont typeface="Arial" panose="020B0604020202020204" pitchFamily="34" charset="0"/>
              <a:buChar char="•"/>
            </a:pPr>
            <a:endParaRPr lang="en-US" sz="1400" dirty="0" smtClean="0"/>
          </a:p>
          <a:p>
            <a:pPr marL="742950" lvl="1" indent="-285750">
              <a:buFont typeface="Arial" panose="020B0604020202020204" pitchFamily="34" charset="0"/>
              <a:buChar char="•"/>
            </a:pPr>
            <a:r>
              <a:rPr lang="en-US" sz="1400" dirty="0" smtClean="0"/>
              <a:t>What other distribution could have sensitivity to SC in the all hadronic channel?</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If </a:t>
            </a:r>
            <a:r>
              <a:rPr lang="en-US" sz="1400" dirty="0" err="1" smtClean="0">
                <a:solidFill>
                  <a:srgbClr val="FF0000"/>
                </a:solidFill>
              </a:rPr>
              <a:t>p_value</a:t>
            </a:r>
            <a:r>
              <a:rPr lang="en-US" sz="1400" dirty="0" smtClean="0">
                <a:solidFill>
                  <a:srgbClr val="FF0000"/>
                </a:solidFill>
              </a:rPr>
              <a:t> &lt; </a:t>
            </a:r>
            <a:r>
              <a:rPr lang="el-GR" sz="1400" dirty="0" smtClean="0">
                <a:solidFill>
                  <a:srgbClr val="FF0000"/>
                </a:solidFill>
              </a:rPr>
              <a:t>α (0.05) </a:t>
            </a:r>
            <a:r>
              <a:rPr lang="en-US" sz="1400" dirty="0" smtClean="0"/>
              <a:t>then we can assume that the hypothesis that the two histograms are identical is </a:t>
            </a:r>
            <a:r>
              <a:rPr lang="en-US" sz="1400" dirty="0" smtClean="0">
                <a:solidFill>
                  <a:srgbClr val="FF0000"/>
                </a:solidFill>
              </a:rPr>
              <a:t>rejected</a:t>
            </a:r>
          </a:p>
          <a:p>
            <a:pPr marL="285750" indent="-285750">
              <a:buFont typeface="Arial" panose="020B0604020202020204" pitchFamily="34" charset="0"/>
              <a:buChar char="•"/>
            </a:pPr>
            <a:r>
              <a:rPr lang="en-US" sz="1400" dirty="0" smtClean="0"/>
              <a:t>If </a:t>
            </a:r>
            <a:r>
              <a:rPr lang="en-US" sz="1400" dirty="0" err="1" smtClean="0">
                <a:solidFill>
                  <a:srgbClr val="FF0000"/>
                </a:solidFill>
              </a:rPr>
              <a:t>p_value</a:t>
            </a:r>
            <a:r>
              <a:rPr lang="en-US" sz="1400" dirty="0" smtClean="0">
                <a:solidFill>
                  <a:srgbClr val="FF0000"/>
                </a:solidFill>
              </a:rPr>
              <a:t> &gt; </a:t>
            </a:r>
            <a:r>
              <a:rPr lang="el-GR" sz="1400" dirty="0" smtClean="0">
                <a:solidFill>
                  <a:srgbClr val="FF0000"/>
                </a:solidFill>
              </a:rPr>
              <a:t>α (0.05) </a:t>
            </a:r>
            <a:r>
              <a:rPr lang="en-US" sz="1400" dirty="0" smtClean="0"/>
              <a:t>then we can assume that the hypothesis that the two histograms are identical can be </a:t>
            </a:r>
            <a:r>
              <a:rPr lang="en-US" sz="1400" dirty="0" smtClean="0">
                <a:solidFill>
                  <a:srgbClr val="FF0000"/>
                </a:solidFill>
              </a:rPr>
              <a:t>accepted</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Chi2Test Results:</a:t>
            </a:r>
          </a:p>
          <a:p>
            <a:pPr marL="800100" lvl="1" indent="-342900">
              <a:buFont typeface="+mj-lt"/>
              <a:buAutoNum type="arabicPeriod"/>
            </a:pPr>
            <a:r>
              <a:rPr lang="it-IT" sz="1400" dirty="0"/>
              <a:t>Chi2 = 143.020042, Prob = 2.53302e-16, NDF = 31, igood = </a:t>
            </a:r>
            <a:r>
              <a:rPr lang="it-IT" sz="1400" dirty="0" smtClean="0"/>
              <a:t>0</a:t>
            </a:r>
          </a:p>
          <a:p>
            <a:pPr marL="800100" lvl="1" indent="-342900">
              <a:buFont typeface="+mj-lt"/>
              <a:buAutoNum type="arabicPeriod"/>
            </a:pPr>
            <a:r>
              <a:rPr lang="it-IT" sz="1400" dirty="0"/>
              <a:t>Chi2 = 38.513869, Prob = 0.166093, NDF = 31, igood = 0</a:t>
            </a:r>
            <a:endParaRPr lang="it-IT" sz="1400" dirty="0" smtClean="0"/>
          </a:p>
          <a:p>
            <a:pPr marL="800100" lvl="1" indent="-342900">
              <a:buFont typeface="+mj-lt"/>
              <a:buAutoNum type="arabicPeriod"/>
            </a:pPr>
            <a:r>
              <a:rPr lang="it-IT" sz="1400" dirty="0"/>
              <a:t>Chi2 = 48.329603, Prob = 0.0135818, NDF = 29, igood = 0</a:t>
            </a:r>
            <a:endParaRPr lang="en-US" sz="1400" dirty="0" smtClean="0"/>
          </a:p>
        </p:txBody>
      </p:sp>
    </p:spTree>
    <p:extLst>
      <p:ext uri="{BB962C8B-B14F-4D97-AF65-F5344CB8AC3E}">
        <p14:creationId xmlns:p14="http://schemas.microsoft.com/office/powerpoint/2010/main" val="1198882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B6197F-3BAA-495E-923C-6E7B52598CAF}" type="datetime1">
              <a:rPr lang="en-US" smtClean="0"/>
              <a:t>7/9/2019</a:t>
            </a:fld>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35</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smtClean="0"/>
              <a:t>Top Spin Correlation</a:t>
            </a:r>
            <a:endParaRPr lang="en-GB" u="sng"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8354" y="914238"/>
            <a:ext cx="5983605" cy="491204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982" y="927054"/>
            <a:ext cx="5983605" cy="4912043"/>
          </a:xfrm>
          <a:prstGeom prst="rect">
            <a:avLst/>
          </a:prstGeom>
        </p:spPr>
      </p:pic>
      <p:sp>
        <p:nvSpPr>
          <p:cNvPr id="10" name="TextBox 9"/>
          <p:cNvSpPr txBox="1"/>
          <p:nvPr/>
        </p:nvSpPr>
        <p:spPr>
          <a:xfrm>
            <a:off x="4791456" y="5505427"/>
            <a:ext cx="905256" cy="307777"/>
          </a:xfrm>
          <a:prstGeom prst="rect">
            <a:avLst/>
          </a:prstGeom>
          <a:noFill/>
        </p:spPr>
        <p:txBody>
          <a:bodyPr wrap="square" rtlCol="0">
            <a:spAutoFit/>
          </a:bodyPr>
          <a:lstStyle/>
          <a:p>
            <a:r>
              <a:rPr lang="en-US" sz="1400" dirty="0" smtClean="0"/>
              <a:t>|cos(</a:t>
            </a:r>
            <a:r>
              <a:rPr lang="el-GR" sz="1400" dirty="0" smtClean="0"/>
              <a:t>χ</a:t>
            </a:r>
            <a:r>
              <a:rPr lang="el-GR" sz="1400" baseline="-25000" dirty="0" smtClean="0"/>
              <a:t>1</a:t>
            </a:r>
            <a:r>
              <a:rPr lang="en-US" sz="1400" dirty="0" smtClean="0"/>
              <a:t>)|</a:t>
            </a:r>
            <a:endParaRPr lang="en-GB" sz="1400" dirty="0"/>
          </a:p>
        </p:txBody>
      </p:sp>
      <p:sp>
        <p:nvSpPr>
          <p:cNvPr id="13" name="TextBox 12"/>
          <p:cNvSpPr txBox="1"/>
          <p:nvPr/>
        </p:nvSpPr>
        <p:spPr>
          <a:xfrm>
            <a:off x="10760945" y="5537721"/>
            <a:ext cx="1207008" cy="307777"/>
          </a:xfrm>
          <a:prstGeom prst="rect">
            <a:avLst/>
          </a:prstGeom>
          <a:noFill/>
        </p:spPr>
        <p:txBody>
          <a:bodyPr wrap="square" rtlCol="0">
            <a:spAutoFit/>
          </a:bodyPr>
          <a:lstStyle/>
          <a:p>
            <a:r>
              <a:rPr lang="en-US" sz="1400" dirty="0" smtClean="0"/>
              <a:t>|cos(</a:t>
            </a:r>
            <a:r>
              <a:rPr lang="el-GR" sz="1400" dirty="0" smtClean="0"/>
              <a:t>χ</a:t>
            </a:r>
            <a:r>
              <a:rPr lang="el-GR" sz="1400" baseline="-25000" dirty="0"/>
              <a:t>2</a:t>
            </a:r>
            <a:r>
              <a:rPr lang="en-US" sz="1400" dirty="0" smtClean="0"/>
              <a:t>)|</a:t>
            </a:r>
            <a:endParaRPr lang="en-GB" sz="1400" dirty="0"/>
          </a:p>
        </p:txBody>
      </p:sp>
    </p:spTree>
    <p:extLst>
      <p:ext uri="{BB962C8B-B14F-4D97-AF65-F5344CB8AC3E}">
        <p14:creationId xmlns:p14="http://schemas.microsoft.com/office/powerpoint/2010/main" val="2868632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B6197F-3BAA-495E-923C-6E7B52598CAF}" type="datetime1">
              <a:rPr lang="en-US" smtClean="0"/>
              <a:t>7/9/2019</a:t>
            </a:fld>
            <a:endParaRPr lang="en-US"/>
          </a:p>
        </p:txBody>
      </p:sp>
      <p:sp>
        <p:nvSpPr>
          <p:cNvPr id="3" name="Footer Placeholder 2"/>
          <p:cNvSpPr>
            <a:spLocks noGrp="1"/>
          </p:cNvSpPr>
          <p:nvPr>
            <p:ph type="ftr" sz="quarter" idx="11"/>
          </p:nvPr>
        </p:nvSpPr>
        <p:spPr/>
        <p:txBody>
          <a:bodyPr/>
          <a:lstStyle/>
          <a:p>
            <a:r>
              <a:rPr lang="fi-FI" smtClean="0"/>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36</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smtClean="0"/>
              <a:t>Top Spin Correlation</a:t>
            </a:r>
            <a:endParaRPr lang="en-GB" u="sng" dirty="0"/>
          </a:p>
        </p:txBody>
      </p:sp>
      <p:sp>
        <p:nvSpPr>
          <p:cNvPr id="19" name="Rectangle 18"/>
          <p:cNvSpPr/>
          <p:nvPr/>
        </p:nvSpPr>
        <p:spPr>
          <a:xfrm>
            <a:off x="11010121" y="5747657"/>
            <a:ext cx="606490" cy="240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3362" y="527952"/>
            <a:ext cx="6648450" cy="5457825"/>
          </a:xfrm>
          <a:prstGeom prst="rect">
            <a:avLst/>
          </a:prstGeom>
        </p:spPr>
      </p:pic>
      <p:sp>
        <p:nvSpPr>
          <p:cNvPr id="11" name="TextBox 10"/>
          <p:cNvSpPr txBox="1"/>
          <p:nvPr/>
        </p:nvSpPr>
        <p:spPr>
          <a:xfrm>
            <a:off x="8293608" y="5611249"/>
            <a:ext cx="630936" cy="307777"/>
          </a:xfrm>
          <a:prstGeom prst="rect">
            <a:avLst/>
          </a:prstGeom>
          <a:noFill/>
        </p:spPr>
        <p:txBody>
          <a:bodyPr wrap="square" rtlCol="0">
            <a:spAutoFit/>
          </a:bodyPr>
          <a:lstStyle/>
          <a:p>
            <a:r>
              <a:rPr lang="en-US" sz="1400" dirty="0" smtClean="0"/>
              <a:t>|</a:t>
            </a:r>
            <a:r>
              <a:rPr lang="el-GR" sz="1400" dirty="0" smtClean="0"/>
              <a:t>Δφ|</a:t>
            </a:r>
            <a:endParaRPr lang="en-GB" sz="1400" dirty="0"/>
          </a:p>
        </p:txBody>
      </p:sp>
    </p:spTree>
    <p:extLst>
      <p:ext uri="{BB962C8B-B14F-4D97-AF65-F5344CB8AC3E}">
        <p14:creationId xmlns:p14="http://schemas.microsoft.com/office/powerpoint/2010/main" val="3214717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6A7AFA-FA91-43BB-B63D-9A83059E2297}" type="datetime1">
              <a:rPr lang="en-US" smtClean="0"/>
              <a:t>7/9/2019</a:t>
            </a:fld>
            <a:endParaRPr lang="en-US"/>
          </a:p>
        </p:txBody>
      </p:sp>
      <p:sp>
        <p:nvSpPr>
          <p:cNvPr id="7" name="TextBox 6"/>
          <p:cNvSpPr txBox="1"/>
          <p:nvPr/>
        </p:nvSpPr>
        <p:spPr>
          <a:xfrm>
            <a:off x="538179" y="1302107"/>
            <a:ext cx="6767690" cy="1815882"/>
          </a:xfrm>
          <a:prstGeom prst="rect">
            <a:avLst/>
          </a:prstGeom>
          <a:noFill/>
        </p:spPr>
        <p:txBody>
          <a:bodyPr wrap="square" rtlCol="0">
            <a:spAutoFit/>
          </a:bodyPr>
          <a:lstStyle/>
          <a:p>
            <a:pPr marL="285750" indent="-285750">
              <a:buFont typeface="Arial" panose="020B0604020202020204" pitchFamily="34" charset="0"/>
              <a:buChar char="•"/>
            </a:pPr>
            <a:r>
              <a:rPr lang="en-GB" sz="1400" dirty="0" smtClean="0"/>
              <a:t>Efficiencies and Acceptance for </a:t>
            </a:r>
            <a:r>
              <a:rPr lang="en-GB" sz="1400" dirty="0" err="1" smtClean="0"/>
              <a:t>mTT</a:t>
            </a:r>
            <a:r>
              <a:rPr lang="en-GB" sz="1400" dirty="0" smtClean="0"/>
              <a:t> and </a:t>
            </a:r>
            <a:r>
              <a:rPr lang="en-GB" sz="1400" dirty="0" err="1" smtClean="0"/>
              <a:t>jetPt</a:t>
            </a:r>
            <a:r>
              <a:rPr lang="en-GB" sz="1400" dirty="0" smtClean="0"/>
              <a:t> variables</a:t>
            </a:r>
            <a:endParaRPr lang="en-US" sz="1400" dirty="0"/>
          </a:p>
          <a:p>
            <a:pPr marL="285750" indent="-285750">
              <a:buFont typeface="Arial" panose="020B0604020202020204" pitchFamily="34" charset="0"/>
              <a:buChar char="•"/>
            </a:pPr>
            <a:r>
              <a:rPr lang="en-US" sz="1400" dirty="0" smtClean="0"/>
              <a:t>Selection:</a:t>
            </a:r>
          </a:p>
          <a:p>
            <a:pPr marL="742950" lvl="1" indent="-285750">
              <a:buFont typeface="Arial" panose="020B0604020202020204" pitchFamily="34" charset="0"/>
              <a:buChar char="•"/>
            </a:pPr>
            <a:r>
              <a:rPr lang="en-US" sz="1400" dirty="0"/>
              <a:t>Jet </a:t>
            </a:r>
            <a:r>
              <a:rPr lang="en-US" sz="1400" dirty="0" smtClean="0"/>
              <a:t>Matching</a:t>
            </a:r>
          </a:p>
          <a:p>
            <a:pPr marL="742950" lvl="1" indent="-285750">
              <a:buFont typeface="Arial" panose="020B0604020202020204" pitchFamily="34" charset="0"/>
              <a:buChar char="•"/>
            </a:pPr>
            <a:r>
              <a:rPr lang="en-US" sz="1400" dirty="0" smtClean="0"/>
              <a:t>Parton cuts:</a:t>
            </a:r>
          </a:p>
          <a:p>
            <a:pPr marL="1200150" lvl="2" indent="-285750">
              <a:buFont typeface="Arial" panose="020B0604020202020204" pitchFamily="34" charset="0"/>
              <a:buChar char="•"/>
            </a:pPr>
            <a:r>
              <a:rPr lang="en-US" sz="1400" dirty="0" err="1" smtClean="0"/>
              <a:t>partonPt</a:t>
            </a:r>
            <a:r>
              <a:rPr lang="en-US" sz="1400" dirty="0" smtClean="0"/>
              <a:t>[0],[1] &gt; 400</a:t>
            </a:r>
          </a:p>
          <a:p>
            <a:pPr marL="1200150" lvl="2" indent="-285750">
              <a:buFont typeface="Arial" panose="020B0604020202020204" pitchFamily="34" charset="0"/>
              <a:buChar char="•"/>
            </a:pPr>
            <a:r>
              <a:rPr lang="en-US" sz="1400" dirty="0" smtClean="0"/>
              <a:t>|</a:t>
            </a:r>
            <a:r>
              <a:rPr lang="en-US" sz="1400" dirty="0" err="1" smtClean="0"/>
              <a:t>partonEta</a:t>
            </a:r>
            <a:r>
              <a:rPr lang="en-US" sz="1400" dirty="0" smtClean="0"/>
              <a:t>[0],[1]| &lt; 2.4</a:t>
            </a:r>
          </a:p>
          <a:p>
            <a:pPr marL="1200150" lvl="2" indent="-285750">
              <a:buFont typeface="Arial" panose="020B0604020202020204" pitchFamily="34" charset="0"/>
              <a:buChar char="•"/>
            </a:pPr>
            <a:r>
              <a:rPr lang="en-US" sz="1400" dirty="0" err="1" smtClean="0"/>
              <a:t>mTTbarParton</a:t>
            </a:r>
            <a:r>
              <a:rPr lang="en-US" sz="1400" dirty="0" smtClean="0"/>
              <a:t> &gt; 1000</a:t>
            </a:r>
          </a:p>
          <a:p>
            <a:pPr marL="1200150" lvl="2" indent="-285750">
              <a:buFont typeface="Arial" panose="020B0604020202020204" pitchFamily="34" charset="0"/>
              <a:buChar char="•"/>
            </a:pPr>
            <a:endParaRPr lang="en-GB" sz="1400" dirty="0"/>
          </a:p>
        </p:txBody>
      </p:sp>
      <p:sp>
        <p:nvSpPr>
          <p:cNvPr id="8" name="Footer Placeholder 7">
            <a:extLst>
              <a:ext uri="{FF2B5EF4-FFF2-40B4-BE49-F238E27FC236}">
                <a16:creationId xmlns:a16="http://schemas.microsoft.com/office/drawing/2014/main" id="{58F4A7AD-1479-144F-B8C1-94F9FB28A300}"/>
              </a:ext>
            </a:extLst>
          </p:cNvPr>
          <p:cNvSpPr>
            <a:spLocks noGrp="1"/>
          </p:cNvSpPr>
          <p:nvPr>
            <p:ph type="ftr" sz="quarter" idx="11"/>
          </p:nvPr>
        </p:nvSpPr>
        <p:spPr/>
        <p:txBody>
          <a:bodyPr/>
          <a:lstStyle/>
          <a:p>
            <a:r>
              <a:rPr lang="fi-FI" smtClean="0"/>
              <a:t>NTUA G. Bakas</a:t>
            </a:r>
            <a:endParaRPr lang="en-US" dirty="0"/>
          </a:p>
        </p:txBody>
      </p:sp>
      <p:sp>
        <p:nvSpPr>
          <p:cNvPr id="9" name="Slide Number Placeholder 8">
            <a:extLst>
              <a:ext uri="{FF2B5EF4-FFF2-40B4-BE49-F238E27FC236}">
                <a16:creationId xmlns:a16="http://schemas.microsoft.com/office/drawing/2014/main" id="{03278DE1-405C-6042-9D12-5507ADA87EBD}"/>
              </a:ext>
            </a:extLst>
          </p:cNvPr>
          <p:cNvSpPr>
            <a:spLocks noGrp="1"/>
          </p:cNvSpPr>
          <p:nvPr>
            <p:ph type="sldNum" sz="quarter" idx="12"/>
          </p:nvPr>
        </p:nvSpPr>
        <p:spPr/>
        <p:txBody>
          <a:bodyPr/>
          <a:lstStyle/>
          <a:p>
            <a:fld id="{AEEFAC8D-0A19-DC49-9F7A-4BFCAD95B105}" type="slidenum">
              <a:rPr lang="en-US" smtClean="0"/>
              <a:t>4</a:t>
            </a:fld>
            <a:endParaRPr lang="en-US"/>
          </a:p>
        </p:txBody>
      </p:sp>
      <p:sp>
        <p:nvSpPr>
          <p:cNvPr id="10" name="Title 4"/>
          <p:cNvSpPr txBox="1">
            <a:spLocks/>
          </p:cNvSpPr>
          <p:nvPr/>
        </p:nvSpPr>
        <p:spPr>
          <a:xfrm>
            <a:off x="182879" y="208042"/>
            <a:ext cx="10520413" cy="7463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4000" dirty="0" smtClean="0"/>
              <a:t>Overview</a:t>
            </a:r>
            <a:endParaRPr lang="en-GB" dirty="0"/>
          </a:p>
        </p:txBody>
      </p:sp>
      <mc:AlternateContent xmlns:mc="http://schemas.openxmlformats.org/markup-compatibility/2006" xmlns:a14="http://schemas.microsoft.com/office/drawing/2010/main">
        <mc:Choice Requires="a14">
          <p:sp>
            <p:nvSpPr>
              <p:cNvPr id="2" name="TextBox 1"/>
              <p:cNvSpPr txBox="1"/>
              <p:nvPr/>
            </p:nvSpPr>
            <p:spPr>
              <a:xfrm>
                <a:off x="79808" y="3795057"/>
                <a:ext cx="6484621" cy="2243306"/>
              </a:xfrm>
              <a:prstGeom prst="rect">
                <a:avLst/>
              </a:prstGeom>
              <a:noFill/>
            </p:spPr>
            <p:txBody>
              <a:bodyPr wrap="square" rtlCol="0">
                <a:spAutoFit/>
              </a:bodyPr>
              <a:lstStyle/>
              <a:p>
                <a:r>
                  <a:rPr lang="en-US" dirty="0" smtClean="0"/>
                  <a:t>Definitions:</a:t>
                </a:r>
              </a:p>
              <a:p>
                <a:endParaRPr lang="en-US" dirty="0"/>
              </a:p>
              <a:p>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𝐸𝑓𝑓𝑖𝑐𝑖𝑒𝑛𝑐𝑦</m:t>
                      </m:r>
                      <m:r>
                        <a:rPr lang="en-US" sz="1200" b="0" i="1" smtClean="0">
                          <a:latin typeface="Cambria Math" panose="02040503050406030204" pitchFamily="18" charset="0"/>
                        </a:rPr>
                        <m:t>= </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m:t>
                          </m:r>
                          <m:r>
                            <a:rPr lang="en-US" sz="1200" b="0" i="1" smtClean="0">
                              <a:latin typeface="Cambria Math" panose="02040503050406030204" pitchFamily="18" charset="0"/>
                            </a:rPr>
                            <m:t>𝑒𝑣𝑒𝑛𝑡𝑠</m:t>
                          </m:r>
                          <m:r>
                            <a:rPr lang="en-US" sz="1200" b="0" i="1" smtClean="0">
                              <a:latin typeface="Cambria Math" panose="02040503050406030204" pitchFamily="18" charset="0"/>
                            </a:rPr>
                            <m:t> </m:t>
                          </m:r>
                          <m:r>
                            <a:rPr lang="en-US" sz="1200" b="0" i="1" smtClean="0">
                              <a:latin typeface="Cambria Math" panose="02040503050406030204" pitchFamily="18" charset="0"/>
                            </a:rPr>
                            <m:t>𝑝𝑎𝑠𝑠𝑖𝑛𝑔</m:t>
                          </m:r>
                          <m:r>
                            <a:rPr lang="en-US" sz="1200" b="0" i="1" smtClean="0">
                              <a:latin typeface="Cambria Math" panose="02040503050406030204" pitchFamily="18" charset="0"/>
                            </a:rPr>
                            <m:t> </m:t>
                          </m:r>
                          <m:r>
                            <a:rPr lang="en-US" sz="1200" b="0" i="1" smtClean="0">
                              <a:latin typeface="Cambria Math" panose="02040503050406030204" pitchFamily="18" charset="0"/>
                            </a:rPr>
                            <m:t>𝑟𝑒𝑐𝑜</m:t>
                          </m:r>
                          <m:r>
                            <a:rPr lang="en-US" sz="1200" b="0" i="1" smtClean="0">
                              <a:latin typeface="Cambria Math" panose="02040503050406030204" pitchFamily="18" charset="0"/>
                            </a:rPr>
                            <m:t> </m:t>
                          </m:r>
                          <m:r>
                            <a:rPr lang="en-US" sz="1200" b="0" i="1" smtClean="0">
                              <a:latin typeface="Cambria Math" panose="02040503050406030204" pitchFamily="18" charset="0"/>
                            </a:rPr>
                            <m:t>𝑎𝑛𝑑</m:t>
                          </m:r>
                          <m:r>
                            <a:rPr lang="en-US" sz="1200" b="0" i="1" smtClean="0">
                              <a:latin typeface="Cambria Math" panose="02040503050406030204" pitchFamily="18" charset="0"/>
                            </a:rPr>
                            <m:t> </m:t>
                          </m:r>
                          <m:r>
                            <a:rPr lang="en-US" sz="1200" b="0" i="1" smtClean="0">
                              <a:latin typeface="Cambria Math" panose="02040503050406030204" pitchFamily="18" charset="0"/>
                            </a:rPr>
                            <m:t>𝑝𝑎𝑟𝑡𝑜𝑛</m:t>
                          </m:r>
                          <m:r>
                            <a:rPr lang="en-US" sz="1200" b="0" i="1" smtClean="0">
                              <a:latin typeface="Cambria Math" panose="02040503050406030204" pitchFamily="18" charset="0"/>
                            </a:rPr>
                            <m:t> </m:t>
                          </m:r>
                          <m:r>
                            <a:rPr lang="en-US" sz="1200" b="0" i="1" smtClean="0">
                              <a:latin typeface="Cambria Math" panose="02040503050406030204" pitchFamily="18" charset="0"/>
                            </a:rPr>
                            <m:t>𝑐𝑢𝑡𝑠</m:t>
                          </m:r>
                        </m:num>
                        <m:den>
                          <m:r>
                            <a:rPr lang="en-US" sz="1200" b="0" i="1" smtClean="0">
                              <a:latin typeface="Cambria Math" panose="02040503050406030204" pitchFamily="18" charset="0"/>
                            </a:rPr>
                            <m:t>#</m:t>
                          </m:r>
                          <m:r>
                            <a:rPr lang="en-US" sz="1200" b="0" i="1" smtClean="0">
                              <a:latin typeface="Cambria Math" panose="02040503050406030204" pitchFamily="18" charset="0"/>
                            </a:rPr>
                            <m:t>𝑒𝑣𝑒𝑛𝑡𝑠</m:t>
                          </m:r>
                          <m:r>
                            <a:rPr lang="en-US" sz="1200" b="0" i="1" smtClean="0">
                              <a:latin typeface="Cambria Math" panose="02040503050406030204" pitchFamily="18" charset="0"/>
                            </a:rPr>
                            <m:t> </m:t>
                          </m:r>
                          <m:r>
                            <a:rPr lang="en-US" sz="1200" b="0" i="1" smtClean="0">
                              <a:latin typeface="Cambria Math" panose="02040503050406030204" pitchFamily="18" charset="0"/>
                            </a:rPr>
                            <m:t>𝑝𝑎𝑠𝑠𝑖𝑛𝑔</m:t>
                          </m:r>
                          <m:r>
                            <a:rPr lang="en-US" sz="1200" b="0" i="1" smtClean="0">
                              <a:latin typeface="Cambria Math" panose="02040503050406030204" pitchFamily="18" charset="0"/>
                            </a:rPr>
                            <m:t> </m:t>
                          </m:r>
                          <m:r>
                            <a:rPr lang="en-US" sz="1200" b="0" i="1" smtClean="0">
                              <a:latin typeface="Cambria Math" panose="02040503050406030204" pitchFamily="18" charset="0"/>
                            </a:rPr>
                            <m:t>𝑝𝑎𝑟𝑡𝑜𝑛</m:t>
                          </m:r>
                          <m:r>
                            <a:rPr lang="en-US" sz="1200" b="0" i="1" smtClean="0">
                              <a:latin typeface="Cambria Math" panose="02040503050406030204" pitchFamily="18" charset="0"/>
                            </a:rPr>
                            <m:t> </m:t>
                          </m:r>
                          <m:r>
                            <a:rPr lang="en-US" sz="1200" b="0" i="1" smtClean="0">
                              <a:latin typeface="Cambria Math" panose="02040503050406030204" pitchFamily="18" charset="0"/>
                            </a:rPr>
                            <m:t>𝑐𝑢𝑡𝑠</m:t>
                          </m:r>
                          <m:r>
                            <a:rPr lang="en-US" sz="1200" b="0" i="1" smtClean="0">
                              <a:latin typeface="Cambria Math" panose="02040503050406030204" pitchFamily="18" charset="0"/>
                            </a:rPr>
                            <m:t> </m:t>
                          </m:r>
                          <m:r>
                            <a:rPr lang="en-US" sz="1200" b="0" i="1" smtClean="0">
                              <a:latin typeface="Cambria Math" panose="02040503050406030204" pitchFamily="18" charset="0"/>
                            </a:rPr>
                            <m:t>𝑓𝑟𝑜𝑚</m:t>
                          </m:r>
                          <m:r>
                            <a:rPr lang="en-US" sz="1200" b="0" i="1" smtClean="0">
                              <a:latin typeface="Cambria Math" panose="02040503050406030204" pitchFamily="18" charset="0"/>
                            </a:rPr>
                            <m:t> </m:t>
                          </m:r>
                          <m:r>
                            <a:rPr lang="en-US" sz="1200" b="0" i="1" smtClean="0">
                              <a:latin typeface="Cambria Math" panose="02040503050406030204" pitchFamily="18" charset="0"/>
                            </a:rPr>
                            <m:t>𝐸𝑣𝑒𝑛𝑡𝐶𝑜𝑢𝑛𝑡𝑒𝑟</m:t>
                          </m:r>
                        </m:den>
                      </m:f>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𝑣𝑠</m:t>
                          </m:r>
                          <m:r>
                            <a:rPr lang="en-US" sz="1200" b="0" i="1" smtClean="0">
                              <a:latin typeface="Cambria Math" panose="02040503050406030204" pitchFamily="18" charset="0"/>
                            </a:rPr>
                            <m:t> </m:t>
                          </m:r>
                          <m:r>
                            <a:rPr lang="en-US" sz="1200" b="0" i="1" smtClean="0">
                              <a:latin typeface="Cambria Math" panose="02040503050406030204" pitchFamily="18" charset="0"/>
                            </a:rPr>
                            <m:t>𝑃𝑎𝑟𝑡𝑜𝑛</m:t>
                          </m:r>
                        </m:e>
                      </m:d>
                    </m:oMath>
                  </m:oMathPara>
                </a14:m>
                <a:endParaRPr lang="en-US" sz="1200" b="0" dirty="0" smtClean="0"/>
              </a:p>
              <a:p>
                <a:endParaRPr lang="en-US" b="0" dirty="0" smtClean="0"/>
              </a:p>
              <a:p>
                <a:endParaRPr lang="en-US" b="0" dirty="0" smtClean="0"/>
              </a:p>
              <a:p>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𝐴𝑐𝑐𝑒𝑝𝑡𝑎𝑛𝑐𝑒</m:t>
                      </m:r>
                      <m:r>
                        <a:rPr lang="en-US" sz="1200" i="1">
                          <a:latin typeface="Cambria Math" panose="02040503050406030204" pitchFamily="18" charset="0"/>
                        </a:rPr>
                        <m:t>= </m:t>
                      </m:r>
                      <m:f>
                        <m:fPr>
                          <m:ctrlPr>
                            <a:rPr lang="en-US" sz="1200" i="1">
                              <a:latin typeface="Cambria Math" panose="02040503050406030204" pitchFamily="18" charset="0"/>
                            </a:rPr>
                          </m:ctrlPr>
                        </m:fPr>
                        <m:num>
                          <m:r>
                            <a:rPr lang="en-US" sz="1200" i="1">
                              <a:latin typeface="Cambria Math" panose="02040503050406030204" pitchFamily="18" charset="0"/>
                            </a:rPr>
                            <m:t>#</m:t>
                          </m:r>
                          <m:r>
                            <a:rPr lang="en-US" sz="1200" i="1">
                              <a:latin typeface="Cambria Math" panose="02040503050406030204" pitchFamily="18" charset="0"/>
                            </a:rPr>
                            <m:t>𝑒𝑣𝑒𝑛𝑡𝑠</m:t>
                          </m:r>
                          <m:r>
                            <a:rPr lang="en-US" sz="1200" i="1">
                              <a:latin typeface="Cambria Math" panose="02040503050406030204" pitchFamily="18" charset="0"/>
                            </a:rPr>
                            <m:t> </m:t>
                          </m:r>
                          <m:r>
                            <a:rPr lang="en-US" sz="1200" i="1">
                              <a:latin typeface="Cambria Math" panose="02040503050406030204" pitchFamily="18" charset="0"/>
                            </a:rPr>
                            <m:t>𝑝𝑎𝑠𝑠𝑖𝑛𝑔</m:t>
                          </m:r>
                          <m:r>
                            <a:rPr lang="en-US" sz="1200" i="1">
                              <a:latin typeface="Cambria Math" panose="02040503050406030204" pitchFamily="18" charset="0"/>
                            </a:rPr>
                            <m:t> </m:t>
                          </m:r>
                          <m:r>
                            <a:rPr lang="en-US" sz="1200" i="1">
                              <a:latin typeface="Cambria Math" panose="02040503050406030204" pitchFamily="18" charset="0"/>
                            </a:rPr>
                            <m:t>𝑟𝑒𝑐𝑜</m:t>
                          </m:r>
                          <m:r>
                            <a:rPr lang="en-US" sz="1200" i="1">
                              <a:latin typeface="Cambria Math" panose="02040503050406030204" pitchFamily="18" charset="0"/>
                            </a:rPr>
                            <m:t> </m:t>
                          </m:r>
                          <m:r>
                            <a:rPr lang="en-US" sz="1200" i="1">
                              <a:latin typeface="Cambria Math" panose="02040503050406030204" pitchFamily="18" charset="0"/>
                            </a:rPr>
                            <m:t>𝑎𝑛𝑑</m:t>
                          </m:r>
                          <m:r>
                            <a:rPr lang="en-US" sz="1200" i="1">
                              <a:latin typeface="Cambria Math" panose="02040503050406030204" pitchFamily="18" charset="0"/>
                            </a:rPr>
                            <m:t> </m:t>
                          </m:r>
                          <m:r>
                            <a:rPr lang="en-US" sz="1200" i="1">
                              <a:latin typeface="Cambria Math" panose="02040503050406030204" pitchFamily="18" charset="0"/>
                            </a:rPr>
                            <m:t>𝑝𝑎𝑟𝑡𝑜𝑛</m:t>
                          </m:r>
                          <m:r>
                            <a:rPr lang="en-US" sz="1200" i="1">
                              <a:latin typeface="Cambria Math" panose="02040503050406030204" pitchFamily="18" charset="0"/>
                            </a:rPr>
                            <m:t> </m:t>
                          </m:r>
                          <m:r>
                            <a:rPr lang="en-US" sz="1200" i="1">
                              <a:latin typeface="Cambria Math" panose="02040503050406030204" pitchFamily="18" charset="0"/>
                            </a:rPr>
                            <m:t>𝑐𝑢𝑡𝑠</m:t>
                          </m:r>
                        </m:num>
                        <m:den>
                          <m:r>
                            <a:rPr lang="en-US" sz="1200" i="1">
                              <a:latin typeface="Cambria Math" panose="02040503050406030204" pitchFamily="18" charset="0"/>
                            </a:rPr>
                            <m:t>#</m:t>
                          </m:r>
                          <m:r>
                            <a:rPr lang="en-US" sz="1200" i="1">
                              <a:latin typeface="Cambria Math" panose="02040503050406030204" pitchFamily="18" charset="0"/>
                            </a:rPr>
                            <m:t>𝑒𝑣𝑒𝑛𝑡𝑠𝑖𝑛𝑔</m:t>
                          </m:r>
                          <m:r>
                            <a:rPr lang="en-US" sz="1200" i="1">
                              <a:latin typeface="Cambria Math" panose="02040503050406030204" pitchFamily="18" charset="0"/>
                            </a:rPr>
                            <m:t> </m:t>
                          </m:r>
                          <m:r>
                            <a:rPr lang="en-US" sz="1200" i="1">
                              <a:latin typeface="Cambria Math" panose="02040503050406030204" pitchFamily="18" charset="0"/>
                            </a:rPr>
                            <m:t>𝑝𝑎𝑠𝑠</m:t>
                          </m:r>
                          <m:r>
                            <a:rPr lang="en-US" sz="1200" i="1">
                              <a:latin typeface="Cambria Math" panose="02040503050406030204" pitchFamily="18" charset="0"/>
                            </a:rPr>
                            <m:t> </m:t>
                          </m:r>
                          <m:r>
                            <a:rPr lang="en-US" sz="1200" i="1">
                              <a:latin typeface="Cambria Math" panose="02040503050406030204" pitchFamily="18" charset="0"/>
                            </a:rPr>
                            <m:t>𝑟𝑒𝑐𝑜</m:t>
                          </m:r>
                          <m:r>
                            <a:rPr lang="en-US" sz="1200" i="1">
                              <a:latin typeface="Cambria Math" panose="02040503050406030204" pitchFamily="18" charset="0"/>
                            </a:rPr>
                            <m:t> </m:t>
                          </m:r>
                          <m:r>
                            <a:rPr lang="en-US" sz="1200" i="1">
                              <a:latin typeface="Cambria Math" panose="02040503050406030204" pitchFamily="18" charset="0"/>
                            </a:rPr>
                            <m:t>𝑐𝑢𝑡𝑠</m:t>
                          </m:r>
                          <m:r>
                            <a:rPr lang="en-US" sz="1200" i="1">
                              <a:latin typeface="Cambria Math" panose="02040503050406030204" pitchFamily="18" charset="0"/>
                            </a:rPr>
                            <m:t> </m:t>
                          </m:r>
                        </m:den>
                      </m:f>
                      <m:r>
                        <a:rPr lang="en-US" sz="1200" b="0" i="1" smtClean="0">
                          <a:latin typeface="Cambria Math" panose="02040503050406030204" pitchFamily="18" charset="0"/>
                        </a:rPr>
                        <m:t>(</m:t>
                      </m:r>
                      <m:r>
                        <a:rPr lang="en-US" sz="1200" b="0" i="1" smtClean="0">
                          <a:latin typeface="Cambria Math" panose="02040503050406030204" pitchFamily="18" charset="0"/>
                        </a:rPr>
                        <m:t>𝑣𝑠</m:t>
                      </m:r>
                      <m:r>
                        <a:rPr lang="en-US" sz="1200" b="0" i="1" smtClean="0">
                          <a:latin typeface="Cambria Math" panose="02040503050406030204" pitchFamily="18" charset="0"/>
                        </a:rPr>
                        <m:t> </m:t>
                      </m:r>
                      <m:r>
                        <a:rPr lang="en-US" sz="1200" b="0" i="1" smtClean="0">
                          <a:latin typeface="Cambria Math" panose="02040503050406030204" pitchFamily="18" charset="0"/>
                        </a:rPr>
                        <m:t>𝑅𝑒𝑐𝑜</m:t>
                      </m:r>
                      <m:r>
                        <a:rPr lang="en-US" sz="1200" b="0" i="1" smtClean="0">
                          <a:latin typeface="Cambria Math" panose="02040503050406030204" pitchFamily="18" charset="0"/>
                        </a:rPr>
                        <m:t>)</m:t>
                      </m:r>
                    </m:oMath>
                  </m:oMathPara>
                </a14:m>
                <a:endParaRPr lang="en-GB" sz="1200" dirty="0"/>
              </a:p>
              <a:p>
                <a:endParaRPr lang="en-GB" dirty="0"/>
              </a:p>
            </p:txBody>
          </p:sp>
        </mc:Choice>
        <mc:Fallback xmlns="">
          <p:sp>
            <p:nvSpPr>
              <p:cNvPr id="2" name="TextBox 1"/>
              <p:cNvSpPr txBox="1">
                <a:spLocks noRot="1" noChangeAspect="1" noMove="1" noResize="1" noEditPoints="1" noAdjustHandles="1" noChangeArrowheads="1" noChangeShapeType="1" noTextEdit="1"/>
              </p:cNvSpPr>
              <p:nvPr/>
            </p:nvSpPr>
            <p:spPr>
              <a:xfrm>
                <a:off x="79808" y="3795057"/>
                <a:ext cx="6484621" cy="2243306"/>
              </a:xfrm>
              <a:prstGeom prst="rect">
                <a:avLst/>
              </a:prstGeom>
              <a:blipFill>
                <a:blip r:embed="rId2"/>
                <a:stretch>
                  <a:fillRect l="-752" t="-1630"/>
                </a:stretch>
              </a:blipFill>
            </p:spPr>
            <p:txBody>
              <a:bodyPr/>
              <a:lstStyle/>
              <a:p>
                <a:r>
                  <a:rPr lang="en-GB">
                    <a:noFill/>
                  </a:rPr>
                  <a:t> </a:t>
                </a:r>
              </a:p>
            </p:txBody>
          </p:sp>
        </mc:Fallback>
      </mc:AlternateContent>
      <p:sp>
        <p:nvSpPr>
          <p:cNvPr id="5" name="TextBox 4"/>
          <p:cNvSpPr txBox="1"/>
          <p:nvPr/>
        </p:nvSpPr>
        <p:spPr>
          <a:xfrm>
            <a:off x="3218826" y="1910554"/>
            <a:ext cx="5113706" cy="2308324"/>
          </a:xfrm>
          <a:prstGeom prst="rect">
            <a:avLst/>
          </a:prstGeom>
          <a:noFill/>
        </p:spPr>
        <p:txBody>
          <a:bodyPr wrap="square" rtlCol="0">
            <a:spAutoFit/>
          </a:bodyPr>
          <a:lstStyle/>
          <a:p>
            <a:pPr marL="742950" lvl="1" indent="-285750">
              <a:buFont typeface="Arial" panose="020B0604020202020204" pitchFamily="34" charset="0"/>
              <a:buChar char="•"/>
            </a:pPr>
            <a:r>
              <a:rPr lang="en-US" sz="1400" dirty="0" err="1" smtClean="0"/>
              <a:t>Reco</a:t>
            </a:r>
            <a:r>
              <a:rPr lang="en-US" sz="1400" dirty="0" smtClean="0"/>
              <a:t> cuts:</a:t>
            </a:r>
            <a:endParaRPr lang="en-US" sz="1400" dirty="0"/>
          </a:p>
          <a:p>
            <a:pPr marL="1200150" lvl="2" indent="-285750">
              <a:buFont typeface="Arial" panose="020B0604020202020204" pitchFamily="34" charset="0"/>
              <a:buChar char="•"/>
            </a:pPr>
            <a:r>
              <a:rPr lang="en-US" sz="1400" dirty="0" err="1"/>
              <a:t>nJets</a:t>
            </a:r>
            <a:r>
              <a:rPr lang="en-US" sz="1400" dirty="0"/>
              <a:t> &gt; 1</a:t>
            </a:r>
          </a:p>
          <a:p>
            <a:pPr marL="1200150" lvl="2" indent="-285750">
              <a:buFont typeface="Arial" panose="020B0604020202020204" pitchFamily="34" charset="0"/>
              <a:buChar char="•"/>
            </a:pPr>
            <a:r>
              <a:rPr lang="en-US" sz="1400" dirty="0" err="1"/>
              <a:t>nLeptons</a:t>
            </a:r>
            <a:r>
              <a:rPr lang="en-US" sz="1400" dirty="0"/>
              <a:t> = 0</a:t>
            </a:r>
          </a:p>
          <a:p>
            <a:pPr marL="1200150" lvl="2" indent="-285750">
              <a:buFont typeface="Arial" panose="020B0604020202020204" pitchFamily="34" charset="0"/>
              <a:buChar char="•"/>
            </a:pPr>
            <a:r>
              <a:rPr lang="en-US" sz="1400" dirty="0" err="1"/>
              <a:t>mJJ</a:t>
            </a:r>
            <a:r>
              <a:rPr lang="en-US" sz="1400" dirty="0"/>
              <a:t> &gt; 1000</a:t>
            </a:r>
          </a:p>
          <a:p>
            <a:pPr marL="1200150" lvl="2" indent="-285750">
              <a:buFont typeface="Arial" panose="020B0604020202020204" pitchFamily="34" charset="0"/>
              <a:buChar char="•"/>
            </a:pPr>
            <a:r>
              <a:rPr lang="en-US" sz="1400" dirty="0" err="1"/>
              <a:t>jetPt</a:t>
            </a:r>
            <a:r>
              <a:rPr lang="en-US" sz="1400" dirty="0"/>
              <a:t>[0],[1] &gt; 400</a:t>
            </a:r>
          </a:p>
          <a:p>
            <a:pPr marL="1200150" lvl="2" indent="-285750">
              <a:buFont typeface="Arial" panose="020B0604020202020204" pitchFamily="34" charset="0"/>
              <a:buChar char="•"/>
            </a:pPr>
            <a:r>
              <a:rPr lang="en-US" sz="1400" dirty="0"/>
              <a:t>|</a:t>
            </a:r>
            <a:r>
              <a:rPr lang="en-US" sz="1400" dirty="0" err="1"/>
              <a:t>jetEta</a:t>
            </a:r>
            <a:r>
              <a:rPr lang="en-US" sz="1400" dirty="0"/>
              <a:t>[0],[1]| &lt; 2.4</a:t>
            </a:r>
          </a:p>
          <a:p>
            <a:pPr marL="1200150" lvl="2" indent="-285750">
              <a:buFont typeface="Arial" panose="020B0604020202020204" pitchFamily="34" charset="0"/>
              <a:buChar char="•"/>
            </a:pPr>
            <a:r>
              <a:rPr lang="en-US" sz="1400" dirty="0" err="1"/>
              <a:t>bTagging</a:t>
            </a:r>
            <a:r>
              <a:rPr lang="en-US" sz="1400" dirty="0"/>
              <a:t> (Medium </a:t>
            </a:r>
            <a:r>
              <a:rPr lang="en-US" sz="1400" dirty="0" smtClean="0"/>
              <a:t>WP </a:t>
            </a:r>
            <a:r>
              <a:rPr lang="en-US" sz="1400" b="1" dirty="0" err="1" smtClean="0">
                <a:solidFill>
                  <a:srgbClr val="FF0000"/>
                </a:solidFill>
              </a:rPr>
              <a:t>deepCSV</a:t>
            </a:r>
            <a:r>
              <a:rPr lang="en-US" sz="1400" dirty="0" smtClean="0"/>
              <a:t>)</a:t>
            </a:r>
            <a:endParaRPr lang="en-US" sz="1400" dirty="0"/>
          </a:p>
          <a:p>
            <a:pPr marL="1200150" lvl="2" indent="-285750">
              <a:buFont typeface="Arial" panose="020B0604020202020204" pitchFamily="34" charset="0"/>
              <a:buChar char="•"/>
            </a:pPr>
            <a:r>
              <a:rPr lang="en-US" sz="1400" dirty="0"/>
              <a:t>Tagger cut </a:t>
            </a:r>
            <a:r>
              <a:rPr lang="en-US" sz="1400" dirty="0" smtClean="0"/>
              <a:t>(</a:t>
            </a:r>
            <a:r>
              <a:rPr lang="en-US" sz="1400" b="1" dirty="0" smtClean="0">
                <a:solidFill>
                  <a:srgbClr val="FF0000"/>
                </a:solidFill>
              </a:rPr>
              <a:t>top</a:t>
            </a:r>
            <a:r>
              <a:rPr lang="en-US" sz="1400" b="1" dirty="0" smtClean="0"/>
              <a:t> </a:t>
            </a:r>
            <a:r>
              <a:rPr lang="en-US" sz="1400" b="1" dirty="0" smtClean="0">
                <a:solidFill>
                  <a:srgbClr val="FF0000"/>
                </a:solidFill>
              </a:rPr>
              <a:t>Tagger</a:t>
            </a:r>
            <a:r>
              <a:rPr lang="en-US" sz="1400" dirty="0" smtClean="0"/>
              <a:t>)</a:t>
            </a:r>
            <a:endParaRPr lang="en-US" sz="1400" dirty="0"/>
          </a:p>
          <a:p>
            <a:pPr marL="1200150" lvl="2" indent="-285750">
              <a:buFont typeface="Arial" panose="020B0604020202020204" pitchFamily="34" charset="0"/>
              <a:buChar char="•"/>
            </a:pPr>
            <a:r>
              <a:rPr lang="en-US" sz="1400" dirty="0" err="1"/>
              <a:t>JetMassSoftDrop</a:t>
            </a:r>
            <a:r>
              <a:rPr lang="en-US" sz="1400" dirty="0"/>
              <a:t> &gt; 120 and &lt; </a:t>
            </a:r>
            <a:r>
              <a:rPr lang="en-US" sz="1400" dirty="0" smtClean="0"/>
              <a:t>220</a:t>
            </a:r>
          </a:p>
          <a:p>
            <a:endParaRPr lang="en-GB" dirty="0"/>
          </a:p>
        </p:txBody>
      </p:sp>
      <mc:AlternateContent xmlns:mc="http://schemas.openxmlformats.org/markup-compatibility/2006" xmlns:a14="http://schemas.microsoft.com/office/drawing/2010/main">
        <mc:Choice Requires="a14">
          <p:sp>
            <p:nvSpPr>
              <p:cNvPr id="11" name="TextBox 10"/>
              <p:cNvSpPr txBox="1"/>
              <p:nvPr/>
            </p:nvSpPr>
            <p:spPr>
              <a:xfrm>
                <a:off x="6256021" y="4012595"/>
                <a:ext cx="5505104" cy="1490986"/>
              </a:xfrm>
              <a:prstGeom prst="rect">
                <a:avLst/>
              </a:prstGeom>
              <a:noFill/>
            </p:spPr>
            <p:txBody>
              <a:bodyPr wrap="square" rtlCol="0">
                <a:spAutoFit/>
              </a:bodyPr>
              <a:lstStyle/>
              <a:p>
                <a:endParaRPr lang="en-US" dirty="0" smtClean="0"/>
              </a:p>
              <a:p>
                <a:pPr/>
                <a14:m>
                  <m:oMathPara xmlns:m="http://schemas.openxmlformats.org/officeDocument/2006/math">
                    <m:oMathParaPr>
                      <m:jc m:val="left"/>
                    </m:oMathParaPr>
                    <m:oMath xmlns:m="http://schemas.openxmlformats.org/officeDocument/2006/math">
                      <m:r>
                        <a:rPr lang="en-GB" sz="1200" b="0" i="1" smtClean="0">
                          <a:latin typeface="Cambria Math" panose="02040503050406030204" pitchFamily="18" charset="0"/>
                        </a:rPr>
                        <m:t>𝑆𝑖𝑔𝑛𝑎𝑙</m:t>
                      </m:r>
                      <m:r>
                        <a:rPr lang="en-GB" sz="1200" b="0" i="1" smtClean="0">
                          <a:latin typeface="Cambria Math" panose="02040503050406030204" pitchFamily="18" charset="0"/>
                        </a:rPr>
                        <m:t>/</m:t>
                      </m:r>
                      <m:r>
                        <a:rPr lang="en-GB" sz="1200" b="0" i="1" smtClean="0">
                          <a:latin typeface="Cambria Math" panose="02040503050406030204" pitchFamily="18" charset="0"/>
                        </a:rPr>
                        <m:t>𝐵𝑘𝑔</m:t>
                      </m:r>
                      <m:r>
                        <a:rPr lang="en-US" sz="1200" b="0" i="1" smtClean="0">
                          <a:latin typeface="Cambria Math" panose="02040503050406030204" pitchFamily="18" charset="0"/>
                        </a:rPr>
                        <m:t>= </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m:t>
                          </m:r>
                          <m:r>
                            <a:rPr lang="en-GB" sz="1200" b="0" i="1" smtClean="0">
                              <a:latin typeface="Cambria Math" panose="02040503050406030204" pitchFamily="18" charset="0"/>
                            </a:rPr>
                            <m:t>𝑠𝑖𝑔𝑛𝑎𝑙</m:t>
                          </m:r>
                          <m:r>
                            <a:rPr lang="en-GB" sz="1200" b="0" i="1" smtClean="0">
                              <a:latin typeface="Cambria Math" panose="02040503050406030204" pitchFamily="18" charset="0"/>
                            </a:rPr>
                            <m:t> </m:t>
                          </m:r>
                          <m:r>
                            <a:rPr lang="en-US" sz="1200" b="0" i="1" smtClean="0">
                              <a:latin typeface="Cambria Math" panose="02040503050406030204" pitchFamily="18" charset="0"/>
                            </a:rPr>
                            <m:t>𝑒𝑣𝑒𝑛𝑡𝑠</m:t>
                          </m:r>
                          <m:r>
                            <a:rPr lang="en-US" sz="1200" b="0" i="1" smtClean="0">
                              <a:latin typeface="Cambria Math" panose="02040503050406030204" pitchFamily="18" charset="0"/>
                            </a:rPr>
                            <m:t> </m:t>
                          </m:r>
                          <m:r>
                            <a:rPr lang="en-US" sz="1200" b="0" i="1" smtClean="0">
                              <a:latin typeface="Cambria Math" panose="02040503050406030204" pitchFamily="18" charset="0"/>
                            </a:rPr>
                            <m:t>𝑝𝑎𝑠𝑠𝑖𝑛𝑔</m:t>
                          </m:r>
                          <m:r>
                            <a:rPr lang="en-US" sz="1200" b="0" i="1" smtClean="0">
                              <a:latin typeface="Cambria Math" panose="02040503050406030204" pitchFamily="18" charset="0"/>
                            </a:rPr>
                            <m:t> </m:t>
                          </m:r>
                          <m:r>
                            <a:rPr lang="en-US" sz="1200" b="0" i="1" smtClean="0">
                              <a:latin typeface="Cambria Math" panose="02040503050406030204" pitchFamily="18" charset="0"/>
                            </a:rPr>
                            <m:t>𝑟𝑒𝑐𝑜</m:t>
                          </m:r>
                          <m:r>
                            <a:rPr lang="en-US" sz="1200" b="0" i="1" smtClean="0">
                              <a:latin typeface="Cambria Math" panose="02040503050406030204" pitchFamily="18" charset="0"/>
                            </a:rPr>
                            <m:t> </m:t>
                          </m:r>
                          <m:r>
                            <a:rPr lang="en-US" sz="1200" b="0" i="1" smtClean="0">
                              <a:latin typeface="Cambria Math" panose="02040503050406030204" pitchFamily="18" charset="0"/>
                            </a:rPr>
                            <m:t>𝑐𝑢𝑡𝑠</m:t>
                          </m:r>
                        </m:num>
                        <m:den>
                          <m:r>
                            <a:rPr lang="en-US" sz="1200" b="0" i="1" smtClean="0">
                              <a:latin typeface="Cambria Math" panose="02040503050406030204" pitchFamily="18" charset="0"/>
                            </a:rPr>
                            <m:t>#</m:t>
                          </m:r>
                          <m:r>
                            <a:rPr lang="en-GB" sz="1200" b="0" i="1" smtClean="0">
                              <a:latin typeface="Cambria Math" panose="02040503050406030204" pitchFamily="18" charset="0"/>
                            </a:rPr>
                            <m:t>𝑏𝑘𝑔</m:t>
                          </m:r>
                          <m:r>
                            <a:rPr lang="en-GB" sz="1200" b="0" i="1" smtClean="0">
                              <a:latin typeface="Cambria Math" panose="02040503050406030204" pitchFamily="18" charset="0"/>
                            </a:rPr>
                            <m:t> </m:t>
                          </m:r>
                          <m:r>
                            <a:rPr lang="en-US" sz="1200" b="0" i="1" smtClean="0">
                              <a:latin typeface="Cambria Math" panose="02040503050406030204" pitchFamily="18" charset="0"/>
                            </a:rPr>
                            <m:t>𝑒𝑣𝑒𝑛𝑡𝑠</m:t>
                          </m:r>
                          <m:r>
                            <a:rPr lang="en-US" sz="1200" b="0" i="1" smtClean="0">
                              <a:latin typeface="Cambria Math" panose="02040503050406030204" pitchFamily="18" charset="0"/>
                            </a:rPr>
                            <m:t> </m:t>
                          </m:r>
                          <m:r>
                            <a:rPr lang="en-US" sz="1200" b="0" i="1" smtClean="0">
                              <a:latin typeface="Cambria Math" panose="02040503050406030204" pitchFamily="18" charset="0"/>
                            </a:rPr>
                            <m:t>𝑝𝑎𝑠𝑠𝑖𝑛𝑔</m:t>
                          </m:r>
                          <m:r>
                            <a:rPr lang="en-US" sz="1200" b="0" i="1" smtClean="0">
                              <a:latin typeface="Cambria Math" panose="02040503050406030204" pitchFamily="18" charset="0"/>
                            </a:rPr>
                            <m:t> </m:t>
                          </m:r>
                          <m:r>
                            <a:rPr lang="en-GB" sz="1200" b="0" i="1" smtClean="0">
                              <a:latin typeface="Cambria Math" panose="02040503050406030204" pitchFamily="18" charset="0"/>
                            </a:rPr>
                            <m:t>𝑟𝑒𝑐𝑜</m:t>
                          </m:r>
                          <m:r>
                            <a:rPr lang="en-GB" sz="1200" b="0" i="1" smtClean="0">
                              <a:latin typeface="Cambria Math" panose="02040503050406030204" pitchFamily="18" charset="0"/>
                            </a:rPr>
                            <m:t> </m:t>
                          </m:r>
                          <m:r>
                            <a:rPr lang="en-GB" sz="1200" b="0" i="1" smtClean="0">
                              <a:latin typeface="Cambria Math" panose="02040503050406030204" pitchFamily="18" charset="0"/>
                            </a:rPr>
                            <m:t>𝑐𝑢𝑡𝑠</m:t>
                          </m:r>
                        </m:den>
                      </m:f>
                    </m:oMath>
                  </m:oMathPara>
                </a14:m>
                <a:endParaRPr lang="en-US" sz="1200" b="0" dirty="0" smtClean="0"/>
              </a:p>
              <a:p>
                <a:endParaRPr lang="en-US" b="0" dirty="0" smtClean="0"/>
              </a:p>
              <a:p>
                <a:endParaRPr lang="en-US" b="0" dirty="0" smtClean="0"/>
              </a:p>
              <a:p>
                <a:pPr/>
                <a14:m>
                  <m:oMathPara xmlns:m="http://schemas.openxmlformats.org/officeDocument/2006/math">
                    <m:oMathParaPr>
                      <m:jc m:val="left"/>
                    </m:oMathParaPr>
                    <m:oMath xmlns:m="http://schemas.openxmlformats.org/officeDocument/2006/math">
                      <m:r>
                        <a:rPr lang="en-GB" sz="1200" b="0" i="1" smtClean="0">
                          <a:latin typeface="Cambria Math" panose="02040503050406030204" pitchFamily="18" charset="0"/>
                        </a:rPr>
                        <m:t>𝑌𝑖𝑒𝑙𝑑𝑠</m:t>
                      </m:r>
                      <m:r>
                        <a:rPr lang="en-US" sz="1200" i="1">
                          <a:latin typeface="Cambria Math" panose="02040503050406030204" pitchFamily="18" charset="0"/>
                        </a:rPr>
                        <m:t>=</m:t>
                      </m:r>
                      <m:r>
                        <a:rPr lang="en-GB" sz="1200" i="1" smtClean="0">
                          <a:latin typeface="Cambria Math" panose="02040503050406030204" pitchFamily="18" charset="0"/>
                        </a:rPr>
                        <m:t>#</m:t>
                      </m:r>
                      <m:r>
                        <a:rPr lang="en-GB" sz="1200" b="0" i="1" smtClean="0">
                          <a:latin typeface="Cambria Math" panose="02040503050406030204" pitchFamily="18" charset="0"/>
                        </a:rPr>
                        <m:t>𝑒𝑣𝑒𝑛𝑡𝑠</m:t>
                      </m:r>
                      <m:r>
                        <a:rPr lang="en-GB" sz="1200" b="0" i="1" smtClean="0">
                          <a:latin typeface="Cambria Math" panose="02040503050406030204" pitchFamily="18" charset="0"/>
                        </a:rPr>
                        <m:t> </m:t>
                      </m:r>
                      <m:r>
                        <a:rPr lang="en-GB" sz="1200" b="0" i="1" smtClean="0">
                          <a:latin typeface="Cambria Math" panose="02040503050406030204" pitchFamily="18" charset="0"/>
                        </a:rPr>
                        <m:t>𝑝𝑎𝑠𝑠𝑖𝑛𝑔</m:t>
                      </m:r>
                      <m:r>
                        <a:rPr lang="en-GB" sz="1200" b="0" i="1" smtClean="0">
                          <a:latin typeface="Cambria Math" panose="02040503050406030204" pitchFamily="18" charset="0"/>
                        </a:rPr>
                        <m:t> </m:t>
                      </m:r>
                      <m:r>
                        <a:rPr lang="en-GB" sz="1200" b="0" i="1" smtClean="0">
                          <a:latin typeface="Cambria Math" panose="02040503050406030204" pitchFamily="18" charset="0"/>
                        </a:rPr>
                        <m:t>𝑟𝑒𝑐𝑜</m:t>
                      </m:r>
                      <m:r>
                        <a:rPr lang="en-GB" sz="1200" b="0" i="1" smtClean="0">
                          <a:latin typeface="Cambria Math" panose="02040503050406030204" pitchFamily="18" charset="0"/>
                        </a:rPr>
                        <m:t> </m:t>
                      </m:r>
                      <m:r>
                        <a:rPr lang="en-GB" sz="1200" b="0" i="1" smtClean="0">
                          <a:latin typeface="Cambria Math" panose="02040503050406030204" pitchFamily="18" charset="0"/>
                        </a:rPr>
                        <m:t>𝑐𝑢𝑡𝑠</m:t>
                      </m:r>
                      <m:r>
                        <a:rPr lang="en-GB" sz="1200" b="0" i="1" smtClean="0">
                          <a:latin typeface="Cambria Math" panose="02040503050406030204" pitchFamily="18" charset="0"/>
                        </a:rPr>
                        <m:t>, </m:t>
                      </m:r>
                      <m:r>
                        <a:rPr lang="en-GB" sz="1200" b="0" i="1" smtClean="0">
                          <a:latin typeface="Cambria Math" panose="02040503050406030204" pitchFamily="18" charset="0"/>
                        </a:rPr>
                        <m:t>𝑛𝑜𝑟𝑚𝑎𝑙𝑖𝑠𝑒𝑑</m:t>
                      </m:r>
                      <m:r>
                        <a:rPr lang="en-GB" sz="1200" b="0" i="1" smtClean="0">
                          <a:latin typeface="Cambria Math" panose="02040503050406030204" pitchFamily="18" charset="0"/>
                        </a:rPr>
                        <m:t> </m:t>
                      </m:r>
                      <m:r>
                        <a:rPr lang="en-GB" sz="1200" b="0" i="1" smtClean="0">
                          <a:latin typeface="Cambria Math" panose="02040503050406030204" pitchFamily="18" charset="0"/>
                        </a:rPr>
                        <m:t>𝑡𝑜</m:t>
                      </m:r>
                      <m:r>
                        <a:rPr lang="en-GB" sz="1200" b="0" i="1" smtClean="0">
                          <a:latin typeface="Cambria Math" panose="02040503050406030204" pitchFamily="18" charset="0"/>
                        </a:rPr>
                        <m:t> </m:t>
                      </m:r>
                      <m:r>
                        <a:rPr lang="en-GB" sz="1200" b="0" i="1" smtClean="0">
                          <a:latin typeface="Cambria Math" panose="02040503050406030204" pitchFamily="18" charset="0"/>
                        </a:rPr>
                        <m:t>𝑙𝑢𝑚𝑖𝑛𝑜𝑠𝑖𝑡𝑦</m:t>
                      </m:r>
                      <m:r>
                        <a:rPr lang="en-GB" sz="1200" b="0" i="1" smtClean="0">
                          <a:latin typeface="Cambria Math" panose="02040503050406030204" pitchFamily="18" charset="0"/>
                        </a:rPr>
                        <m:t> (35900)</m:t>
                      </m:r>
                    </m:oMath>
                  </m:oMathPara>
                </a14:m>
                <a:endParaRPr lang="en-GB" dirty="0"/>
              </a:p>
            </p:txBody>
          </p:sp>
        </mc:Choice>
        <mc:Fallback xmlns="">
          <p:sp>
            <p:nvSpPr>
              <p:cNvPr id="11" name="TextBox 10"/>
              <p:cNvSpPr txBox="1">
                <a:spLocks noRot="1" noChangeAspect="1" noMove="1" noResize="1" noEditPoints="1" noAdjustHandles="1" noChangeArrowheads="1" noChangeShapeType="1" noTextEdit="1"/>
              </p:cNvSpPr>
              <p:nvPr/>
            </p:nvSpPr>
            <p:spPr>
              <a:xfrm>
                <a:off x="6256021" y="4012595"/>
                <a:ext cx="5505104" cy="1490986"/>
              </a:xfrm>
              <a:prstGeom prst="rect">
                <a:avLst/>
              </a:prstGeom>
              <a:blipFill>
                <a:blip r:embed="rId3"/>
                <a:stretch>
                  <a:fillRect b="-816"/>
                </a:stretch>
              </a:blipFill>
            </p:spPr>
            <p:txBody>
              <a:bodyPr/>
              <a:lstStyle/>
              <a:p>
                <a:r>
                  <a:rPr lang="en-GB">
                    <a:noFill/>
                  </a:rPr>
                  <a:t> </a:t>
                </a:r>
              </a:p>
            </p:txBody>
          </p:sp>
        </mc:Fallback>
      </mc:AlternateContent>
    </p:spTree>
    <p:extLst>
      <p:ext uri="{BB962C8B-B14F-4D97-AF65-F5344CB8AC3E}">
        <p14:creationId xmlns:p14="http://schemas.microsoft.com/office/powerpoint/2010/main" val="3732784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86CCEF-3C61-42DE-B6AA-81189FFADFF4}" type="datetime1">
              <a:rPr lang="en-US" smtClean="0"/>
              <a:t>7/9/2019</a:t>
            </a:fld>
            <a:endParaRPr lang="en-US"/>
          </a:p>
        </p:txBody>
      </p:sp>
      <p:sp>
        <p:nvSpPr>
          <p:cNvPr id="7" name="TextBox 6"/>
          <p:cNvSpPr txBox="1"/>
          <p:nvPr/>
        </p:nvSpPr>
        <p:spPr>
          <a:xfrm>
            <a:off x="538179" y="1302107"/>
            <a:ext cx="10674304" cy="3108543"/>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Purpose of this presentation is to find a Working Point for each MC (16, 17, 18) because the training is different for each year</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Here we use only 1 file </a:t>
            </a:r>
          </a:p>
          <a:p>
            <a:pPr marL="742950" lvl="1" indent="-285750">
              <a:buFont typeface="Arial" panose="020B0604020202020204" pitchFamily="34" charset="0"/>
              <a:buChar char="•"/>
            </a:pPr>
            <a:r>
              <a:rPr lang="en-US" sz="1400" dirty="0" smtClean="0"/>
              <a:t>2018 MC’s do not include a 700-1000 File so in order to check consistency of the efficiencies, acceptance </a:t>
            </a:r>
            <a:r>
              <a:rPr lang="en-US" sz="1400" dirty="0" err="1" smtClean="0"/>
              <a:t>etc</a:t>
            </a:r>
            <a:r>
              <a:rPr lang="en-US" sz="1400" dirty="0"/>
              <a:t> </a:t>
            </a:r>
            <a:r>
              <a:rPr lang="en-US" sz="1400" dirty="0" smtClean="0"/>
              <a:t>we use only the 1000-Inf file</a:t>
            </a:r>
          </a:p>
          <a:p>
            <a:pPr marL="285750" indent="-285750">
              <a:buFont typeface="Arial" panose="020B0604020202020204" pitchFamily="34" charset="0"/>
              <a:buChar char="•"/>
            </a:pPr>
            <a:r>
              <a:rPr lang="en-US" sz="1400" dirty="0" smtClean="0"/>
              <a:t>2016: We have already decided 0.2 as a WP</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2017: The tested working points are 0.0, 0.1, 0.15, 0.18,0.2</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2018: </a:t>
            </a:r>
            <a:r>
              <a:rPr lang="en-US" sz="1400" dirty="0"/>
              <a:t>The tested working points are 0.0, 0.1, 0.15, </a:t>
            </a:r>
            <a:r>
              <a:rPr lang="en-US" sz="1400" dirty="0" smtClean="0"/>
              <a:t>,0.2, 0.25</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For each of these WP’s we present the efficiency and acceptance and for the WP’s that seem promising (same efficiency for the </a:t>
            </a:r>
            <a:r>
              <a:rPr lang="en-US" sz="1400" dirty="0" err="1" smtClean="0"/>
              <a:t>pT</a:t>
            </a:r>
            <a:r>
              <a:rPr lang="en-US" sz="1400" dirty="0" smtClean="0"/>
              <a:t> variable) we show the Signal/</a:t>
            </a:r>
            <a:r>
              <a:rPr lang="en-US" sz="1400" dirty="0" err="1" smtClean="0"/>
              <a:t>Bkg</a:t>
            </a:r>
            <a:r>
              <a:rPr lang="en-US" sz="1400" dirty="0" smtClean="0"/>
              <a:t> and the expected yields</a:t>
            </a:r>
          </a:p>
          <a:p>
            <a:pPr marL="1200150" lvl="2" indent="-285750">
              <a:buFont typeface="Arial" panose="020B0604020202020204" pitchFamily="34" charset="0"/>
              <a:buChar char="•"/>
            </a:pPr>
            <a:endParaRPr lang="en-GB" sz="1400" dirty="0"/>
          </a:p>
        </p:txBody>
      </p:sp>
      <p:sp>
        <p:nvSpPr>
          <p:cNvPr id="8" name="Footer Placeholder 7">
            <a:extLst>
              <a:ext uri="{FF2B5EF4-FFF2-40B4-BE49-F238E27FC236}">
                <a16:creationId xmlns:a16="http://schemas.microsoft.com/office/drawing/2014/main" id="{58F4A7AD-1479-144F-B8C1-94F9FB28A300}"/>
              </a:ext>
            </a:extLst>
          </p:cNvPr>
          <p:cNvSpPr>
            <a:spLocks noGrp="1"/>
          </p:cNvSpPr>
          <p:nvPr>
            <p:ph type="ftr" sz="quarter" idx="11"/>
          </p:nvPr>
        </p:nvSpPr>
        <p:spPr/>
        <p:txBody>
          <a:bodyPr/>
          <a:lstStyle/>
          <a:p>
            <a:r>
              <a:rPr lang="fi-FI" smtClean="0"/>
              <a:t>NTUA G. Bakas</a:t>
            </a:r>
            <a:endParaRPr lang="en-US" dirty="0"/>
          </a:p>
        </p:txBody>
      </p:sp>
      <p:sp>
        <p:nvSpPr>
          <p:cNvPr id="9" name="Slide Number Placeholder 8">
            <a:extLst>
              <a:ext uri="{FF2B5EF4-FFF2-40B4-BE49-F238E27FC236}">
                <a16:creationId xmlns:a16="http://schemas.microsoft.com/office/drawing/2014/main" id="{03278DE1-405C-6042-9D12-5507ADA87EBD}"/>
              </a:ext>
            </a:extLst>
          </p:cNvPr>
          <p:cNvSpPr>
            <a:spLocks noGrp="1"/>
          </p:cNvSpPr>
          <p:nvPr>
            <p:ph type="sldNum" sz="quarter" idx="12"/>
          </p:nvPr>
        </p:nvSpPr>
        <p:spPr/>
        <p:txBody>
          <a:bodyPr/>
          <a:lstStyle/>
          <a:p>
            <a:fld id="{AEEFAC8D-0A19-DC49-9F7A-4BFCAD95B105}" type="slidenum">
              <a:rPr lang="en-US" smtClean="0"/>
              <a:t>5</a:t>
            </a:fld>
            <a:endParaRPr lang="en-US"/>
          </a:p>
        </p:txBody>
      </p:sp>
      <p:sp>
        <p:nvSpPr>
          <p:cNvPr id="10" name="Title 4"/>
          <p:cNvSpPr txBox="1">
            <a:spLocks/>
          </p:cNvSpPr>
          <p:nvPr/>
        </p:nvSpPr>
        <p:spPr>
          <a:xfrm>
            <a:off x="182879" y="208042"/>
            <a:ext cx="10520413" cy="7463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4000" dirty="0" smtClean="0"/>
              <a:t>Purpose of this presentation</a:t>
            </a:r>
            <a:endParaRPr lang="en-GB" dirty="0"/>
          </a:p>
        </p:txBody>
      </p:sp>
    </p:spTree>
    <p:extLst>
      <p:ext uri="{BB962C8B-B14F-4D97-AF65-F5344CB8AC3E}">
        <p14:creationId xmlns:p14="http://schemas.microsoft.com/office/powerpoint/2010/main" val="3334221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A99A9-AF64-4C51-8102-AF6F038A1BFC}" type="datetime1">
              <a:rPr lang="en-US" smtClean="0"/>
              <a:t>7/9/2019</a:t>
            </a:fld>
            <a:endParaRPr lang="en-US" dirty="0"/>
          </a:p>
        </p:txBody>
      </p:sp>
      <p:sp>
        <p:nvSpPr>
          <p:cNvPr id="3" name="Footer Placeholder 2"/>
          <p:cNvSpPr>
            <a:spLocks noGrp="1"/>
          </p:cNvSpPr>
          <p:nvPr>
            <p:ph type="ftr" sz="quarter" idx="11"/>
          </p:nvPr>
        </p:nvSpPr>
        <p:spPr/>
        <p:txBody>
          <a:bodyPr/>
          <a:lstStyle/>
          <a:p>
            <a:r>
              <a:rPr lang="fi-FI" smtClean="0"/>
              <a:t>NTUA G. Bakas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6</a:t>
            </a:fld>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smtClean="0"/>
              <a:t>Training Outputs</a:t>
            </a:r>
            <a:endParaRPr lang="en-US" sz="2800" u="sng"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65" y="1235435"/>
            <a:ext cx="5695950" cy="4200525"/>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489" y="1235435"/>
            <a:ext cx="5695950" cy="4210050"/>
          </a:xfrm>
          <a:prstGeom prst="rect">
            <a:avLst/>
          </a:prstGeom>
        </p:spPr>
      </p:pic>
      <p:sp>
        <p:nvSpPr>
          <p:cNvPr id="15" name="TextBox 14"/>
          <p:cNvSpPr txBox="1"/>
          <p:nvPr/>
        </p:nvSpPr>
        <p:spPr>
          <a:xfrm>
            <a:off x="2633569" y="739628"/>
            <a:ext cx="652743" cy="369332"/>
          </a:xfrm>
          <a:prstGeom prst="rect">
            <a:avLst/>
          </a:prstGeom>
          <a:noFill/>
        </p:spPr>
        <p:txBody>
          <a:bodyPr wrap="none" rtlCol="0">
            <a:spAutoFit/>
          </a:bodyPr>
          <a:lstStyle/>
          <a:p>
            <a:r>
              <a:rPr lang="en-GB" dirty="0" smtClean="0"/>
              <a:t>2017</a:t>
            </a:r>
            <a:endParaRPr lang="en-GB" dirty="0"/>
          </a:p>
        </p:txBody>
      </p:sp>
      <p:sp>
        <p:nvSpPr>
          <p:cNvPr id="16" name="TextBox 15"/>
          <p:cNvSpPr txBox="1"/>
          <p:nvPr/>
        </p:nvSpPr>
        <p:spPr>
          <a:xfrm>
            <a:off x="8619190" y="739628"/>
            <a:ext cx="652743" cy="369332"/>
          </a:xfrm>
          <a:prstGeom prst="rect">
            <a:avLst/>
          </a:prstGeom>
          <a:noFill/>
        </p:spPr>
        <p:txBody>
          <a:bodyPr wrap="none" rtlCol="0">
            <a:spAutoFit/>
          </a:bodyPr>
          <a:lstStyle/>
          <a:p>
            <a:r>
              <a:rPr lang="en-GB" dirty="0" smtClean="0"/>
              <a:t>2018</a:t>
            </a:r>
            <a:endParaRPr lang="en-GB" dirty="0"/>
          </a:p>
        </p:txBody>
      </p:sp>
    </p:spTree>
    <p:extLst>
      <p:ext uri="{BB962C8B-B14F-4D97-AF65-F5344CB8AC3E}">
        <p14:creationId xmlns:p14="http://schemas.microsoft.com/office/powerpoint/2010/main" val="3864866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FB66C7-71EE-4672-8A11-1EF8A1B0948C}" type="datetime1">
              <a:rPr lang="en-US" smtClean="0"/>
              <a:t>7/9/2019</a:t>
            </a:fld>
            <a:endParaRPr lang="en-US" dirty="0"/>
          </a:p>
        </p:txBody>
      </p:sp>
      <p:sp>
        <p:nvSpPr>
          <p:cNvPr id="3" name="Footer Placeholder 2"/>
          <p:cNvSpPr>
            <a:spLocks noGrp="1"/>
          </p:cNvSpPr>
          <p:nvPr>
            <p:ph type="ftr" sz="quarter" idx="11"/>
          </p:nvPr>
        </p:nvSpPr>
        <p:spPr/>
        <p:txBody>
          <a:bodyPr/>
          <a:lstStyle/>
          <a:p>
            <a:r>
              <a:rPr lang="fi-FI" smtClean="0"/>
              <a:t>NTUA G. Bakas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7</a:t>
            </a:fld>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Acceptance and Efficiency </a:t>
            </a:r>
            <a:r>
              <a:rPr lang="en-US" sz="2800" u="sng" dirty="0" smtClean="0"/>
              <a:t>2016 </a:t>
            </a:r>
            <a:r>
              <a:rPr lang="en-US" sz="2800" u="sng" dirty="0"/>
              <a:t>vs </a:t>
            </a:r>
            <a:r>
              <a:rPr lang="en-US" sz="2800" u="sng" dirty="0" smtClean="0"/>
              <a:t>2017</a:t>
            </a:r>
            <a:endParaRPr lang="en-US" sz="2800" u="sn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 y="1083944"/>
            <a:ext cx="5983605" cy="491204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489" y="1083944"/>
            <a:ext cx="5983605" cy="4912043"/>
          </a:xfrm>
          <a:prstGeom prst="rect">
            <a:avLst/>
          </a:prstGeom>
        </p:spPr>
      </p:pic>
    </p:spTree>
    <p:extLst>
      <p:ext uri="{BB962C8B-B14F-4D97-AF65-F5344CB8AC3E}">
        <p14:creationId xmlns:p14="http://schemas.microsoft.com/office/powerpoint/2010/main" val="28403484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6D351-0F92-4843-A875-06FC573726F4}" type="datetime1">
              <a:rPr lang="en-US" smtClean="0"/>
              <a:t>7/9/2019</a:t>
            </a:fld>
            <a:endParaRPr lang="en-US" dirty="0"/>
          </a:p>
        </p:txBody>
      </p:sp>
      <p:sp>
        <p:nvSpPr>
          <p:cNvPr id="3" name="Footer Placeholder 2"/>
          <p:cNvSpPr>
            <a:spLocks noGrp="1"/>
          </p:cNvSpPr>
          <p:nvPr>
            <p:ph type="ftr" sz="quarter" idx="11"/>
          </p:nvPr>
        </p:nvSpPr>
        <p:spPr/>
        <p:txBody>
          <a:bodyPr/>
          <a:lstStyle/>
          <a:p>
            <a:r>
              <a:rPr lang="fi-FI" smtClean="0"/>
              <a:t>NTUA G. Bakas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8</a:t>
            </a:fld>
            <a:endParaRPr lang="en-US" dirty="0"/>
          </a:p>
        </p:txBody>
      </p:sp>
      <p:sp>
        <p:nvSpPr>
          <p:cNvPr id="7" name="TextBox 6"/>
          <p:cNvSpPr txBox="1"/>
          <p:nvPr/>
        </p:nvSpPr>
        <p:spPr>
          <a:xfrm>
            <a:off x="111966" y="83975"/>
            <a:ext cx="11439172" cy="523220"/>
          </a:xfrm>
          <a:prstGeom prst="rect">
            <a:avLst/>
          </a:prstGeom>
          <a:noFill/>
        </p:spPr>
        <p:txBody>
          <a:bodyPr wrap="square" rtlCol="0">
            <a:spAutoFit/>
          </a:bodyPr>
          <a:lstStyle/>
          <a:p>
            <a:r>
              <a:rPr lang="en-US" sz="2800" u="sng" dirty="0" smtClean="0"/>
              <a:t>Acceptance and Efficiency 2016 vs 2017</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66" y="1088706"/>
            <a:ext cx="5983605" cy="491204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9606" y="1088706"/>
            <a:ext cx="5983605" cy="4912043"/>
          </a:xfrm>
          <a:prstGeom prst="rect">
            <a:avLst/>
          </a:prstGeom>
        </p:spPr>
      </p:pic>
    </p:spTree>
    <p:extLst>
      <p:ext uri="{BB962C8B-B14F-4D97-AF65-F5344CB8AC3E}">
        <p14:creationId xmlns:p14="http://schemas.microsoft.com/office/powerpoint/2010/main" val="2444421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18E56C-1685-4AF5-92C8-091432F23FB3}" type="datetime1">
              <a:rPr lang="en-US" smtClean="0"/>
              <a:t>7/9/2019</a:t>
            </a:fld>
            <a:endParaRPr lang="en-US" dirty="0"/>
          </a:p>
        </p:txBody>
      </p:sp>
      <p:sp>
        <p:nvSpPr>
          <p:cNvPr id="3" name="Footer Placeholder 2"/>
          <p:cNvSpPr>
            <a:spLocks noGrp="1"/>
          </p:cNvSpPr>
          <p:nvPr>
            <p:ph type="ftr" sz="quarter" idx="11"/>
          </p:nvPr>
        </p:nvSpPr>
        <p:spPr/>
        <p:txBody>
          <a:bodyPr/>
          <a:lstStyle/>
          <a:p>
            <a:r>
              <a:rPr lang="fi-FI" smtClean="0"/>
              <a:t>NTUA G. Bakas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9</a:t>
            </a:fld>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Acceptance and Efficiency </a:t>
            </a:r>
            <a:r>
              <a:rPr lang="en-US" sz="2800" u="sng" dirty="0" smtClean="0"/>
              <a:t>2016 </a:t>
            </a:r>
            <a:r>
              <a:rPr lang="en-US" sz="2800" u="sng" dirty="0"/>
              <a:t>vs </a:t>
            </a:r>
            <a:r>
              <a:rPr lang="en-US" sz="2800" u="sng" dirty="0" smtClean="0"/>
              <a:t>2018</a:t>
            </a:r>
            <a:endParaRPr lang="en-US" sz="2800" u="sng"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95" y="1042986"/>
            <a:ext cx="5983605" cy="491204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42985"/>
            <a:ext cx="5983605" cy="4912043"/>
          </a:xfrm>
          <a:prstGeom prst="rect">
            <a:avLst/>
          </a:prstGeom>
        </p:spPr>
      </p:pic>
    </p:spTree>
    <p:extLst>
      <p:ext uri="{BB962C8B-B14F-4D97-AF65-F5344CB8AC3E}">
        <p14:creationId xmlns:p14="http://schemas.microsoft.com/office/powerpoint/2010/main" val="2863429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7280</TotalTime>
  <Words>1409</Words>
  <Application>Microsoft Office PowerPoint</Application>
  <PresentationFormat>Widescreen</PresentationFormat>
  <Paragraphs>346</Paragraphs>
  <Slides>36</Slides>
  <Notes>23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36</vt:i4>
      </vt:variant>
    </vt:vector>
  </HeadingPairs>
  <TitlesOfParts>
    <vt:vector size="42" baseType="lpstr">
      <vt:lpstr>Arial</vt:lpstr>
      <vt:lpstr>Calibri</vt:lpstr>
      <vt:lpstr>Calibri Light</vt:lpstr>
      <vt:lpstr>Cambria Math</vt:lpstr>
      <vt:lpstr>Retrospect</vt:lpstr>
      <vt:lpstr>Custom Design</vt:lpstr>
      <vt:lpstr>  HEP Weekly Report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Ioannis Papakrivopoulos</dc:creator>
  <cp:lastModifiedBy>Georgios Bakas</cp:lastModifiedBy>
  <cp:revision>2364</cp:revision>
  <dcterms:created xsi:type="dcterms:W3CDTF">2016-11-01T14:45:08Z</dcterms:created>
  <dcterms:modified xsi:type="dcterms:W3CDTF">2019-07-09T17:24:46Z</dcterms:modified>
</cp:coreProperties>
</file>