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41"/>
  </p:notesMasterIdLst>
  <p:handoutMasterIdLst>
    <p:handoutMasterId r:id="rId42"/>
  </p:handoutMasterIdLst>
  <p:sldIdLst>
    <p:sldId id="256" r:id="rId3"/>
    <p:sldId id="500" r:id="rId4"/>
    <p:sldId id="533" r:id="rId5"/>
    <p:sldId id="535" r:id="rId6"/>
    <p:sldId id="540" r:id="rId7"/>
    <p:sldId id="537" r:id="rId8"/>
    <p:sldId id="538" r:id="rId9"/>
    <p:sldId id="539" r:id="rId10"/>
    <p:sldId id="543" r:id="rId11"/>
    <p:sldId id="544" r:id="rId12"/>
    <p:sldId id="546" r:id="rId13"/>
    <p:sldId id="545" r:id="rId14"/>
    <p:sldId id="548" r:id="rId15"/>
    <p:sldId id="547" r:id="rId16"/>
    <p:sldId id="524" r:id="rId17"/>
    <p:sldId id="525" r:id="rId18"/>
    <p:sldId id="523" r:id="rId19"/>
    <p:sldId id="526" r:id="rId20"/>
    <p:sldId id="509" r:id="rId21"/>
    <p:sldId id="514" r:id="rId22"/>
    <p:sldId id="528" r:id="rId23"/>
    <p:sldId id="531" r:id="rId24"/>
    <p:sldId id="530" r:id="rId25"/>
    <p:sldId id="529" r:id="rId26"/>
    <p:sldId id="527" r:id="rId27"/>
    <p:sldId id="541" r:id="rId28"/>
    <p:sldId id="512" r:id="rId29"/>
    <p:sldId id="519" r:id="rId30"/>
    <p:sldId id="521" r:id="rId31"/>
    <p:sldId id="522" r:id="rId32"/>
    <p:sldId id="520" r:id="rId33"/>
    <p:sldId id="534" r:id="rId34"/>
    <p:sldId id="549" r:id="rId35"/>
    <p:sldId id="536" r:id="rId36"/>
    <p:sldId id="532" r:id="rId37"/>
    <p:sldId id="551" r:id="rId38"/>
    <p:sldId id="552" r:id="rId39"/>
    <p:sldId id="55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>
        <p:scale>
          <a:sx n="78" d="100"/>
          <a:sy n="78" d="100"/>
        </p:scale>
        <p:origin x="60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1/23/20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1/23/20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1/23/20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1/23/20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1/23/20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1/23/20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1/23/20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1/23/20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1/23/20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1/23/20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1/23/20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1/23/20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1/23/20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1/23/20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1/23/20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20/1/2020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(shape)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E1804-77C0-D043-85BF-A7D0543F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B985C-B074-A345-8113-BDC2ED1FA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73786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6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(shape)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08779-1007-8A47-AFD5-A7A85DD4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9082" y="440627"/>
            <a:ext cx="5059680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FB72DC-2ED8-B04D-B0AE-4CABCE19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75829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8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(shape)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48D83-7547-6840-85D3-D4A9F8CC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0A341F-4779-B148-AB09-2E4D614A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40628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1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(shape)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2AC68-11CF-BB43-8383-16F5124CA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42FB8-0BFD-8640-A658-9E930B1ED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8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(shape)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8686D-6A81-D847-9E7B-2804F8F5C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35565"/>
            <a:ext cx="5059680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23FE5B-D6A0-AC49-B658-741DBDAD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35566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Efficiency from Nominal MC and High </a:t>
            </a:r>
            <a:r>
              <a:rPr lang="en-GB" sz="2800" u="sng" dirty="0" err="1"/>
              <a:t>Mtt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AF40F84-8B23-F743-BD68-D0378ADA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5012" y="440626"/>
            <a:ext cx="4922647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B7CB7-17E9-6648-9560-0D457436A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01338" y="440625"/>
            <a:ext cx="4922647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7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Efficiency from Nominal MC and High </a:t>
            </a:r>
            <a:r>
              <a:rPr lang="en-GB" sz="2800" u="sng" dirty="0" err="1"/>
              <a:t>Mtt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D06A674-EBB3-D84D-8D55-F852C451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67807" y="440625"/>
            <a:ext cx="4922647" cy="597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577E8B-56E7-DB44-989F-8FCB8893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1060" y="440626"/>
            <a:ext cx="4922647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Acceptance from Nominal MC and high </a:t>
            </a:r>
            <a:r>
              <a:rPr lang="en-GB" sz="2800" u="sng" dirty="0" err="1"/>
              <a:t>Mtt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F3952A-5A5F-3541-94E1-00205EAC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7218" y="440626"/>
            <a:ext cx="4922647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B1B58B-B976-1145-A2EA-DD635F118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01338" y="440626"/>
            <a:ext cx="4922647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8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Acceptance from Nominal MC and high </a:t>
            </a:r>
            <a:r>
              <a:rPr lang="en-GB" sz="2800" u="sng" dirty="0" err="1"/>
              <a:t>Mtt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EBB7F0E-D54A-6147-B528-326A04FE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1113" y="440626"/>
            <a:ext cx="4922647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C7DB7-3094-724E-A2ED-16CE8F67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8240" y="440625"/>
            <a:ext cx="4922647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mixed </a:t>
            </a:r>
            <a:r>
              <a:rPr lang="en-GB" sz="2800" u="sng" dirty="0" err="1"/>
              <a:t>btagging</a:t>
            </a:r>
            <a:r>
              <a:rPr lang="en-GB" sz="2800" u="sng" dirty="0"/>
              <a:t> </a:t>
            </a:r>
            <a:r>
              <a:rPr lang="en-GB" sz="2800" u="sng" dirty="0" err="1"/>
              <a:t>wp’s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5BEC15-CD5F-EC45-9D23-0AFA2CE4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6234" y="1345596"/>
            <a:ext cx="3352800" cy="3960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3FD3C-BD7D-204C-AEE6-3FFB0DD6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15771" y="1343491"/>
            <a:ext cx="3352800" cy="3960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053717-EF3D-A143-982F-F94E8FE15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80115" y="1343491"/>
            <a:ext cx="3352800" cy="396049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79920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800101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800101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79920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3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607195"/>
            <a:ext cx="117830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Consistency checks with Giannis: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QCD Closure and </a:t>
            </a:r>
            <a:r>
              <a:rPr lang="en-US" sz="2200" dirty="0" err="1">
                <a:sym typeface="Wingdings" pitchFamily="2" charset="2"/>
              </a:rPr>
              <a:t>TTContamination</a:t>
            </a:r>
            <a:endParaRPr lang="en-US" sz="22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Mass 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itchFamily="2" charset="2"/>
              </a:rPr>
              <a:t>Ryield</a:t>
            </a:r>
            <a:r>
              <a:rPr lang="en-US" sz="2200" dirty="0">
                <a:sym typeface="Wingdings" pitchFamily="2" charset="2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QCD b enriched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Efficiency and Acceptance: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Parton and Particle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Nominal MC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MC ‘17 and ’18 Comparison: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QCD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Ttbar (High </a:t>
            </a:r>
            <a:r>
              <a:rPr lang="en-US" sz="2200" dirty="0" err="1">
                <a:sym typeface="Wingdings" pitchFamily="2" charset="2"/>
              </a:rPr>
              <a:t>Mtt</a:t>
            </a:r>
            <a:r>
              <a:rPr lang="en-US" sz="2200" dirty="0">
                <a:sym typeface="Wingdings" pitchFamily="2" charset="2"/>
              </a:rPr>
              <a:t> samples)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Leading and </a:t>
            </a:r>
            <a:r>
              <a:rPr lang="en-US" sz="2200" dirty="0" err="1">
                <a:sym typeface="Wingdings" pitchFamily="2" charset="2"/>
              </a:rPr>
              <a:t>Subleading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jetPt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jetY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mJJ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ptJJ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yJJ</a:t>
            </a:r>
            <a:r>
              <a:rPr lang="en-US" sz="2200" dirty="0">
                <a:sym typeface="Wingdings" pitchFamily="2" charset="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1/23/20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mixed </a:t>
            </a:r>
            <a:r>
              <a:rPr lang="en-GB" sz="2800" u="sng" dirty="0" err="1"/>
              <a:t>btagging</a:t>
            </a:r>
            <a:r>
              <a:rPr lang="en-GB" sz="2800" u="sng" dirty="0"/>
              <a:t> </a:t>
            </a:r>
            <a:r>
              <a:rPr lang="en-GB" sz="2800" u="sng" dirty="0" err="1"/>
              <a:t>wp’s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20EC14-F61E-FA4A-BDE3-6908812F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7655" y="1376743"/>
            <a:ext cx="3474720" cy="4104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B06291-27F4-AD4E-8AE8-A47F259E8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98879" y="1376744"/>
            <a:ext cx="3474720" cy="4104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F74C8C-8E16-3144-B1B8-46E306DBA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37100" y="1376743"/>
            <a:ext cx="3474720" cy="41045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1028706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1028706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1028706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1028706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97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mixed b-tagging WP’s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6079921" y="23119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solidFill>
                  <a:srgbClr val="00B0F0"/>
                </a:solidFill>
              </a:rPr>
              <a:t>2016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DC7388-F7CD-0847-9839-AB75C395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9013" y="440627"/>
            <a:ext cx="5059680" cy="59767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C32569-1B25-D04D-9CE9-D798E4D9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89810" y="440627"/>
            <a:ext cx="5059680" cy="59767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AE6EE-CE79-2B4C-86D0-1CEA3638C5C7}"/>
              </a:ext>
            </a:extLst>
          </p:cNvPr>
          <p:cNvCxnSpPr>
            <a:cxnSpLocks/>
          </p:cNvCxnSpPr>
          <p:nvPr/>
        </p:nvCxnSpPr>
        <p:spPr>
          <a:xfrm>
            <a:off x="5391515" y="5208459"/>
            <a:ext cx="9191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3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mixed b-tagging WP’s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6079921" y="23119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solidFill>
                  <a:srgbClr val="00B0F0"/>
                </a:solidFill>
              </a:rPr>
              <a:t>2016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9039BE-D929-A64F-86B9-53E2849D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9013" y="440627"/>
            <a:ext cx="5059680" cy="59767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53FA31-CD9A-4B48-9D94-62B0B5E4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0190" y="440627"/>
            <a:ext cx="5059680" cy="59767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AE6EE-CE79-2B4C-86D0-1CEA3638C5C7}"/>
              </a:ext>
            </a:extLst>
          </p:cNvPr>
          <p:cNvCxnSpPr>
            <a:cxnSpLocks/>
          </p:cNvCxnSpPr>
          <p:nvPr/>
        </p:nvCxnSpPr>
        <p:spPr>
          <a:xfrm>
            <a:off x="5609892" y="5194171"/>
            <a:ext cx="9191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52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mixed b-tagging WP’s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6079921" y="23119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solidFill>
                  <a:srgbClr val="FF0000"/>
                </a:solidFill>
              </a:rPr>
              <a:t>2017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6EA7AD-B19A-3448-8D61-266FAAE1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1228" y="440626"/>
            <a:ext cx="5059680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3E66C0-8F6A-8F42-B913-CE3AAF97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38454" y="440626"/>
            <a:ext cx="5059680" cy="59767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AE6EE-CE79-2B4C-86D0-1CEA3638C5C7}"/>
              </a:ext>
            </a:extLst>
          </p:cNvPr>
          <p:cNvCxnSpPr>
            <a:cxnSpLocks/>
          </p:cNvCxnSpPr>
          <p:nvPr/>
        </p:nvCxnSpPr>
        <p:spPr>
          <a:xfrm>
            <a:off x="5609892" y="5194171"/>
            <a:ext cx="9191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72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mixed b-tagging WP’s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6079921" y="23119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solidFill>
                  <a:srgbClr val="FF0000"/>
                </a:solidFill>
              </a:rPr>
              <a:t>2017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66F69D-03AD-B349-B390-3C48DDDC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1706" y="585371"/>
            <a:ext cx="5059680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5CBEB1-F160-E948-AC45-D50EDBFF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38453" y="585372"/>
            <a:ext cx="5059680" cy="59767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AE6EE-CE79-2B4C-86D0-1CEA3638C5C7}"/>
              </a:ext>
            </a:extLst>
          </p:cNvPr>
          <p:cNvCxnSpPr>
            <a:cxnSpLocks/>
          </p:cNvCxnSpPr>
          <p:nvPr/>
        </p:nvCxnSpPr>
        <p:spPr>
          <a:xfrm>
            <a:off x="5620370" y="5404402"/>
            <a:ext cx="9191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842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mixed b-tagging WP’s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6079921" y="23119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solidFill>
                  <a:srgbClr val="00B050"/>
                </a:solidFill>
              </a:rPr>
              <a:t>2018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0DF6C7-5D5D-8048-8B40-D035518A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521136"/>
            <a:ext cx="5059680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85B91-6A2A-C54F-8B06-27C426E9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7975" y="521137"/>
            <a:ext cx="5059680" cy="59767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AE6EE-CE79-2B4C-86D0-1CEA3638C5C7}"/>
              </a:ext>
            </a:extLst>
          </p:cNvPr>
          <p:cNvCxnSpPr>
            <a:cxnSpLocks/>
          </p:cNvCxnSpPr>
          <p:nvPr/>
        </p:nvCxnSpPr>
        <p:spPr>
          <a:xfrm>
            <a:off x="5609892" y="5194171"/>
            <a:ext cx="9191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62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mixed b-tagging WP’s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6079921" y="23119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solidFill>
                  <a:srgbClr val="00B050"/>
                </a:solidFill>
              </a:rPr>
              <a:t>2018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537E3-DA6A-E246-AB2D-1D45DBF2F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1228" y="585371"/>
            <a:ext cx="5059680" cy="5976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233000-DEE1-E241-BC28-BB0E66A2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25945" y="585371"/>
            <a:ext cx="5059680" cy="59767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AE6EE-CE79-2B4C-86D0-1CEA3638C5C7}"/>
              </a:ext>
            </a:extLst>
          </p:cNvPr>
          <p:cNvCxnSpPr>
            <a:cxnSpLocks/>
          </p:cNvCxnSpPr>
          <p:nvPr/>
        </p:nvCxnSpPr>
        <p:spPr>
          <a:xfrm>
            <a:off x="5609892" y="5194171"/>
            <a:ext cx="9191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3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16903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81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𝑦𝑖𝑒𝑙𝑑</m:t>
                          </m:r>
                        </m:sub>
                      </m:sSub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𝑦𝑖𝑒𝑙𝑑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</m:t>
                              </m:r>
                            </m:sub>
                          </m:sSub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𝑐𝑜𝑟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𝑟𝑒𝑑𝑢𝑐𝑒𝑑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81523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541628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643694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2782416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2827332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4310481" y="2626378"/>
            <a:ext cx="1543143" cy="842701"/>
          </a:xfrm>
          <a:prstGeom prst="wedgeRoundRectCallout">
            <a:avLst>
              <a:gd name="adj1" fmla="val 39237"/>
              <a:gd name="adj2" fmla="val -7527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4310481" y="2743020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Mass Fit in 2btag region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6277215" y="2691241"/>
            <a:ext cx="1697751" cy="734765"/>
          </a:xfrm>
          <a:prstGeom prst="wedgeRoundRectCallout">
            <a:avLst>
              <a:gd name="adj1" fmla="val -1033"/>
              <a:gd name="adj2" fmla="val -84731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6273611" y="2761718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8508989" y="890990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8506909" y="925249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805706" y="2604029"/>
            <a:ext cx="2462009" cy="846433"/>
          </a:xfrm>
          <a:prstGeom prst="wedgeRoundRectCallout">
            <a:avLst>
              <a:gd name="adj1" fmla="val 7763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872340" y="2733654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</a:t>
            </a:r>
            <a:r>
              <a:rPr lang="en-US" dirty="0" err="1"/>
              <a:t>mass,pt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5BE2-2FE8-0740-8551-FE2BC1E51FA1}"/>
              </a:ext>
            </a:extLst>
          </p:cNvPr>
          <p:cNvSpPr txBox="1"/>
          <p:nvPr/>
        </p:nvSpPr>
        <p:spPr>
          <a:xfrm>
            <a:off x="111965" y="4401756"/>
            <a:ext cx="1165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deploy a fit in the 2btag region: Now we have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pure Control Region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4943814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4943814"/>
                <a:ext cx="11651945" cy="474489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62C985B4-D544-EE4E-BC71-007322BB43DB}"/>
              </a:ext>
            </a:extLst>
          </p:cNvPr>
          <p:cNvSpPr/>
          <p:nvPr/>
        </p:nvSpPr>
        <p:spPr>
          <a:xfrm>
            <a:off x="4697890" y="768297"/>
            <a:ext cx="1543143" cy="842701"/>
          </a:xfrm>
          <a:prstGeom prst="wedgeRoundRectCallout">
            <a:avLst>
              <a:gd name="adj1" fmla="val -75140"/>
              <a:gd name="adj2" fmla="val 96321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B20C8C-4E8A-4448-8737-60878A59EA2E}"/>
              </a:ext>
            </a:extLst>
          </p:cNvPr>
          <p:cNvSpPr txBox="1"/>
          <p:nvPr/>
        </p:nvSpPr>
        <p:spPr>
          <a:xfrm>
            <a:off x="4697890" y="884939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 from data</a:t>
            </a:r>
          </a:p>
        </p:txBody>
      </p:sp>
    </p:spTree>
    <p:extLst>
      <p:ext uri="{BB962C8B-B14F-4D97-AF65-F5344CB8AC3E}">
        <p14:creationId xmlns:p14="http://schemas.microsoft.com/office/powerpoint/2010/main" val="727400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140550" y="33090"/>
            <a:ext cx="11821078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Fit Result 2016 using CR Loose WP and SR Medium WP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25EE6-D96F-3E48-8BDF-42069183A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4598" y="31959"/>
            <a:ext cx="5829905" cy="685800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2AC869-1428-F847-A42D-F221116CC911}"/>
              </a:ext>
            </a:extLst>
          </p:cNvPr>
          <p:cNvSpPr/>
          <p:nvPr/>
        </p:nvSpPr>
        <p:spPr>
          <a:xfrm>
            <a:off x="7138824" y="2676129"/>
            <a:ext cx="4822804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9.6549e-01 +/-  2.83e-02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9.9995e-01 +/-  2.03e-03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9.9998e-01 +/-  1.70e+00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3.2758e+02 +/-  1.61e+02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2.7195e+03 +/-  1.90e+02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5.4591e+03 +/-  1.58e+02</a:t>
            </a:r>
          </a:p>
        </p:txBody>
      </p:sp>
    </p:spTree>
    <p:extLst>
      <p:ext uri="{BB962C8B-B14F-4D97-AF65-F5344CB8AC3E}">
        <p14:creationId xmlns:p14="http://schemas.microsoft.com/office/powerpoint/2010/main" val="1888085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140550" y="33090"/>
            <a:ext cx="11821078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Fit Result 2017 using CR Loose WP and SR Medium WP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42CEF-C380-484A-9F08-D5B3B32E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44419" y="0"/>
            <a:ext cx="5829905" cy="6858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3F1ADA-DE88-1A4D-A8DE-32406D8736DC}"/>
              </a:ext>
            </a:extLst>
          </p:cNvPr>
          <p:cNvSpPr/>
          <p:nvPr/>
        </p:nvSpPr>
        <p:spPr>
          <a:xfrm>
            <a:off x="7178193" y="2644170"/>
            <a:ext cx="4822804" cy="156966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1.0527e+00 +/-  3.91e-02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9.8583e-01 +/-  2.66e-03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7.5794e-02 +/-  6.59e-02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9.8203e+01 +/-  2.02e+02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2.6515e+03 +/-  2.52e+02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4.4959e+03 +/-  1.56e+02</a:t>
            </a:r>
          </a:p>
        </p:txBody>
      </p:sp>
    </p:spTree>
    <p:extLst>
      <p:ext uri="{BB962C8B-B14F-4D97-AF65-F5344CB8AC3E}">
        <p14:creationId xmlns:p14="http://schemas.microsoft.com/office/powerpoint/2010/main" val="70533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Scaled to LUMI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8F265-1D85-1848-BE69-D6C4DFBA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59A13-0FE3-034F-8184-97305BBD6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77318" y="440626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29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140550" y="33090"/>
            <a:ext cx="11821078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Fit Result 2018 using CR Loose WP and SR Medium WP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4948C-FEB8-F04C-9AE9-3B1AD983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4599" y="0"/>
            <a:ext cx="5829905" cy="685800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1D53A4-61DF-C44D-8AE5-9079FCACC1C7}"/>
              </a:ext>
            </a:extLst>
          </p:cNvPr>
          <p:cNvSpPr/>
          <p:nvPr/>
        </p:nvSpPr>
        <p:spPr>
          <a:xfrm>
            <a:off x="7127024" y="2660149"/>
            <a:ext cx="4924425" cy="1569660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9.9209e-01 +/-  2.96e-02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9.9014e-01 +/-  1.94e-03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2.3257e-01 +/-  1.24e-02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4.2872e+02 +/-  2.62e+02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4.7447e+03 +/-  3.27e+02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7.1502e+03 +/-  1.98e+02</a:t>
            </a:r>
          </a:p>
        </p:txBody>
      </p:sp>
    </p:spTree>
    <p:extLst>
      <p:ext uri="{BB962C8B-B14F-4D97-AF65-F5344CB8AC3E}">
        <p14:creationId xmlns:p14="http://schemas.microsoft.com/office/powerpoint/2010/main" val="2930696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140550" y="-81214"/>
            <a:ext cx="11818088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u="sng" dirty="0"/>
              <a:t>Transfer Factors (Closure tests) in mixed Loose WP CR and Medium WP SR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1D268A-03A1-804B-9D7E-D2F03C7AD8DF}"/>
              </a:ext>
            </a:extLst>
          </p:cNvPr>
          <p:cNvCxnSpPr>
            <a:cxnSpLocks/>
          </p:cNvCxnSpPr>
          <p:nvPr/>
        </p:nvCxnSpPr>
        <p:spPr>
          <a:xfrm>
            <a:off x="4002403" y="714382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0553CD-FB4A-3341-BE9B-7E1E9364BC3F}"/>
              </a:ext>
            </a:extLst>
          </p:cNvPr>
          <p:cNvCxnSpPr>
            <a:cxnSpLocks/>
          </p:cNvCxnSpPr>
          <p:nvPr/>
        </p:nvCxnSpPr>
        <p:spPr>
          <a:xfrm flipH="1">
            <a:off x="7974333" y="714382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4B2DB7-722F-F64F-8C1E-B93D52CDE042}"/>
              </a:ext>
            </a:extLst>
          </p:cNvPr>
          <p:cNvCxnSpPr>
            <a:cxnSpLocks/>
          </p:cNvCxnSpPr>
          <p:nvPr/>
        </p:nvCxnSpPr>
        <p:spPr>
          <a:xfrm>
            <a:off x="8055292" y="714382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C8E4C0-E8C4-4841-AC50-8F9F517A70AE}"/>
              </a:ext>
            </a:extLst>
          </p:cNvPr>
          <p:cNvCxnSpPr>
            <a:cxnSpLocks/>
          </p:cNvCxnSpPr>
          <p:nvPr/>
        </p:nvCxnSpPr>
        <p:spPr>
          <a:xfrm>
            <a:off x="3935730" y="714382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DCA7D4B-45BF-4742-AB48-2C870265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18874" y="1294678"/>
            <a:ext cx="2647188" cy="38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62F404F-2C2B-A34A-B2A7-F4E3026C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64939" y="1294426"/>
            <a:ext cx="2646857" cy="388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3EA855-1B91-F248-B6FD-BD6F2FD4E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924163" y="1294348"/>
            <a:ext cx="2647188" cy="38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0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96617" y="2916084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200" u="sng" dirty="0"/>
              <a:t>BACKUP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24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Scaled to LUMI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3AA54-67EC-2043-A3FB-29E4563F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B40B8-8BA3-8942-96E2-CF76A914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40628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Scaled to LUMI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E4EA7-29AD-7545-A61D-E99482BA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70DA38-D0F4-4545-B1DF-A9FBF4A03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40626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31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Scaled to LUMI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E1909-529C-B84C-87BD-506D3CF2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5C695-1593-0B48-BBD9-E91C3C29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99226" y="440626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52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(shape)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191C3-89D4-594D-911A-716869653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A0BE2-3CB1-5444-AEAB-9A77E51C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21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(shape)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2EA06-D716-E847-9BEA-142480F54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0A2D8-8334-8440-A410-9E956F32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98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(shape)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25712-5250-2242-8CA5-C971CD6A3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3069" y="440627"/>
            <a:ext cx="5059680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3BEE6A-C177-A849-B42A-76926FB4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49817" y="437695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5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Scaled to LUMI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02CD7-F5BC-BC41-9DB8-D3AB65F9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3069" y="440627"/>
            <a:ext cx="5059680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A476C-5193-2F44-9717-6AAEC69F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9252" y="440628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1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Scaled to LUMI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508FD-9CED-A846-AD6A-C3405DE4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3069" y="440626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FE462-643F-7F43-8157-0B143AE8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9253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5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Scaled to LUMI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6859D-2CE8-7C47-8C52-A58B8BC96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530" y="440627"/>
            <a:ext cx="5059680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087B4A-6CC6-6C49-9F5A-E50ABDD7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86562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5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Scaled to LUMI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CE192-EAE1-6A45-A761-B24E8A7C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3069" y="440626"/>
            <a:ext cx="5059680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401050-75DC-074A-A964-2202A285A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49817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9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Scaled to LUMI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1/23/20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33F9B-FCCF-F145-ABE7-5C26D133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3069" y="440627"/>
            <a:ext cx="5059680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8C0407-7BEA-3A40-90BE-88B59F29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49816" y="440626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0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‘17 and ’18 (shape)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9C481-8518-5142-BC8F-0117A92E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49817" y="438595"/>
            <a:ext cx="5059680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FA1B7-8A94-5F45-A449-3694E19A1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3069" y="438595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346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1667</TotalTime>
  <Words>1118</Words>
  <Application>Microsoft Macintosh PowerPoint</Application>
  <PresentationFormat>Widescreen</PresentationFormat>
  <Paragraphs>213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Weekly Report NTUA 20/1/2020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385</cp:revision>
  <dcterms:created xsi:type="dcterms:W3CDTF">2019-11-29T10:22:58Z</dcterms:created>
  <dcterms:modified xsi:type="dcterms:W3CDTF">2020-01-24T10:29:32Z</dcterms:modified>
</cp:coreProperties>
</file>