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21"/>
  </p:notesMasterIdLst>
  <p:sldIdLst>
    <p:sldId id="256" r:id="rId2"/>
    <p:sldId id="270" r:id="rId3"/>
    <p:sldId id="259" r:id="rId4"/>
    <p:sldId id="274" r:id="rId5"/>
    <p:sldId id="260" r:id="rId6"/>
    <p:sldId id="275" r:id="rId7"/>
    <p:sldId id="261" r:id="rId8"/>
    <p:sldId id="277" r:id="rId9"/>
    <p:sldId id="276" r:id="rId10"/>
    <p:sldId id="278" r:id="rId11"/>
    <p:sldId id="262" r:id="rId12"/>
    <p:sldId id="279" r:id="rId13"/>
    <p:sldId id="271" r:id="rId14"/>
    <p:sldId id="267" r:id="rId15"/>
    <p:sldId id="269" r:id="rId16"/>
    <p:sldId id="272" r:id="rId17"/>
    <p:sldId id="280" r:id="rId18"/>
    <p:sldId id="268"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144" autoAdjust="0"/>
  </p:normalViewPr>
  <p:slideViewPr>
    <p:cSldViewPr snapToGrid="0" snapToObjects="1">
      <p:cViewPr varScale="1">
        <p:scale>
          <a:sx n="103" d="100"/>
          <a:sy n="103" d="100"/>
        </p:scale>
        <p:origin x="114" y="6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07/06/2019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194824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293285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17</a:t>
            </a:fld>
            <a:endParaRPr lang="en-GB"/>
          </a:p>
        </p:txBody>
      </p:sp>
    </p:spTree>
    <p:extLst>
      <p:ext uri="{BB962C8B-B14F-4D97-AF65-F5344CB8AC3E}">
        <p14:creationId xmlns:p14="http://schemas.microsoft.com/office/powerpoint/2010/main" val="2014988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18</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204273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403210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4158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73053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265927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7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7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7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7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7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7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7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7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7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7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7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7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smtClean="0"/>
              <a:t>TTbar</a:t>
            </a:r>
            <a:r>
              <a:rPr lang="en-US" sz="4500" dirty="0" smtClean="0"/>
              <a:t> Angular </a:t>
            </a:r>
            <a:r>
              <a:rPr lang="en-US" sz="4500" dirty="0"/>
              <a:t>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t>
            </a:r>
            <a:r>
              <a:rPr lang="en-GB" u="sng" dirty="0" smtClean="0"/>
              <a:t>for</a:t>
            </a:r>
            <a:r>
              <a:rPr lang="en-US" u="sng" dirty="0" smtClean="0"/>
              <a:t>|cos(</a:t>
            </a:r>
            <a:r>
              <a:rPr lang="el-GR" u="sng" dirty="0"/>
              <a:t>θ</a:t>
            </a:r>
            <a:r>
              <a:rPr lang="en-US" u="sng" dirty="0"/>
              <a:t>)|</a:t>
            </a:r>
            <a:r>
              <a:rPr lang="en-GB" u="sng" dirty="0" smtClean="0"/>
              <a:t> distribution (zoomed)</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20387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a:t>
            </a:r>
            <a:r>
              <a:rPr lang="en-US" u="sng" dirty="0"/>
              <a:t>|cos(</a:t>
            </a:r>
            <a:r>
              <a:rPr lang="el-GR" u="sng" dirty="0"/>
              <a:t>θ</a:t>
            </a:r>
            <a:r>
              <a:rPr lang="en-US" u="sng" dirty="0"/>
              <a:t>)|</a:t>
            </a:r>
            <a:r>
              <a:rPr lang="en-GB" u="sng" dirty="0" smtClean="0"/>
              <a:t> </a:t>
            </a:r>
            <a:r>
              <a:rPr lang="en-GB" u="sng" dirty="0"/>
              <a:t>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65565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584775"/>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a:t>
            </a:r>
            <a:r>
              <a:rPr lang="fr-CH" u="sng" dirty="0" smtClean="0"/>
              <a:t>distributions</a:t>
            </a:r>
          </a:p>
          <a:p>
            <a:pPr marL="285750" indent="-285750">
              <a:buFont typeface="Arial" panose="020B0604020202020204" pitchFamily="34" charset="0"/>
              <a:buChar char="•"/>
            </a:pPr>
            <a:r>
              <a:rPr lang="en-US" sz="1400" dirty="0" smtClean="0"/>
              <a:t>cut at Pt here is &gt;500 as in ATLAS analysis</a:t>
            </a:r>
            <a:endParaRPr lang="en-GB" sz="1400"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99299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584775"/>
          </a:xfrm>
          <a:prstGeom prst="rect">
            <a:avLst/>
          </a:prstGeom>
          <a:noFill/>
        </p:spPr>
        <p:txBody>
          <a:bodyPr wrap="square" rtlCol="0">
            <a:spAutoFit/>
          </a:bodyPr>
          <a:lstStyle/>
          <a:p>
            <a:r>
              <a:rPr lang="en-GB" u="sng" dirty="0"/>
              <a:t>Comparisons with ATLAS </a:t>
            </a:r>
            <a:r>
              <a:rPr lang="el-GR" u="sng" dirty="0"/>
              <a:t>χ</a:t>
            </a:r>
            <a:r>
              <a:rPr lang="fr-CH" u="sng" dirty="0"/>
              <a:t> </a:t>
            </a:r>
            <a:r>
              <a:rPr lang="fr-CH" u="sng" dirty="0" smtClean="0"/>
              <a:t>distributions</a:t>
            </a:r>
          </a:p>
          <a:p>
            <a:pPr marL="285750" indent="-285750">
              <a:buFont typeface="Arial" panose="020B0604020202020204" pitchFamily="34" charset="0"/>
              <a:buChar char="•"/>
            </a:pPr>
            <a:r>
              <a:rPr lang="en-US" sz="1400" dirty="0"/>
              <a:t>cut </a:t>
            </a:r>
            <a:r>
              <a:rPr lang="en-US" sz="1400" dirty="0" smtClean="0"/>
              <a:t>at </a:t>
            </a:r>
            <a:r>
              <a:rPr lang="en-US" sz="1400" dirty="0"/>
              <a:t>Pt here is &gt;</a:t>
            </a:r>
            <a:r>
              <a:rPr lang="en-US" sz="1400" dirty="0" smtClean="0"/>
              <a:t>500 as in ATLAS analysis</a:t>
            </a:r>
            <a:endParaRPr lang="en-GB" sz="1400" dirty="0"/>
          </a:p>
        </p:txBody>
      </p:sp>
      <p:pic>
        <p:nvPicPr>
          <p:cNvPr id="7" name="Picture 6"/>
          <p:cNvPicPr>
            <a:picLocks noChangeAspect="1"/>
          </p:cNvPicPr>
          <p:nvPr/>
        </p:nvPicPr>
        <p:blipFill>
          <a:blip r:embed="rId3"/>
          <a:stretch>
            <a:fillRect/>
          </a:stretch>
        </p:blipFill>
        <p:spPr>
          <a:xfrm>
            <a:off x="6575360" y="960091"/>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48668"/>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221" y="1547191"/>
            <a:ext cx="5651183" cy="463915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055" y="1575233"/>
            <a:ext cx="5651183" cy="4639151"/>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a:t>
            </a:r>
            <a:endParaRPr lang="en-GB" u="sng" dirty="0"/>
          </a:p>
        </p:txBody>
      </p:sp>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sp>
        <p:nvSpPr>
          <p:cNvPr id="23" name="Rectangle 22"/>
          <p:cNvSpPr/>
          <p:nvPr/>
        </p:nvSpPr>
        <p:spPr>
          <a:xfrm>
            <a:off x="1950100" y="1135838"/>
            <a:ext cx="2331095"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127380" y="1338879"/>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35155" y="1743206"/>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704322" y="1209258"/>
            <a:ext cx="1447799" cy="246221"/>
          </a:xfrm>
          <a:prstGeom prst="rect">
            <a:avLst/>
          </a:prstGeom>
          <a:noFill/>
        </p:spPr>
        <p:txBody>
          <a:bodyPr wrap="square" rtlCol="0">
            <a:spAutoFit/>
          </a:bodyPr>
          <a:lstStyle/>
          <a:p>
            <a:r>
              <a:rPr lang="en-US" sz="1000" dirty="0" smtClean="0"/>
              <a:t>Control Region (0-btag)</a:t>
            </a:r>
            <a:endParaRPr lang="en-GB" sz="1000" dirty="0"/>
          </a:p>
        </p:txBody>
      </p:sp>
      <p:sp>
        <p:nvSpPr>
          <p:cNvPr id="27" name="TextBox 26"/>
          <p:cNvSpPr txBox="1"/>
          <p:nvPr/>
        </p:nvSpPr>
        <p:spPr>
          <a:xfrm>
            <a:off x="2704323" y="1595403"/>
            <a:ext cx="1447798" cy="246221"/>
          </a:xfrm>
          <a:prstGeom prst="rect">
            <a:avLst/>
          </a:prstGeom>
          <a:noFill/>
        </p:spPr>
        <p:txBody>
          <a:bodyPr wrap="square" rtlCol="0">
            <a:spAutoFit/>
          </a:bodyPr>
          <a:lstStyle/>
          <a:p>
            <a:r>
              <a:rPr lang="en-US" sz="1000" dirty="0" smtClean="0"/>
              <a:t>Signal Region (2-btag) </a:t>
            </a:r>
            <a:endParaRPr lang="en-GB" sz="1000" dirty="0"/>
          </a:p>
        </p:txBody>
      </p:sp>
      <p:sp>
        <p:nvSpPr>
          <p:cNvPr id="28" name="Rectangle 27"/>
          <p:cNvSpPr/>
          <p:nvPr/>
        </p:nvSpPr>
        <p:spPr>
          <a:xfrm>
            <a:off x="7786771" y="1064683"/>
            <a:ext cx="2782085" cy="832126"/>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7964051" y="1225350"/>
            <a:ext cx="72982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971826" y="1629677"/>
            <a:ext cx="729821"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86702" y="1067736"/>
            <a:ext cx="1469266" cy="246221"/>
          </a:xfrm>
          <a:prstGeom prst="rect">
            <a:avLst/>
          </a:prstGeom>
          <a:noFill/>
        </p:spPr>
        <p:txBody>
          <a:bodyPr wrap="square" rtlCol="0">
            <a:spAutoFit/>
          </a:bodyPr>
          <a:lstStyle/>
          <a:p>
            <a:r>
              <a:rPr lang="en-US" sz="1000" dirty="0"/>
              <a:t>Control Region (0-btag)</a:t>
            </a:r>
            <a:endParaRPr lang="en-GB" sz="1000" dirty="0"/>
          </a:p>
        </p:txBody>
      </p:sp>
      <p:sp>
        <p:nvSpPr>
          <p:cNvPr id="32" name="TextBox 31"/>
          <p:cNvSpPr txBox="1"/>
          <p:nvPr/>
        </p:nvSpPr>
        <p:spPr>
          <a:xfrm>
            <a:off x="8886702" y="1481874"/>
            <a:ext cx="1405022" cy="246221"/>
          </a:xfrm>
          <a:prstGeom prst="rect">
            <a:avLst/>
          </a:prstGeom>
          <a:noFill/>
        </p:spPr>
        <p:txBody>
          <a:bodyPr wrap="square" rtlCol="0">
            <a:spAutoFit/>
          </a:bodyPr>
          <a:lstStyle/>
          <a:p>
            <a:r>
              <a:rPr lang="en-US" sz="1000" dirty="0"/>
              <a:t>Signal Region (2-btag)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760" y="1260360"/>
            <a:ext cx="5651183" cy="4639151"/>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007" y="1260359"/>
            <a:ext cx="5651183" cy="4639151"/>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17</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Contamination</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799184" y="1761166"/>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873828" y="1890788"/>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81603" y="2295115"/>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50770" y="1761167"/>
            <a:ext cx="1691648" cy="246221"/>
          </a:xfrm>
          <a:prstGeom prst="rect">
            <a:avLst/>
          </a:prstGeom>
          <a:noFill/>
        </p:spPr>
        <p:txBody>
          <a:bodyPr wrap="square" rtlCol="0">
            <a:spAutoFit/>
          </a:bodyPr>
          <a:lstStyle/>
          <a:p>
            <a:r>
              <a:rPr lang="en-US" sz="1000" dirty="0" smtClean="0"/>
              <a:t>Control Region </a:t>
            </a:r>
            <a:r>
              <a:rPr lang="en-US" sz="1000" dirty="0" smtClean="0"/>
              <a:t>QCD sample</a:t>
            </a:r>
            <a:endParaRPr lang="en-GB" sz="1000" dirty="0"/>
          </a:p>
        </p:txBody>
      </p:sp>
      <p:sp>
        <p:nvSpPr>
          <p:cNvPr id="27" name="TextBox 26"/>
          <p:cNvSpPr txBox="1"/>
          <p:nvPr/>
        </p:nvSpPr>
        <p:spPr>
          <a:xfrm>
            <a:off x="3450771" y="2147312"/>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10091564" y="1353538"/>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10177426" y="1473829"/>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59684" y="1887487"/>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561848" y="1353539"/>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10561848" y="1767677"/>
            <a:ext cx="1560549" cy="246221"/>
          </a:xfrm>
          <a:prstGeom prst="rect">
            <a:avLst/>
          </a:prstGeom>
          <a:noFill/>
        </p:spPr>
        <p:txBody>
          <a:bodyPr wrap="square" rtlCol="0">
            <a:spAutoFit/>
          </a:bodyPr>
          <a:lstStyle/>
          <a:p>
            <a:r>
              <a:rPr lang="en-US" sz="1000" dirty="0" smtClean="0"/>
              <a:t>Control Region TT sample </a:t>
            </a:r>
            <a:endParaRPr lang="en-GB" sz="1000" dirty="0"/>
          </a:p>
        </p:txBody>
      </p:sp>
    </p:spTree>
    <p:extLst>
      <p:ext uri="{BB962C8B-B14F-4D97-AF65-F5344CB8AC3E}">
        <p14:creationId xmlns:p14="http://schemas.microsoft.com/office/powerpoint/2010/main" val="284924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18</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xmlns:a14="http://schemas.microsoft.com/office/drawing/2010/main">
        <mc:Choice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19</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Measuring Chi in different ways in Parton and </a:t>
            </a:r>
            <a:r>
              <a:rPr lang="en-US" u="sng" dirty="0" err="1" smtClean="0"/>
              <a:t>Reco</a:t>
            </a:r>
            <a:r>
              <a:rPr lang="en-US" u="sng" dirty="0" smtClean="0"/>
              <a:t> Phase Space</a:t>
            </a:r>
            <a:endParaRPr lang="en-GB" u="sng" dirty="0"/>
          </a:p>
        </p:txBody>
      </p:sp>
      <p:sp>
        <p:nvSpPr>
          <p:cNvPr id="22" name="TextBox 21"/>
          <p:cNvSpPr txBox="1"/>
          <p:nvPr/>
        </p:nvSpPr>
        <p:spPr>
          <a:xfrm>
            <a:off x="326571" y="548647"/>
            <a:ext cx="991844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Measurement of chi</a:t>
            </a:r>
          </a:p>
          <a:p>
            <a:pPr marL="742950" lvl="1" indent="-285750">
              <a:buFont typeface="Arial" panose="020B0604020202020204" pitchFamily="34" charset="0"/>
              <a:buChar char="•"/>
            </a:pPr>
            <a:r>
              <a:rPr lang="en-US" sz="1400" dirty="0" smtClean="0"/>
              <a:t>Using exponential and abs(y1-y2) in the Lab frame</a:t>
            </a:r>
          </a:p>
          <a:p>
            <a:pPr marL="742950" lvl="1" indent="-285750">
              <a:buFont typeface="Arial" panose="020B0604020202020204" pitchFamily="34" charset="0"/>
              <a:buChar char="•"/>
            </a:pPr>
            <a:r>
              <a:rPr lang="en-US" sz="1400" dirty="0"/>
              <a:t>Using exponential and </a:t>
            </a:r>
            <a:r>
              <a:rPr lang="en-US" sz="1400" dirty="0" smtClean="0"/>
              <a:t>abs(y1’-y2’) </a:t>
            </a:r>
            <a:r>
              <a:rPr lang="en-US" sz="1400" dirty="0"/>
              <a:t>in the </a:t>
            </a:r>
            <a:r>
              <a:rPr lang="en-US" sz="1400" dirty="0" smtClean="0"/>
              <a:t>ZMF</a:t>
            </a:r>
            <a:endParaRPr lang="en-US" sz="1400" dirty="0"/>
          </a:p>
          <a:p>
            <a:pPr marL="742950" lvl="1" indent="-285750">
              <a:buFont typeface="Arial" panose="020B0604020202020204" pitchFamily="34" charset="0"/>
              <a:buChar char="•"/>
            </a:pPr>
            <a:r>
              <a:rPr lang="en-US" sz="1400" dirty="0" smtClean="0"/>
              <a:t>Using cos(theta)</a:t>
            </a:r>
            <a:endParaRPr lang="en-US" sz="1400" dirty="0"/>
          </a:p>
          <a:p>
            <a:pPr marL="742950" lvl="1" indent="-285750">
              <a:buFont typeface="Arial" panose="020B0604020202020204" pitchFamily="34" charset="0"/>
              <a:buChar char="•"/>
            </a:pPr>
            <a:endParaRPr lang="en-GB" sz="1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315" y="1566459"/>
            <a:ext cx="5796915" cy="463915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1" y="1566460"/>
            <a:ext cx="5651183" cy="4639151"/>
          </a:xfrm>
          <a:prstGeom prst="rect">
            <a:avLst/>
          </a:prstGeom>
        </p:spPr>
      </p:pic>
    </p:spTree>
    <p:extLst>
      <p:ext uri="{BB962C8B-B14F-4D97-AF65-F5344CB8AC3E}">
        <p14:creationId xmlns:p14="http://schemas.microsoft.com/office/powerpoint/2010/main" val="133726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it-IT" sz="1600" dirty="0" smtClean="0"/>
              <a:t>400, </a:t>
            </a:r>
            <a:r>
              <a:rPr lang="it-IT" sz="1600" dirty="0"/>
              <a:t>|partonEta|&lt; 2.4,  mTTbarParton &gt; 1000</a:t>
            </a:r>
          </a:p>
          <a:p>
            <a:pPr marL="742950" lvl="1" indent="-285750">
              <a:buFont typeface="Arial" panose="020B0604020202020204" pitchFamily="34" charset="0"/>
              <a:buChar char="•"/>
            </a:pPr>
            <a:r>
              <a:rPr lang="it-IT" sz="1600" dirty="0"/>
              <a:t>Reco: </a:t>
            </a:r>
            <a:r>
              <a:rPr lang="it-IT" sz="1600" dirty="0" smtClean="0"/>
              <a:t>jetPt&gt;400, </a:t>
            </a:r>
            <a:r>
              <a:rPr lang="it-IT" sz="1600" dirty="0"/>
              <a:t>|jetEta|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a:t>
            </a:r>
            <a:r>
              <a:rPr lang="en-US" sz="1600" dirty="0" smtClean="0"/>
              <a:t>1,2,3,4,5,6,7,8,9,10,13,16</a:t>
            </a:r>
            <a:r>
              <a:rPr lang="en-US" sz="1600" dirty="0"/>
              <a:t>} as variable </a:t>
            </a:r>
            <a:r>
              <a:rPr lang="en-US" sz="1600" dirty="0" smtClean="0"/>
              <a:t>binning</a:t>
            </a:r>
          </a:p>
          <a:p>
            <a:pPr marL="285750" indent="-285750">
              <a:buFont typeface="Arial" panose="020B0604020202020204" pitchFamily="34" charset="0"/>
              <a:buChar char="•"/>
            </a:pPr>
            <a:r>
              <a:rPr lang="en-US" sz="1600" dirty="0"/>
              <a:t>Response matrix of |cos(</a:t>
            </a:r>
            <a:r>
              <a:rPr lang="el-GR" sz="1600" dirty="0"/>
              <a:t>θ</a:t>
            </a:r>
            <a:r>
              <a:rPr lang="en-US" sz="1600" dirty="0" smtClean="0"/>
              <a:t>)|</a:t>
            </a:r>
            <a:r>
              <a:rPr lang="en-US" sz="1600" baseline="-25000" dirty="0" err="1" smtClean="0"/>
              <a:t>reco</a:t>
            </a:r>
            <a:r>
              <a:rPr lang="en-US" sz="1600" dirty="0"/>
              <a:t>, </a:t>
            </a:r>
            <a:r>
              <a:rPr lang="en-US" sz="1600" dirty="0" smtClean="0"/>
              <a:t>|cos(</a:t>
            </a:r>
            <a:r>
              <a:rPr lang="el-GR" sz="1600" dirty="0" smtClean="0"/>
              <a:t>θ</a:t>
            </a:r>
            <a:r>
              <a:rPr lang="en-US" sz="1600" dirty="0" smtClean="0"/>
              <a:t>)|</a:t>
            </a:r>
            <a:r>
              <a:rPr lang="en-US" sz="1600" baseline="-25000" dirty="0" err="1" smtClean="0"/>
              <a:t>parton</a:t>
            </a:r>
            <a:r>
              <a:rPr lang="en-US" sz="1600" dirty="0" smtClean="0"/>
              <a:t>  10 bins in [0,1] region</a:t>
            </a:r>
            <a:endParaRPr lang="en-US" sz="1600" dirty="0"/>
          </a:p>
          <a:p>
            <a:endParaRPr lang="en-US" sz="1600" dirty="0"/>
          </a:p>
          <a:p>
            <a:pPr marL="285750" indent="-285750">
              <a:buFont typeface="Arial" panose="020B0604020202020204" pitchFamily="34" charset="0"/>
              <a:buChar char="•"/>
            </a:pPr>
            <a:r>
              <a:rPr lang="en-US" sz="1600" dirty="0"/>
              <a:t>Stability, Efficiency for </a:t>
            </a:r>
            <a:r>
              <a:rPr lang="el-GR" sz="1600" dirty="0" smtClean="0"/>
              <a:t>χ</a:t>
            </a:r>
            <a:r>
              <a:rPr lang="en-US" sz="1600" dirty="0" smtClean="0"/>
              <a:t>, </a:t>
            </a:r>
            <a:r>
              <a:rPr lang="en-US" sz="1600" dirty="0"/>
              <a:t>|cos(</a:t>
            </a:r>
            <a:r>
              <a:rPr lang="el-GR" sz="1600" dirty="0"/>
              <a:t>θ</a:t>
            </a:r>
            <a:r>
              <a:rPr lang="en-US" sz="1600" dirty="0"/>
              <a:t>)| </a:t>
            </a:r>
            <a:r>
              <a:rPr lang="en-US" sz="1600" dirty="0" smtClean="0"/>
              <a:t>distributions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smtClean="0"/>
              <a:t>χ</a:t>
            </a:r>
            <a:r>
              <a:rPr lang="en-US" sz="1600" dirty="0"/>
              <a:t> and |cos(</a:t>
            </a:r>
            <a:r>
              <a:rPr lang="el-GR" sz="1600" dirty="0"/>
              <a:t>θ</a:t>
            </a:r>
            <a:r>
              <a:rPr lang="en-US" sz="1600" dirty="0" smtClean="0"/>
              <a:t>)|distributions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 measure the </a:t>
            </a:r>
            <a:r>
              <a:rPr lang="el-GR" sz="1600" dirty="0" smtClean="0"/>
              <a:t>χ </a:t>
            </a:r>
            <a:r>
              <a:rPr lang="en-US" sz="1600" dirty="0" smtClean="0"/>
              <a:t>using the exponential</a:t>
            </a:r>
            <a:endParaRPr lang="el-GR" sz="1600" dirty="0"/>
          </a:p>
          <a:p>
            <a:pPr marL="285750" indent="-285750">
              <a:buFont typeface="Arial" panose="020B0604020202020204" pitchFamily="34" charset="0"/>
              <a:buChar char="•"/>
            </a:pPr>
            <a:endParaRPr lang="el-GR" sz="1600" dirty="0" smtClean="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a:t>Jet </a:t>
            </a:r>
            <a:r>
              <a:rPr lang="en-US" sz="1600" dirty="0" smtClean="0"/>
              <a:t>Matching</a:t>
            </a:r>
          </a:p>
          <a:p>
            <a:pPr marL="742950" lvl="1" indent="-285750">
              <a:buFont typeface="Arial" panose="020B0604020202020204" pitchFamily="34" charset="0"/>
              <a:buChar char="•"/>
            </a:pPr>
            <a:r>
              <a:rPr lang="en-US" sz="1600" dirty="0" smtClean="0"/>
              <a:t>Parton cuts:</a:t>
            </a:r>
          </a:p>
          <a:p>
            <a:pPr marL="1200150" lvl="2" indent="-285750">
              <a:buFont typeface="Arial" panose="020B0604020202020204" pitchFamily="34" charset="0"/>
              <a:buChar char="•"/>
            </a:pPr>
            <a:r>
              <a:rPr lang="en-US" sz="1600" dirty="0" err="1" smtClean="0"/>
              <a:t>partonPt</a:t>
            </a:r>
            <a:r>
              <a:rPr lang="en-US" sz="1600" dirty="0" smtClean="0"/>
              <a:t>[0],[1] &gt; 400</a:t>
            </a:r>
          </a:p>
          <a:p>
            <a:pPr marL="1200150" lvl="2" indent="-285750">
              <a:buFont typeface="Arial" panose="020B0604020202020204" pitchFamily="34" charset="0"/>
              <a:buChar char="•"/>
            </a:pPr>
            <a:r>
              <a:rPr lang="en-US" sz="1600" dirty="0" smtClean="0"/>
              <a:t>|</a:t>
            </a:r>
            <a:r>
              <a:rPr lang="en-US" sz="1600" dirty="0" err="1" smtClean="0"/>
              <a:t>partonEta</a:t>
            </a:r>
            <a:r>
              <a:rPr lang="en-US" sz="1600" dirty="0" smtClean="0"/>
              <a:t>[0],[1]| &lt; 2.4</a:t>
            </a:r>
          </a:p>
          <a:p>
            <a:pPr marL="1200150" lvl="2" indent="-285750">
              <a:buFont typeface="Arial" panose="020B0604020202020204" pitchFamily="34" charset="0"/>
              <a:buChar char="•"/>
            </a:pPr>
            <a:r>
              <a:rPr lang="en-US" sz="1600" dirty="0" err="1" smtClean="0"/>
              <a:t>mTTbarParton</a:t>
            </a:r>
            <a:r>
              <a:rPr lang="en-US" sz="1600" dirty="0" smtClean="0"/>
              <a:t> &gt; 1000</a:t>
            </a:r>
          </a:p>
          <a:p>
            <a:pPr marL="1200150" lvl="2" indent="-285750">
              <a:buFont typeface="Arial" panose="020B0604020202020204" pitchFamily="34" charset="0"/>
              <a:buChar char="•"/>
            </a:pPr>
            <a:endParaRPr lang="en-GB" sz="1600" dirty="0"/>
          </a:p>
        </p:txBody>
      </p:sp>
      <mc:AlternateContent xmlns:mc="http://schemas.openxmlformats.org/markup-compatibility/2006" xmlns:a14="http://schemas.microsoft.com/office/drawing/2010/main">
        <mc:Choice Requires="a14">
          <p:sp>
            <p:nvSpPr>
              <p:cNvPr id="8" name="TextBox 7"/>
              <p:cNvSpPr txBox="1"/>
              <p:nvPr/>
            </p:nvSpPr>
            <p:spPr>
              <a:xfrm>
                <a:off x="401216" y="3457161"/>
                <a:ext cx="11000792" cy="2344873"/>
              </a:xfrm>
              <a:prstGeom prst="rect">
                <a:avLst/>
              </a:prstGeom>
              <a:noFill/>
            </p:spPr>
            <p:txBody>
              <a:bodyPr wrap="square" rtlCol="0">
                <a:spAutoFit/>
              </a:bodyPr>
              <a:lstStyle/>
              <a:p>
                <a:r>
                  <a:rPr lang="en-US" sz="1600" dirty="0" smtClean="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smtClean="0"/>
              </a:p>
              <a:p>
                <a:pPr algn="ctr"/>
                <a:endParaRPr lang="en-US" sz="1600" b="0" dirty="0" smtClean="0"/>
              </a:p>
              <a:p>
                <a:pPr algn="ctr"/>
                <a:endParaRPr lang="en-US" sz="1600" b="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m:oMathPara>
                </a14:m>
                <a:endParaRPr lang="en-GB" sz="1600" dirty="0"/>
              </a:p>
              <a:p>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01216" y="3457161"/>
                <a:ext cx="11000792" cy="2344873"/>
              </a:xfrm>
              <a:prstGeom prst="rect">
                <a:avLst/>
              </a:prstGeom>
              <a:blipFill>
                <a:blip r:embed="rId3"/>
                <a:stretch>
                  <a:fillRect l="-333" t="-779"/>
                </a:stretch>
              </a:blipFill>
            </p:spPr>
            <p:txBody>
              <a:bodyPr/>
              <a:lstStyle/>
              <a:p>
                <a:r>
                  <a:rPr lang="en-GB">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smtClean="0"/>
              <a:t>Reco</a:t>
            </a:r>
            <a:r>
              <a:rPr lang="en-US" sz="1600" dirty="0" smtClean="0"/>
              <a:t> cuts:</a:t>
            </a:r>
            <a:endParaRPr lang="en-US" sz="1600" dirty="0"/>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WP)</a:t>
            </a:r>
          </a:p>
          <a:p>
            <a:pPr marL="1200150" lvl="2" indent="-285750">
              <a:buFont typeface="Arial" panose="020B0604020202020204" pitchFamily="34" charset="0"/>
              <a:buChar char="•"/>
            </a:pPr>
            <a:r>
              <a:rPr lang="en-US" sz="1600" dirty="0"/>
              <a:t>Tagger cut (event </a:t>
            </a:r>
            <a:r>
              <a:rPr lang="en-US" sz="1600" dirty="0" err="1"/>
              <a:t>mva</a:t>
            </a:r>
            <a:r>
              <a:rPr lang="en-US" sz="1600" dirty="0"/>
              <a:t>, top Tagger, deepAK8)</a:t>
            </a:r>
          </a:p>
          <a:p>
            <a:pPr marL="1200150" lvl="2" indent="-285750">
              <a:buFont typeface="Arial" panose="020B0604020202020204" pitchFamily="34" charset="0"/>
              <a:buChar char="•"/>
            </a:pPr>
            <a:r>
              <a:rPr lang="en-US" sz="1600" dirty="0" err="1"/>
              <a:t>JetMassSoftDrop</a:t>
            </a:r>
            <a:r>
              <a:rPr lang="en-US" sz="1600" dirty="0"/>
              <a:t> &gt; 120 and &lt; </a:t>
            </a:r>
            <a:r>
              <a:rPr lang="en-US" sz="1600" dirty="0" smtClean="0"/>
              <a:t>220</a:t>
            </a:r>
          </a:p>
          <a:p>
            <a:endParaRPr lang="en-GB" sz="1600" dirty="0"/>
          </a:p>
        </p:txBody>
      </p:sp>
    </p:spTree>
    <p:extLst>
      <p:ext uri="{BB962C8B-B14F-4D97-AF65-F5344CB8AC3E}">
        <p14:creationId xmlns:p14="http://schemas.microsoft.com/office/powerpoint/2010/main" val="8472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10652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224" y="526988"/>
            <a:ext cx="9610725" cy="5763124"/>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t>
            </a:r>
            <a:r>
              <a:rPr lang="en-GB" u="sng" dirty="0" smtClean="0"/>
              <a:t>for </a:t>
            </a:r>
            <a:r>
              <a:rPr lang="en-GB" u="sng" dirty="0"/>
              <a:t>chi </a:t>
            </a:r>
            <a:r>
              <a:rPr lang="en-GB" u="sng" dirty="0" smtClean="0"/>
              <a:t>distribution (zoomed)</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955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7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a:t>
            </a:r>
            <a:r>
              <a:rPr lang="en-US" u="sng" dirty="0"/>
              <a:t>|cos(</a:t>
            </a:r>
            <a:r>
              <a:rPr lang="el-GR" u="sng" dirty="0"/>
              <a:t>θ</a:t>
            </a:r>
            <a:r>
              <a:rPr lang="en-US" u="sng" dirty="0"/>
              <a:t>)|</a:t>
            </a:r>
            <a:r>
              <a:rPr lang="en-GB" u="sng" dirty="0" smtClean="0"/>
              <a:t> </a:t>
            </a:r>
            <a:r>
              <a:rPr lang="en-GB" u="sng" dirty="0"/>
              <a:t>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0548741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729</TotalTime>
  <Words>684</Words>
  <Application>Microsoft Office PowerPoint</Application>
  <PresentationFormat>Widescreen</PresentationFormat>
  <Paragraphs>177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Retrospect</vt:lpstr>
      <vt:lpstr>Status Report TTbar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653</cp:revision>
  <dcterms:created xsi:type="dcterms:W3CDTF">2019-02-07T21:49:08Z</dcterms:created>
  <dcterms:modified xsi:type="dcterms:W3CDTF">2019-06-07T11:39:48Z</dcterms:modified>
</cp:coreProperties>
</file>