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6"/>
  </p:notesMasterIdLst>
  <p:handoutMasterIdLst>
    <p:handoutMasterId r:id="rId17"/>
  </p:handoutMasterIdLst>
  <p:sldIdLst>
    <p:sldId id="256" r:id="rId3"/>
    <p:sldId id="628" r:id="rId4"/>
    <p:sldId id="629" r:id="rId5"/>
    <p:sldId id="630" r:id="rId6"/>
    <p:sldId id="631" r:id="rId7"/>
    <p:sldId id="632" r:id="rId8"/>
    <p:sldId id="634" r:id="rId9"/>
    <p:sldId id="635" r:id="rId10"/>
    <p:sldId id="588" r:id="rId11"/>
    <p:sldId id="568" r:id="rId12"/>
    <p:sldId id="507" r:id="rId13"/>
    <p:sldId id="593" r:id="rId14"/>
    <p:sldId id="5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72" autoAdjust="0"/>
    <p:restoredTop sz="95084"/>
  </p:normalViewPr>
  <p:slideViewPr>
    <p:cSldViewPr snapToGrid="0">
      <p:cViewPr varScale="1">
        <p:scale>
          <a:sx n="83" d="100"/>
          <a:sy n="83" d="100"/>
        </p:scale>
        <p:origin x="208" y="936"/>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3/10/21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3/10/21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3/10/21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3/10/21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2</a:t>
            </a:fld>
            <a:endParaRPr lang="en-GB"/>
          </a:p>
        </p:txBody>
      </p:sp>
    </p:spTree>
    <p:extLst>
      <p:ext uri="{BB962C8B-B14F-4D97-AF65-F5344CB8AC3E}">
        <p14:creationId xmlns:p14="http://schemas.microsoft.com/office/powerpoint/2010/main" val="174171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3/10/21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3</a:t>
            </a:fld>
            <a:endParaRPr lang="en-GB"/>
          </a:p>
        </p:txBody>
      </p:sp>
    </p:spTree>
    <p:extLst>
      <p:ext uri="{BB962C8B-B14F-4D97-AF65-F5344CB8AC3E}">
        <p14:creationId xmlns:p14="http://schemas.microsoft.com/office/powerpoint/2010/main" val="2773399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3/10/21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4</a:t>
            </a:fld>
            <a:endParaRPr lang="en-GB"/>
          </a:p>
        </p:txBody>
      </p:sp>
    </p:spTree>
    <p:extLst>
      <p:ext uri="{BB962C8B-B14F-4D97-AF65-F5344CB8AC3E}">
        <p14:creationId xmlns:p14="http://schemas.microsoft.com/office/powerpoint/2010/main" val="286140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3/10/21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5</a:t>
            </a:fld>
            <a:endParaRPr lang="en-GB"/>
          </a:p>
        </p:txBody>
      </p:sp>
    </p:spTree>
    <p:extLst>
      <p:ext uri="{BB962C8B-B14F-4D97-AF65-F5344CB8AC3E}">
        <p14:creationId xmlns:p14="http://schemas.microsoft.com/office/powerpoint/2010/main" val="124249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3/10/21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6</a:t>
            </a:fld>
            <a:endParaRPr lang="en-GB"/>
          </a:p>
        </p:txBody>
      </p:sp>
    </p:spTree>
    <p:extLst>
      <p:ext uri="{BB962C8B-B14F-4D97-AF65-F5344CB8AC3E}">
        <p14:creationId xmlns:p14="http://schemas.microsoft.com/office/powerpoint/2010/main" val="207098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3/10/21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7</a:t>
            </a:fld>
            <a:endParaRPr lang="en-GB"/>
          </a:p>
        </p:txBody>
      </p:sp>
    </p:spTree>
    <p:extLst>
      <p:ext uri="{BB962C8B-B14F-4D97-AF65-F5344CB8AC3E}">
        <p14:creationId xmlns:p14="http://schemas.microsoft.com/office/powerpoint/2010/main" val="190752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3/10/21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8</a:t>
            </a:fld>
            <a:endParaRPr lang="en-GB"/>
          </a:p>
        </p:txBody>
      </p:sp>
    </p:spTree>
    <p:extLst>
      <p:ext uri="{BB962C8B-B14F-4D97-AF65-F5344CB8AC3E}">
        <p14:creationId xmlns:p14="http://schemas.microsoft.com/office/powerpoint/2010/main" val="566636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3/10/21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3/10/21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3/10/21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3/10/21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3/10/21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3/10/21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3/10/21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3/10/21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3/10/21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3/10/21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3/10/21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3/10/21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3/10/21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3/10/21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3/10/21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3/10/21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3/10/21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3/10/21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3/10/21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3/10/21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 </a:t>
            </a:r>
            <a:br>
              <a:rPr lang="en-US" sz="4400" dirty="0"/>
            </a:br>
            <a:br>
              <a:rPr lang="en-US" sz="4400" dirty="0"/>
            </a:br>
            <a:r>
              <a:rPr lang="en-US" sz="4400" dirty="0"/>
              <a:t>11/3/2021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4816447"/>
              </a:xfrm>
              <a:prstGeom prst="rect">
                <a:avLst/>
              </a:prstGeom>
              <a:noFill/>
            </p:spPr>
            <p:txBody>
              <a:bodyPr wrap="square" rtlCol="0">
                <a:spAutoFit/>
              </a:bodyPr>
              <a:lstStyle/>
              <a:p>
                <a:endParaRPr lang="en-US" dirty="0">
                  <a:sym typeface="Wingdings" pitchFamily="2" charset="2"/>
                </a:endParaRPr>
              </a:p>
              <a:p>
                <a:r>
                  <a:rPr lang="en-US" u="sng" dirty="0">
                    <a:sym typeface="Wingdings" pitchFamily="2" charset="2"/>
                  </a:rPr>
                  <a:t>Angular Distributions, Z’ analysis:</a:t>
                </a:r>
              </a:p>
              <a:p>
                <a:pPr marL="342900" indent="-342900">
                  <a:buFont typeface="Arial" panose="020B0604020202020204" pitchFamily="34" charset="0"/>
                  <a:buChar char="•"/>
                </a:pPr>
                <a:r>
                  <a:rPr lang="en-US" dirty="0">
                    <a:sym typeface="Wingdings" pitchFamily="2" charset="2"/>
                  </a:rPr>
                  <a:t>New Signal Region:</a:t>
                </a:r>
              </a:p>
              <a:p>
                <a:pPr marL="800100" lvl="1" indent="-342900">
                  <a:buFont typeface="Arial" panose="020B0604020202020204" pitchFamily="34" charset="0"/>
                  <a:buChar char="•"/>
                </a:pPr>
                <a:r>
                  <a:rPr lang="en-US" dirty="0">
                    <a:sym typeface="Wingdings" pitchFamily="2" charset="2"/>
                  </a:rPr>
                  <a:t>SR</a:t>
                </a:r>
                <a:r>
                  <a:rPr lang="en-US" baseline="-25000" dirty="0">
                    <a:sym typeface="Wingdings" pitchFamily="2" charset="2"/>
                  </a:rPr>
                  <a:t>C </a:t>
                </a:r>
                <a:r>
                  <a:rPr lang="en-US" dirty="0">
                    <a:sym typeface="Wingdings" pitchFamily="2" charset="2"/>
                  </a:rPr>
                  <a:t>= SR + </a:t>
                </a:r>
                <a:r>
                  <a:rPr lang="en-US" dirty="0" err="1">
                    <a:sym typeface="Wingdings" pitchFamily="2" charset="2"/>
                  </a:rPr>
                  <a:t>mJJ</a:t>
                </a:r>
                <a:r>
                  <a:rPr lang="en-US" dirty="0">
                    <a:sym typeface="Wingdings" pitchFamily="2" charset="2"/>
                  </a:rPr>
                  <a:t> &gt; 1.5TeV</a:t>
                </a:r>
              </a:p>
              <a:p>
                <a:pPr marL="800100" lvl="1"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Stack histograms for SR</a:t>
                </a:r>
                <a:r>
                  <a:rPr lang="en-US" baseline="-25000" dirty="0">
                    <a:sym typeface="Wingdings" pitchFamily="2" charset="2"/>
                  </a:rPr>
                  <a:t>C</a:t>
                </a:r>
              </a:p>
              <a:p>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Asymptotic Limits (Brazilian plots) for 2016, 2017, 2018 </a:t>
                </a:r>
              </a:p>
              <a:p>
                <a:pPr marL="800100" lvl="1" indent="-342900">
                  <a:buFont typeface="Arial" panose="020B0604020202020204" pitchFamily="34" charset="0"/>
                  <a:buChar char="•"/>
                </a:pPr>
                <a:r>
                  <a:rPr lang="en-US" dirty="0">
                    <a:sym typeface="Wingdings" pitchFamily="2" charset="2"/>
                  </a:rPr>
                  <a:t>Total Cross section x BR </a:t>
                </a:r>
              </a:p>
              <a:p>
                <a:pPr marL="800100" lvl="1" indent="-342900">
                  <a:buFont typeface="Arial" panose="020B0604020202020204" pitchFamily="34" charset="0"/>
                  <a:buChar char="•"/>
                </a:pPr>
                <a:r>
                  <a:rPr lang="en-US" dirty="0">
                    <a:sym typeface="Wingdings" pitchFamily="2" charset="2"/>
                  </a:rPr>
                  <a:t>Total Cross section = </a:t>
                </a:r>
                <a14:m>
                  <m:oMath xmlns:m="http://schemas.openxmlformats.org/officeDocument/2006/math">
                    <m:nary>
                      <m:naryPr>
                        <m:chr m:val="∑"/>
                        <m:ctrlPr>
                          <a:rPr lang="en-US" i="1" smtClean="0">
                            <a:latin typeface="Cambria Math" panose="02040503050406030204" pitchFamily="18" charset="0"/>
                            <a:sym typeface="Wingdings" pitchFamily="2" charset="2"/>
                          </a:rPr>
                        </m:ctrlPr>
                      </m:naryPr>
                      <m:sub>
                        <m:r>
                          <m:rPr>
                            <m:brk m:alnAt="23"/>
                          </m:rPr>
                          <a:rPr lang="en-US" b="0" i="1" smtClean="0">
                            <a:latin typeface="Cambria Math" panose="02040503050406030204" pitchFamily="18" charset="0"/>
                            <a:sym typeface="Wingdings" pitchFamily="2" charset="2"/>
                          </a:rPr>
                          <m:t>𝑖</m:t>
                        </m:r>
                        <m:r>
                          <a:rPr lang="en-US" b="0" i="1" smtClean="0">
                            <a:latin typeface="Cambria Math" panose="02040503050406030204" pitchFamily="18" charset="0"/>
                            <a:sym typeface="Wingdings" pitchFamily="2" charset="2"/>
                          </a:rPr>
                          <m:t>=1</m:t>
                        </m:r>
                      </m:sub>
                      <m:sup>
                        <m:r>
                          <a:rPr lang="en-US" b="0" i="1" smtClean="0">
                            <a:latin typeface="Cambria Math" panose="02040503050406030204" pitchFamily="18" charset="0"/>
                            <a:sym typeface="Wingdings" pitchFamily="2" charset="2"/>
                          </a:rPr>
                          <m:t>𝑁</m:t>
                        </m:r>
                      </m:sup>
                      <m:e>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𝑆</m:t>
                            </m:r>
                          </m:e>
                          <m:sub>
                            <m:r>
                              <a:rPr lang="en-US" b="0" i="1" smtClean="0">
                                <a:latin typeface="Cambria Math" panose="02040503050406030204" pitchFamily="18" charset="0"/>
                                <a:sym typeface="Wingdings" pitchFamily="2" charset="2"/>
                              </a:rPr>
                              <m:t>𝑖</m:t>
                            </m:r>
                          </m:sub>
                        </m:sSub>
                      </m:e>
                    </m:nary>
                    <m:r>
                      <a:rPr lang="en-US" b="0" i="1" smtClean="0">
                        <a:latin typeface="Cambria Math" panose="02040503050406030204" pitchFamily="18" charset="0"/>
                        <a:sym typeface="Wingdings" pitchFamily="2" charset="2"/>
                      </a:rPr>
                      <m:t>, </m:t>
                    </m:r>
                  </m:oMath>
                </a14:m>
                <a:r>
                  <a:rPr lang="en-US" dirty="0">
                    <a:sym typeface="Wingdings" pitchFamily="2" charset="2"/>
                  </a:rPr>
                  <a:t>where S</a:t>
                </a:r>
                <a:r>
                  <a:rPr lang="en-US" baseline="-25000" dirty="0">
                    <a:sym typeface="Wingdings" pitchFamily="2" charset="2"/>
                  </a:rPr>
                  <a:t>i</a:t>
                </a:r>
                <a:r>
                  <a:rPr lang="en-US" dirty="0">
                    <a:sym typeface="Wingdings" pitchFamily="2" charset="2"/>
                  </a:rPr>
                  <a:t> is the signal yield in the reconstructed level</a:t>
                </a:r>
              </a:p>
              <a:p>
                <a:pPr marL="342900"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l-GR" dirty="0">
                    <a:sym typeface="Wingdings" pitchFamily="2" charset="2"/>
                  </a:rPr>
                  <a:t>Χ </a:t>
                </a:r>
                <a:r>
                  <a:rPr lang="en-US" dirty="0">
                    <a:sym typeface="Wingdings" pitchFamily="2" charset="2"/>
                  </a:rPr>
                  <a:t>distributions show a different slope than the B2G-16-015</a:t>
                </a:r>
              </a:p>
              <a:p>
                <a:pPr marL="800100" lvl="1" indent="-342900">
                  <a:buFont typeface="Arial" panose="020B0604020202020204" pitchFamily="34" charset="0"/>
                  <a:buChar char="•"/>
                </a:pPr>
                <a:r>
                  <a:rPr lang="en-US" dirty="0">
                    <a:sym typeface="Wingdings" pitchFamily="2" charset="2"/>
                  </a:rPr>
                  <a:t>Recreated Brazilian plot using </a:t>
                </a:r>
                <a:r>
                  <a:rPr lang="en-US" dirty="0" err="1">
                    <a:sym typeface="Wingdings" pitchFamily="2" charset="2"/>
                  </a:rPr>
                  <a:t>mJJ</a:t>
                </a:r>
                <a:r>
                  <a:rPr lang="en-US" dirty="0">
                    <a:sym typeface="Wingdings" pitchFamily="2" charset="2"/>
                  </a:rPr>
                  <a:t> variable (only for 2016 and </a:t>
                </a:r>
                <a:r>
                  <a:rPr lang="en-US" dirty="0" err="1">
                    <a:sym typeface="Wingdings" pitchFamily="2" charset="2"/>
                  </a:rPr>
                  <a:t>Zprime</a:t>
                </a:r>
                <a:r>
                  <a:rPr lang="en-US" dirty="0">
                    <a:sym typeface="Wingdings" pitchFamily="2" charset="2"/>
                  </a:rPr>
                  <a:t> 1% width)</a:t>
                </a:r>
              </a:p>
              <a:p>
                <a:pPr marL="800100" lvl="1" indent="-342900">
                  <a:buFont typeface="Arial" panose="020B0604020202020204" pitchFamily="34" charset="0"/>
                  <a:buChar char="•"/>
                </a:pPr>
                <a:r>
                  <a:rPr lang="en-US" dirty="0">
                    <a:sym typeface="Wingdings" pitchFamily="2" charset="2"/>
                  </a:rPr>
                  <a:t> Tried to increase mass cut from 1.5 </a:t>
                </a:r>
                <a:r>
                  <a:rPr lang="en-US" dirty="0" err="1">
                    <a:sym typeface="Wingdings" pitchFamily="2" charset="2"/>
                  </a:rPr>
                  <a:t>TeV</a:t>
                </a:r>
                <a:r>
                  <a:rPr lang="en-US" dirty="0">
                    <a:sym typeface="Wingdings" pitchFamily="2" charset="2"/>
                  </a:rPr>
                  <a:t> to 2 </a:t>
                </a:r>
                <a:r>
                  <a:rPr lang="en-US" dirty="0" err="1">
                    <a:sym typeface="Wingdings" pitchFamily="2" charset="2"/>
                  </a:rPr>
                  <a:t>TeV</a:t>
                </a:r>
                <a:r>
                  <a:rPr lang="en-US" dirty="0">
                    <a:sym typeface="Wingdings" pitchFamily="2" charset="2"/>
                  </a:rPr>
                  <a:t> to improve </a:t>
                </a:r>
                <a:r>
                  <a:rPr lang="en-US" dirty="0" err="1">
                    <a:sym typeface="Wingdings" pitchFamily="2" charset="2"/>
                  </a:rPr>
                  <a:t>sensititvity</a:t>
                </a:r>
                <a:r>
                  <a:rPr lang="en-US" dirty="0">
                    <a:sym typeface="Wingdings" pitchFamily="2" charset="2"/>
                  </a:rPr>
                  <a:t>  not enough events coming from signal extraction</a:t>
                </a:r>
              </a:p>
              <a:p>
                <a:pPr marL="800100" lvl="1" indent="-342900">
                  <a:buFont typeface="Arial" panose="020B0604020202020204" pitchFamily="34" charset="0"/>
                  <a:buChar char="•"/>
                </a:pPr>
                <a:r>
                  <a:rPr lang="en-US" dirty="0">
                    <a:sym typeface="Wingdings" pitchFamily="2" charset="2"/>
                  </a:rPr>
                  <a:t>If I use ttbar MC (</a:t>
                </a:r>
                <a:r>
                  <a:rPr lang="el-GR" dirty="0">
                    <a:sym typeface="Wingdings" pitchFamily="2" charset="2"/>
                  </a:rPr>
                  <a:t>χ </a:t>
                </a:r>
                <a:r>
                  <a:rPr lang="en-US" dirty="0" err="1">
                    <a:sym typeface="Wingdings" pitchFamily="2" charset="2"/>
                  </a:rPr>
                  <a:t>dists</a:t>
                </a:r>
                <a:r>
                  <a:rPr lang="en-US" dirty="0">
                    <a:sym typeface="Wingdings" pitchFamily="2" charset="2"/>
                  </a:rPr>
                  <a:t>) as input, the shape is the same as with the 1.5 </a:t>
                </a:r>
                <a:r>
                  <a:rPr lang="en-US" dirty="0" err="1">
                    <a:sym typeface="Wingdings" pitchFamily="2" charset="2"/>
                  </a:rPr>
                  <a:t>TeV</a:t>
                </a:r>
                <a:r>
                  <a:rPr lang="en-US" dirty="0">
                    <a:sym typeface="Wingdings" pitchFamily="2" charset="2"/>
                  </a:rPr>
                  <a:t> cut</a:t>
                </a:r>
              </a:p>
              <a:p>
                <a:pPr marL="800100" lvl="1" indent="-342900">
                  <a:buFont typeface="Arial" panose="020B0604020202020204" pitchFamily="34" charset="0"/>
                  <a:buChar char="•"/>
                </a:pPr>
                <a:r>
                  <a:rPr lang="en-US" dirty="0">
                    <a:sym typeface="Wingdings" pitchFamily="2" charset="2"/>
                  </a:rPr>
                  <a:t>Maybe sliding mass cuts? For each Z’ use a different </a:t>
                </a:r>
                <a:r>
                  <a:rPr lang="en-US" dirty="0" err="1">
                    <a:sym typeface="Wingdings" pitchFamily="2" charset="2"/>
                  </a:rPr>
                  <a:t>mJJ</a:t>
                </a:r>
                <a:r>
                  <a:rPr lang="en-US" dirty="0">
                    <a:sym typeface="Wingdings" pitchFamily="2" charset="2"/>
                  </a:rPr>
                  <a:t> cut </a:t>
                </a:r>
              </a:p>
            </p:txBody>
          </p:sp>
        </mc:Choice>
        <mc:Fallback xmlns="">
          <p:sp>
            <p:nvSpPr>
              <p:cNvPr id="3" name="TextBox 2">
                <a:extLst>
                  <a:ext uri="{FF2B5EF4-FFF2-40B4-BE49-F238E27FC236}">
                    <a16:creationId xmlns:a16="http://schemas.microsoft.com/office/drawing/2014/main" id="{FD9EB30D-1896-E544-947E-9F4F9A085C5F}"/>
                  </a:ext>
                </a:extLst>
              </p:cNvPr>
              <p:cNvSpPr txBox="1">
                <a:spLocks noRot="1" noChangeAspect="1" noMove="1" noResize="1" noEditPoints="1" noAdjustHandles="1" noChangeArrowheads="1" noChangeShapeType="1" noTextEdit="1"/>
              </p:cNvSpPr>
              <p:nvPr/>
            </p:nvSpPr>
            <p:spPr>
              <a:xfrm>
                <a:off x="182879" y="600982"/>
                <a:ext cx="11610109" cy="4816447"/>
              </a:xfrm>
              <a:prstGeom prst="rect">
                <a:avLst/>
              </a:prstGeom>
              <a:blipFill>
                <a:blip r:embed="rId2"/>
                <a:stretch>
                  <a:fillRect l="-437" b="-1316"/>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3/10/21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smtClean="0">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12</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86812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474345"/>
            <a:ext cx="11610109" cy="5355312"/>
          </a:xfrm>
          <a:prstGeom prst="rect">
            <a:avLst/>
          </a:prstGeom>
          <a:noFill/>
        </p:spPr>
        <p:txBody>
          <a:bodyPr wrap="square" rtlCol="0">
            <a:spAutoFit/>
          </a:bodyPr>
          <a:lstStyle/>
          <a:p>
            <a:r>
              <a:rPr lang="en-US" u="sng" dirty="0" err="1">
                <a:sym typeface="Wingdings" pitchFamily="2" charset="2"/>
              </a:rPr>
              <a:t>ttX</a:t>
            </a:r>
            <a:r>
              <a:rPr lang="en-US" u="sng" dirty="0">
                <a:sym typeface="Wingdings" pitchFamily="2" charset="2"/>
              </a:rPr>
              <a:t> analysis:</a:t>
            </a:r>
            <a:endParaRPr lang="en-US" dirty="0">
              <a:sym typeface="Wingdings" pitchFamily="2" charset="2"/>
            </a:endParaRPr>
          </a:p>
          <a:p>
            <a:pPr marL="742950" lvl="1" indent="-285750">
              <a:buFont typeface="Arial" panose="020B0604020202020204" pitchFamily="34" charset="0"/>
              <a:buChar char="•"/>
            </a:pPr>
            <a:r>
              <a:rPr lang="en-US" dirty="0">
                <a:sym typeface="Wingdings" pitchFamily="2" charset="2"/>
              </a:rPr>
              <a:t>Production of UL files</a:t>
            </a:r>
          </a:p>
          <a:p>
            <a:pPr marL="1200150" lvl="2" indent="-285750">
              <a:buFont typeface="Arial" panose="020B0604020202020204" pitchFamily="34" charset="0"/>
              <a:buChar char="•"/>
            </a:pPr>
            <a:r>
              <a:rPr lang="en-US" dirty="0">
                <a:sym typeface="Wingdings" pitchFamily="2" charset="2"/>
              </a:rPr>
              <a:t>2016 (both pre and </a:t>
            </a:r>
            <a:r>
              <a:rPr lang="en-US" dirty="0" err="1">
                <a:sym typeface="Wingdings" pitchFamily="2" charset="2"/>
              </a:rPr>
              <a:t>postVFP</a:t>
            </a:r>
            <a:r>
              <a:rPr lang="en-US" dirty="0">
                <a:sym typeface="Wingdings" pitchFamily="2" charset="2"/>
              </a:rPr>
              <a:t>) is missing </a:t>
            </a:r>
            <a:r>
              <a:rPr lang="en-US" dirty="0" err="1">
                <a:sym typeface="Wingdings" pitchFamily="2" charset="2"/>
              </a:rPr>
              <a:t>bTagging</a:t>
            </a:r>
            <a:r>
              <a:rPr lang="en-US" dirty="0">
                <a:sym typeface="Wingdings" pitchFamily="2" charset="2"/>
              </a:rPr>
              <a:t> WP’s and scale factors</a:t>
            </a:r>
          </a:p>
          <a:p>
            <a:pPr marL="742950" lvl="1" indent="-285750">
              <a:buFont typeface="Arial" panose="020B0604020202020204" pitchFamily="34" charset="0"/>
              <a:buChar char="•"/>
            </a:pPr>
            <a:r>
              <a:rPr lang="en-US" dirty="0">
                <a:solidFill>
                  <a:schemeClr val="tx1">
                    <a:lumMod val="95000"/>
                    <a:lumOff val="5000"/>
                  </a:schemeClr>
                </a:solidFill>
                <a:sym typeface="Wingdings" pitchFamily="2" charset="2"/>
              </a:rPr>
              <a:t>Acceptance Problem:</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We tried several approaches</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Discussion --&gt; we applied geometrical matching on our jets</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Removed matching from all our code</a:t>
            </a:r>
          </a:p>
          <a:p>
            <a:pPr marL="1200150" lvl="2" indent="-285750">
              <a:buFont typeface="Arial" panose="020B0604020202020204" pitchFamily="34" charset="0"/>
              <a:buChar char="•"/>
            </a:pPr>
            <a:r>
              <a:rPr lang="en-US" dirty="0">
                <a:solidFill>
                  <a:schemeClr val="tx1">
                    <a:lumMod val="95000"/>
                    <a:lumOff val="5000"/>
                  </a:schemeClr>
                </a:solidFill>
                <a:sym typeface="Wingdings" pitchFamily="2" charset="2"/>
              </a:rPr>
              <a:t>Doesn’t seem to fix the problem (Giannis)</a:t>
            </a:r>
          </a:p>
          <a:p>
            <a:endParaRPr lang="en-US" u="sng" dirty="0">
              <a:sym typeface="Wingdings" pitchFamily="2" charset="2"/>
            </a:endParaRPr>
          </a:p>
          <a:p>
            <a:r>
              <a:rPr lang="en-US" u="sng" dirty="0">
                <a:sym typeface="Wingdings" pitchFamily="2" charset="2"/>
              </a:rPr>
              <a:t>Z’ analysis</a:t>
            </a:r>
          </a:p>
          <a:p>
            <a:pPr marL="285750" indent="-285750">
              <a:buFont typeface="Arial" panose="020B0604020202020204" pitchFamily="34" charset="0"/>
              <a:buChar char="•"/>
            </a:pPr>
            <a:r>
              <a:rPr lang="en-US" dirty="0">
                <a:sym typeface="Wingdings" pitchFamily="2" charset="2"/>
              </a:rPr>
              <a:t>Switch to UL files for Z’ (missing: 2016_postVFP (all widths) and 2016_preVFP, 2017, 2018 10% and 30% width files)</a:t>
            </a:r>
          </a:p>
          <a:p>
            <a:pPr marL="742950" lvl="1" indent="-285750">
              <a:buFont typeface="Arial" panose="020B0604020202020204" pitchFamily="34" charset="0"/>
              <a:buChar char="•"/>
            </a:pPr>
            <a:r>
              <a:rPr lang="en-US" dirty="0">
                <a:sym typeface="Wingdings" pitchFamily="2" charset="2"/>
              </a:rPr>
              <a:t>Email to MC generation group </a:t>
            </a:r>
            <a:endParaRPr lang="en-US" u="sng" dirty="0">
              <a:sym typeface="Wingdings" pitchFamily="2" charset="2"/>
            </a:endParaRPr>
          </a:p>
          <a:p>
            <a:pPr marL="285750" indent="-285750">
              <a:buFont typeface="Arial" panose="020B0604020202020204" pitchFamily="34" charset="0"/>
              <a:buChar char="•"/>
            </a:pPr>
            <a:r>
              <a:rPr lang="en-US" dirty="0">
                <a:sym typeface="Wingdings" pitchFamily="2" charset="2"/>
              </a:rPr>
              <a:t>Trying to switch to more sensitive variables </a:t>
            </a:r>
          </a:p>
          <a:p>
            <a:pPr marL="742950" lvl="1" indent="-285750">
              <a:buFont typeface="Arial" panose="020B0604020202020204" pitchFamily="34" charset="0"/>
              <a:buChar char="•"/>
            </a:pPr>
            <a:r>
              <a:rPr lang="en-US" dirty="0">
                <a:sym typeface="Wingdings" pitchFamily="2" charset="2"/>
              </a:rPr>
              <a:t>Chi (</a:t>
            </a:r>
            <a:r>
              <a:rPr lang="en-US" dirty="0" err="1">
                <a:sym typeface="Wingdings" pitchFamily="2" charset="2"/>
              </a:rPr>
              <a:t>dijet</a:t>
            </a:r>
            <a:r>
              <a:rPr lang="en-US" dirty="0">
                <a:sym typeface="Wingdings" pitchFamily="2" charset="2"/>
              </a:rPr>
              <a:t>) is not suitable for this type of analysis  Asymptotic limits</a:t>
            </a:r>
          </a:p>
          <a:p>
            <a:pPr marL="742950" lvl="1" indent="-285750">
              <a:buFont typeface="Arial" panose="020B0604020202020204" pitchFamily="34" charset="0"/>
              <a:buChar char="•"/>
            </a:pPr>
            <a:r>
              <a:rPr lang="en-US" dirty="0">
                <a:sym typeface="Wingdings" pitchFamily="2" charset="2"/>
              </a:rPr>
              <a:t>Most analyses use the </a:t>
            </a:r>
            <a:r>
              <a:rPr lang="en-US" dirty="0" err="1">
                <a:sym typeface="Wingdings" pitchFamily="2" charset="2"/>
              </a:rPr>
              <a:t>mJJ</a:t>
            </a:r>
            <a:r>
              <a:rPr lang="en-US" dirty="0">
                <a:sym typeface="Wingdings" pitchFamily="2" charset="2"/>
              </a:rPr>
              <a:t> variable </a:t>
            </a:r>
          </a:p>
          <a:p>
            <a:pPr marL="1200150" lvl="2" indent="-285750">
              <a:buFont typeface="Arial" panose="020B0604020202020204" pitchFamily="34" charset="0"/>
              <a:buChar char="•"/>
            </a:pPr>
            <a:r>
              <a:rPr lang="en-US" dirty="0">
                <a:sym typeface="Wingdings" pitchFamily="2" charset="2"/>
              </a:rPr>
              <a:t>All distributions are for 2017</a:t>
            </a:r>
          </a:p>
          <a:p>
            <a:pPr marL="1200150" lvl="2" indent="-285750">
              <a:buFont typeface="Arial" panose="020B0604020202020204" pitchFamily="34" charset="0"/>
              <a:buChar char="•"/>
            </a:pPr>
            <a:r>
              <a:rPr lang="en-US" dirty="0" err="1">
                <a:sym typeface="Wingdings" pitchFamily="2" charset="2"/>
              </a:rPr>
              <a:t>mJJ</a:t>
            </a:r>
            <a:r>
              <a:rPr lang="en-US" dirty="0">
                <a:sym typeface="Wingdings" pitchFamily="2" charset="2"/>
              </a:rPr>
              <a:t> sensitivity (both stack and only with ttbar) with </a:t>
            </a:r>
            <a:r>
              <a:rPr lang="en-US" dirty="0" err="1">
                <a:sym typeface="Wingdings" pitchFamily="2" charset="2"/>
              </a:rPr>
              <a:t>mJJ</a:t>
            </a:r>
            <a:r>
              <a:rPr lang="en-US" dirty="0">
                <a:sym typeface="Wingdings" pitchFamily="2" charset="2"/>
              </a:rPr>
              <a:t> &gt; 1600 GeV</a:t>
            </a:r>
          </a:p>
          <a:p>
            <a:pPr marL="1200150" lvl="2" indent="-285750">
              <a:buFont typeface="Arial" panose="020B0604020202020204" pitchFamily="34" charset="0"/>
              <a:buChar char="•"/>
            </a:pPr>
            <a:r>
              <a:rPr lang="en-US" dirty="0">
                <a:sym typeface="Wingdings" pitchFamily="2" charset="2"/>
              </a:rPr>
              <a:t>Implementation of |</a:t>
            </a:r>
            <a:r>
              <a:rPr lang="el-GR" dirty="0">
                <a:sym typeface="Wingdings" pitchFamily="2" charset="2"/>
              </a:rPr>
              <a:t>Δ</a:t>
            </a:r>
            <a:r>
              <a:rPr lang="en-US" dirty="0">
                <a:sym typeface="Wingdings" pitchFamily="2" charset="2"/>
              </a:rPr>
              <a:t>y| &lt; 1 cut</a:t>
            </a:r>
          </a:p>
          <a:p>
            <a:pPr marL="742950" lvl="1" indent="-285750">
              <a:buFont typeface="Arial" panose="020B0604020202020204" pitchFamily="34" charset="0"/>
              <a:buChar char="•"/>
            </a:pPr>
            <a:r>
              <a:rPr lang="en-US" dirty="0">
                <a:solidFill>
                  <a:srgbClr val="FF0000"/>
                </a:solidFill>
                <a:sym typeface="Wingdings" pitchFamily="2" charset="2"/>
              </a:rPr>
              <a:t>Chi distributions over different </a:t>
            </a:r>
            <a:r>
              <a:rPr lang="en-US" dirty="0" err="1">
                <a:solidFill>
                  <a:srgbClr val="FF0000"/>
                </a:solidFill>
                <a:sym typeface="Wingdings" pitchFamily="2" charset="2"/>
              </a:rPr>
              <a:t>mJJ</a:t>
            </a:r>
            <a:r>
              <a:rPr lang="en-US" dirty="0">
                <a:solidFill>
                  <a:srgbClr val="FF0000"/>
                </a:solidFill>
                <a:sym typeface="Wingdings" pitchFamily="2" charset="2"/>
              </a:rPr>
              <a:t> ranges (next week)</a:t>
            </a:r>
          </a:p>
        </p:txBody>
      </p:sp>
    </p:spTree>
    <p:extLst>
      <p:ext uri="{BB962C8B-B14F-4D97-AF65-F5344CB8AC3E}">
        <p14:creationId xmlns:p14="http://schemas.microsoft.com/office/powerpoint/2010/main" val="229027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15" name="Picture 14">
            <a:extLst>
              <a:ext uri="{FF2B5EF4-FFF2-40B4-BE49-F238E27FC236}">
                <a16:creationId xmlns:a16="http://schemas.microsoft.com/office/drawing/2014/main" id="{48703616-F25B-814B-945A-285A7D7607C9}"/>
              </a:ext>
            </a:extLst>
          </p:cNvPr>
          <p:cNvPicPr>
            <a:picLocks noChangeAspect="1"/>
          </p:cNvPicPr>
          <p:nvPr/>
        </p:nvPicPr>
        <p:blipFill>
          <a:blip r:embed="rId3"/>
          <a:stretch>
            <a:fillRect/>
          </a:stretch>
        </p:blipFill>
        <p:spPr>
          <a:xfrm rot="5400000">
            <a:off x="2555543" y="-48067"/>
            <a:ext cx="3101340" cy="4320540"/>
          </a:xfrm>
          <a:prstGeom prst="rect">
            <a:avLst/>
          </a:prstGeom>
        </p:spPr>
      </p:pic>
      <p:pic>
        <p:nvPicPr>
          <p:cNvPr id="17" name="Picture 16">
            <a:extLst>
              <a:ext uri="{FF2B5EF4-FFF2-40B4-BE49-F238E27FC236}">
                <a16:creationId xmlns:a16="http://schemas.microsoft.com/office/drawing/2014/main" id="{D71F5F90-FD85-AF43-ADD4-A46208F0749C}"/>
              </a:ext>
            </a:extLst>
          </p:cNvPr>
          <p:cNvPicPr>
            <a:picLocks noChangeAspect="1"/>
          </p:cNvPicPr>
          <p:nvPr/>
        </p:nvPicPr>
        <p:blipFill>
          <a:blip r:embed="rId4"/>
          <a:stretch>
            <a:fillRect/>
          </a:stretch>
        </p:blipFill>
        <p:spPr>
          <a:xfrm rot="5400000">
            <a:off x="2555543" y="3070889"/>
            <a:ext cx="3101340" cy="4320540"/>
          </a:xfrm>
          <a:prstGeom prst="rect">
            <a:avLst/>
          </a:prstGeom>
        </p:spPr>
      </p:pic>
      <p:pic>
        <p:nvPicPr>
          <p:cNvPr id="19" name="Picture 18">
            <a:extLst>
              <a:ext uri="{FF2B5EF4-FFF2-40B4-BE49-F238E27FC236}">
                <a16:creationId xmlns:a16="http://schemas.microsoft.com/office/drawing/2014/main" id="{9CEFFE95-A404-6A42-AD7D-062312478AC7}"/>
              </a:ext>
            </a:extLst>
          </p:cNvPr>
          <p:cNvPicPr>
            <a:picLocks noChangeAspect="1"/>
          </p:cNvPicPr>
          <p:nvPr/>
        </p:nvPicPr>
        <p:blipFill>
          <a:blip r:embed="rId5"/>
          <a:stretch>
            <a:fillRect/>
          </a:stretch>
        </p:blipFill>
        <p:spPr>
          <a:xfrm rot="5400000">
            <a:off x="6876083" y="-8263"/>
            <a:ext cx="3101340" cy="4320540"/>
          </a:xfrm>
          <a:prstGeom prst="rect">
            <a:avLst/>
          </a:prstGeom>
        </p:spPr>
      </p:pic>
      <p:pic>
        <p:nvPicPr>
          <p:cNvPr id="21" name="Picture 20">
            <a:extLst>
              <a:ext uri="{FF2B5EF4-FFF2-40B4-BE49-F238E27FC236}">
                <a16:creationId xmlns:a16="http://schemas.microsoft.com/office/drawing/2014/main" id="{5653CFEF-72F7-F94D-AA89-785113205E6A}"/>
              </a:ext>
            </a:extLst>
          </p:cNvPr>
          <p:cNvPicPr>
            <a:picLocks noChangeAspect="1"/>
          </p:cNvPicPr>
          <p:nvPr/>
        </p:nvPicPr>
        <p:blipFill>
          <a:blip r:embed="rId6"/>
          <a:stretch>
            <a:fillRect/>
          </a:stretch>
        </p:blipFill>
        <p:spPr>
          <a:xfrm rot="5400000">
            <a:off x="6876083" y="3069127"/>
            <a:ext cx="3101340" cy="4320540"/>
          </a:xfrm>
          <a:prstGeom prst="rect">
            <a:avLst/>
          </a:prstGeom>
        </p:spPr>
      </p:pic>
      <p:sp>
        <p:nvSpPr>
          <p:cNvPr id="12" name="Title 4">
            <a:extLst>
              <a:ext uri="{FF2B5EF4-FFF2-40B4-BE49-F238E27FC236}">
                <a16:creationId xmlns:a16="http://schemas.microsoft.com/office/drawing/2014/main" id="{CCE472BB-DFA4-B349-8F30-2673C528FF7C}"/>
              </a:ext>
            </a:extLst>
          </p:cNvPr>
          <p:cNvSpPr txBox="1">
            <a:spLocks/>
          </p:cNvSpPr>
          <p:nvPr/>
        </p:nvSpPr>
        <p:spPr>
          <a:xfrm>
            <a:off x="20113" y="-13404"/>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800" u="sng" dirty="0"/>
              <a:t>Sensitivity Plots</a:t>
            </a:r>
          </a:p>
        </p:txBody>
      </p:sp>
    </p:spTree>
    <p:extLst>
      <p:ext uri="{BB962C8B-B14F-4D97-AF65-F5344CB8AC3E}">
        <p14:creationId xmlns:p14="http://schemas.microsoft.com/office/powerpoint/2010/main" val="155634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49426" y="111512"/>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800" u="sng" dirty="0"/>
              <a:t>Sensitivity Plots (ttbar vs Z’) </a:t>
            </a:r>
            <a:r>
              <a:rPr lang="en-GB" sz="2800" u="sng" dirty="0" err="1"/>
              <a:t>mJJ</a:t>
            </a:r>
            <a:r>
              <a:rPr lang="en-GB" sz="2800" u="sng" dirty="0"/>
              <a:t> vs chi, </a:t>
            </a:r>
            <a:r>
              <a:rPr lang="en-GB" sz="2800" u="sng" dirty="0" err="1"/>
              <a:t>mZ</a:t>
            </a:r>
            <a:r>
              <a:rPr lang="en-GB" sz="2800" u="sng" dirty="0"/>
              <a:t>’ = 2TeV, w = 1%</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16" name="Picture 15">
            <a:extLst>
              <a:ext uri="{FF2B5EF4-FFF2-40B4-BE49-F238E27FC236}">
                <a16:creationId xmlns:a16="http://schemas.microsoft.com/office/drawing/2014/main" id="{8D4A599A-4BC0-8448-B593-550404EBEE11}"/>
              </a:ext>
            </a:extLst>
          </p:cNvPr>
          <p:cNvPicPr>
            <a:picLocks noChangeAspect="1"/>
          </p:cNvPicPr>
          <p:nvPr/>
        </p:nvPicPr>
        <p:blipFill>
          <a:blip r:embed="rId3"/>
          <a:stretch>
            <a:fillRect/>
          </a:stretch>
        </p:blipFill>
        <p:spPr>
          <a:xfrm rot="5400000">
            <a:off x="962226" y="548640"/>
            <a:ext cx="4135120" cy="5760720"/>
          </a:xfrm>
          <a:prstGeom prst="rect">
            <a:avLst/>
          </a:prstGeom>
        </p:spPr>
      </p:pic>
      <p:pic>
        <p:nvPicPr>
          <p:cNvPr id="18" name="Picture 17">
            <a:extLst>
              <a:ext uri="{FF2B5EF4-FFF2-40B4-BE49-F238E27FC236}">
                <a16:creationId xmlns:a16="http://schemas.microsoft.com/office/drawing/2014/main" id="{1AE08090-4BC6-2D47-BF0F-D98C489F92FB}"/>
              </a:ext>
            </a:extLst>
          </p:cNvPr>
          <p:cNvPicPr>
            <a:picLocks noChangeAspect="1"/>
          </p:cNvPicPr>
          <p:nvPr/>
        </p:nvPicPr>
        <p:blipFill>
          <a:blip r:embed="rId4"/>
          <a:stretch>
            <a:fillRect/>
          </a:stretch>
        </p:blipFill>
        <p:spPr>
          <a:xfrm rot="5400000">
            <a:off x="6908800" y="548640"/>
            <a:ext cx="4135120" cy="5760720"/>
          </a:xfrm>
          <a:prstGeom prst="rect">
            <a:avLst/>
          </a:prstGeom>
        </p:spPr>
      </p:pic>
    </p:spTree>
    <p:extLst>
      <p:ext uri="{BB962C8B-B14F-4D97-AF65-F5344CB8AC3E}">
        <p14:creationId xmlns:p14="http://schemas.microsoft.com/office/powerpoint/2010/main" val="170090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49426" y="111512"/>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800" u="sng" dirty="0"/>
              <a:t>Sensitivity Plots (ttbar vs Z’) </a:t>
            </a:r>
            <a:r>
              <a:rPr lang="en-GB" sz="2800" u="sng" dirty="0" err="1"/>
              <a:t>mJJ</a:t>
            </a:r>
            <a:r>
              <a:rPr lang="en-GB" sz="2800" u="sng" dirty="0"/>
              <a:t> vs chi, </a:t>
            </a:r>
            <a:r>
              <a:rPr lang="en-GB" sz="2800" u="sng" dirty="0" err="1"/>
              <a:t>mZ</a:t>
            </a:r>
            <a:r>
              <a:rPr lang="en-GB" sz="2800" u="sng" dirty="0"/>
              <a:t>’ = 2.5TeV, w = 1%</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10" name="Picture 9">
            <a:extLst>
              <a:ext uri="{FF2B5EF4-FFF2-40B4-BE49-F238E27FC236}">
                <a16:creationId xmlns:a16="http://schemas.microsoft.com/office/drawing/2014/main" id="{39EE91EF-A910-FF40-872E-DFA66914DBF8}"/>
              </a:ext>
            </a:extLst>
          </p:cNvPr>
          <p:cNvPicPr>
            <a:picLocks noChangeAspect="1"/>
          </p:cNvPicPr>
          <p:nvPr/>
        </p:nvPicPr>
        <p:blipFill>
          <a:blip r:embed="rId3"/>
          <a:stretch>
            <a:fillRect/>
          </a:stretch>
        </p:blipFill>
        <p:spPr>
          <a:xfrm rot="5400000">
            <a:off x="865357" y="548640"/>
            <a:ext cx="4135120" cy="5760720"/>
          </a:xfrm>
          <a:prstGeom prst="rect">
            <a:avLst/>
          </a:prstGeom>
        </p:spPr>
      </p:pic>
      <p:pic>
        <p:nvPicPr>
          <p:cNvPr id="14" name="Picture 13">
            <a:extLst>
              <a:ext uri="{FF2B5EF4-FFF2-40B4-BE49-F238E27FC236}">
                <a16:creationId xmlns:a16="http://schemas.microsoft.com/office/drawing/2014/main" id="{7FB3ADF8-D91C-C34F-959D-698AA8A88C2C}"/>
              </a:ext>
            </a:extLst>
          </p:cNvPr>
          <p:cNvPicPr>
            <a:picLocks noChangeAspect="1"/>
          </p:cNvPicPr>
          <p:nvPr/>
        </p:nvPicPr>
        <p:blipFill>
          <a:blip r:embed="rId4"/>
          <a:stretch>
            <a:fillRect/>
          </a:stretch>
        </p:blipFill>
        <p:spPr>
          <a:xfrm rot="5400000">
            <a:off x="6908800" y="548640"/>
            <a:ext cx="4135120" cy="5760720"/>
          </a:xfrm>
          <a:prstGeom prst="rect">
            <a:avLst/>
          </a:prstGeom>
        </p:spPr>
      </p:pic>
    </p:spTree>
    <p:extLst>
      <p:ext uri="{BB962C8B-B14F-4D97-AF65-F5344CB8AC3E}">
        <p14:creationId xmlns:p14="http://schemas.microsoft.com/office/powerpoint/2010/main" val="338189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49426" y="111512"/>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800" u="sng" dirty="0"/>
              <a:t>Sensitivity Plots (ttbar vs Z’) </a:t>
            </a:r>
            <a:r>
              <a:rPr lang="en-GB" sz="2800" u="sng" dirty="0" err="1"/>
              <a:t>mJJ</a:t>
            </a:r>
            <a:r>
              <a:rPr lang="en-GB" sz="2800" u="sng" dirty="0"/>
              <a:t> vs chi, </a:t>
            </a:r>
            <a:r>
              <a:rPr lang="en-GB" sz="2800" u="sng" dirty="0" err="1"/>
              <a:t>mZ</a:t>
            </a:r>
            <a:r>
              <a:rPr lang="en-GB" sz="2800" u="sng" dirty="0"/>
              <a:t>’ =3TeV, w = 1%</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4" name="Picture 3">
            <a:extLst>
              <a:ext uri="{FF2B5EF4-FFF2-40B4-BE49-F238E27FC236}">
                <a16:creationId xmlns:a16="http://schemas.microsoft.com/office/drawing/2014/main" id="{50A23CF0-45E4-F243-881D-7A5875635C30}"/>
              </a:ext>
            </a:extLst>
          </p:cNvPr>
          <p:cNvPicPr>
            <a:picLocks noChangeAspect="1"/>
          </p:cNvPicPr>
          <p:nvPr/>
        </p:nvPicPr>
        <p:blipFill>
          <a:blip r:embed="rId3"/>
          <a:stretch>
            <a:fillRect/>
          </a:stretch>
        </p:blipFill>
        <p:spPr>
          <a:xfrm rot="5400000">
            <a:off x="962226" y="548640"/>
            <a:ext cx="4135120" cy="5760720"/>
          </a:xfrm>
          <a:prstGeom prst="rect">
            <a:avLst/>
          </a:prstGeom>
        </p:spPr>
      </p:pic>
      <p:pic>
        <p:nvPicPr>
          <p:cNvPr id="7" name="Picture 6">
            <a:extLst>
              <a:ext uri="{FF2B5EF4-FFF2-40B4-BE49-F238E27FC236}">
                <a16:creationId xmlns:a16="http://schemas.microsoft.com/office/drawing/2014/main" id="{54BC9C2C-BCB2-004E-9BB7-55426BAC120B}"/>
              </a:ext>
            </a:extLst>
          </p:cNvPr>
          <p:cNvPicPr>
            <a:picLocks noChangeAspect="1"/>
          </p:cNvPicPr>
          <p:nvPr/>
        </p:nvPicPr>
        <p:blipFill>
          <a:blip r:embed="rId4"/>
          <a:stretch>
            <a:fillRect/>
          </a:stretch>
        </p:blipFill>
        <p:spPr>
          <a:xfrm rot="5400000">
            <a:off x="6908800" y="548640"/>
            <a:ext cx="4135120" cy="5760720"/>
          </a:xfrm>
          <a:prstGeom prst="rect">
            <a:avLst/>
          </a:prstGeom>
        </p:spPr>
      </p:pic>
    </p:spTree>
    <p:extLst>
      <p:ext uri="{BB962C8B-B14F-4D97-AF65-F5344CB8AC3E}">
        <p14:creationId xmlns:p14="http://schemas.microsoft.com/office/powerpoint/2010/main" val="381142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36057" y="-131436"/>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600" u="sng" dirty="0" err="1"/>
              <a:t>mJJ</a:t>
            </a:r>
            <a:r>
              <a:rPr lang="en-GB" sz="2600" u="sng" dirty="0"/>
              <a:t> Stack Plots without Implementation of |</a:t>
            </a:r>
            <a:r>
              <a:rPr lang="el-GR" sz="2600" u="sng" dirty="0"/>
              <a:t>Δ</a:t>
            </a:r>
            <a:r>
              <a:rPr lang="en-US" sz="2600" u="sng" dirty="0"/>
              <a:t>y| &lt; 1</a:t>
            </a:r>
            <a:endParaRPr lang="en-GB" sz="2600" u="sng"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16" name="Picture 15">
            <a:extLst>
              <a:ext uri="{FF2B5EF4-FFF2-40B4-BE49-F238E27FC236}">
                <a16:creationId xmlns:a16="http://schemas.microsoft.com/office/drawing/2014/main" id="{75C93CA2-1FC3-2648-94CE-EE458DAD832D}"/>
              </a:ext>
            </a:extLst>
          </p:cNvPr>
          <p:cNvPicPr>
            <a:picLocks noChangeAspect="1"/>
          </p:cNvPicPr>
          <p:nvPr/>
        </p:nvPicPr>
        <p:blipFill>
          <a:blip r:embed="rId3"/>
          <a:stretch>
            <a:fillRect/>
          </a:stretch>
        </p:blipFill>
        <p:spPr>
          <a:xfrm rot="5400000">
            <a:off x="6705600" y="2961286"/>
            <a:ext cx="3101340" cy="4320540"/>
          </a:xfrm>
          <a:prstGeom prst="rect">
            <a:avLst/>
          </a:prstGeom>
        </p:spPr>
      </p:pic>
      <p:pic>
        <p:nvPicPr>
          <p:cNvPr id="18" name="Picture 17">
            <a:extLst>
              <a:ext uri="{FF2B5EF4-FFF2-40B4-BE49-F238E27FC236}">
                <a16:creationId xmlns:a16="http://schemas.microsoft.com/office/drawing/2014/main" id="{783EBE30-1D8B-AC44-B94B-6DD88F9428CC}"/>
              </a:ext>
            </a:extLst>
          </p:cNvPr>
          <p:cNvPicPr>
            <a:picLocks noChangeAspect="1"/>
          </p:cNvPicPr>
          <p:nvPr/>
        </p:nvPicPr>
        <p:blipFill>
          <a:blip r:embed="rId4"/>
          <a:stretch>
            <a:fillRect/>
          </a:stretch>
        </p:blipFill>
        <p:spPr>
          <a:xfrm rot="5400000">
            <a:off x="6705600" y="-140054"/>
            <a:ext cx="3101340" cy="4320540"/>
          </a:xfrm>
          <a:prstGeom prst="rect">
            <a:avLst/>
          </a:prstGeom>
        </p:spPr>
      </p:pic>
      <p:pic>
        <p:nvPicPr>
          <p:cNvPr id="20" name="Picture 19">
            <a:extLst>
              <a:ext uri="{FF2B5EF4-FFF2-40B4-BE49-F238E27FC236}">
                <a16:creationId xmlns:a16="http://schemas.microsoft.com/office/drawing/2014/main" id="{DFC1C1A6-6B5C-FB4D-BFEF-6DB22A293646}"/>
              </a:ext>
            </a:extLst>
          </p:cNvPr>
          <p:cNvPicPr>
            <a:picLocks noChangeAspect="1"/>
          </p:cNvPicPr>
          <p:nvPr/>
        </p:nvPicPr>
        <p:blipFill>
          <a:blip r:embed="rId5"/>
          <a:stretch>
            <a:fillRect/>
          </a:stretch>
        </p:blipFill>
        <p:spPr>
          <a:xfrm rot="5400000">
            <a:off x="2385060" y="2961286"/>
            <a:ext cx="3101340" cy="4320540"/>
          </a:xfrm>
          <a:prstGeom prst="rect">
            <a:avLst/>
          </a:prstGeom>
        </p:spPr>
      </p:pic>
      <p:pic>
        <p:nvPicPr>
          <p:cNvPr id="22" name="Picture 21">
            <a:extLst>
              <a:ext uri="{FF2B5EF4-FFF2-40B4-BE49-F238E27FC236}">
                <a16:creationId xmlns:a16="http://schemas.microsoft.com/office/drawing/2014/main" id="{EE0CEDBB-85A6-A549-9DDA-ABA3930E20CF}"/>
              </a:ext>
            </a:extLst>
          </p:cNvPr>
          <p:cNvPicPr>
            <a:picLocks noChangeAspect="1"/>
          </p:cNvPicPr>
          <p:nvPr/>
        </p:nvPicPr>
        <p:blipFill>
          <a:blip r:embed="rId6"/>
          <a:stretch>
            <a:fillRect/>
          </a:stretch>
        </p:blipFill>
        <p:spPr>
          <a:xfrm rot="5400000">
            <a:off x="2385060" y="-140054"/>
            <a:ext cx="3101340" cy="4320540"/>
          </a:xfrm>
          <a:prstGeom prst="rect">
            <a:avLst/>
          </a:prstGeom>
        </p:spPr>
      </p:pic>
      <p:sp>
        <p:nvSpPr>
          <p:cNvPr id="23" name="TextBox 22">
            <a:extLst>
              <a:ext uri="{FF2B5EF4-FFF2-40B4-BE49-F238E27FC236}">
                <a16:creationId xmlns:a16="http://schemas.microsoft.com/office/drawing/2014/main" id="{7C361D01-D792-6149-8F82-4FFF83C44FE6}"/>
              </a:ext>
            </a:extLst>
          </p:cNvPr>
          <p:cNvSpPr txBox="1"/>
          <p:nvPr/>
        </p:nvSpPr>
        <p:spPr>
          <a:xfrm>
            <a:off x="480447" y="1549831"/>
            <a:ext cx="1038387" cy="646331"/>
          </a:xfrm>
          <a:prstGeom prst="rect">
            <a:avLst/>
          </a:prstGeom>
          <a:noFill/>
        </p:spPr>
        <p:txBody>
          <a:bodyPr wrap="square" rtlCol="0">
            <a:spAutoFit/>
          </a:bodyPr>
          <a:lstStyle/>
          <a:p>
            <a:pPr algn="ctr"/>
            <a:r>
              <a:rPr lang="en-GB" dirty="0"/>
              <a:t>M</a:t>
            </a:r>
            <a:r>
              <a:rPr lang="en-GR" dirty="0"/>
              <a:t>:2TeV, W=1%</a:t>
            </a:r>
          </a:p>
        </p:txBody>
      </p:sp>
      <p:sp>
        <p:nvSpPr>
          <p:cNvPr id="24" name="TextBox 23">
            <a:extLst>
              <a:ext uri="{FF2B5EF4-FFF2-40B4-BE49-F238E27FC236}">
                <a16:creationId xmlns:a16="http://schemas.microsoft.com/office/drawing/2014/main" id="{D58A06E1-070C-B943-AE97-6148493CE1A6}"/>
              </a:ext>
            </a:extLst>
          </p:cNvPr>
          <p:cNvSpPr txBox="1"/>
          <p:nvPr/>
        </p:nvSpPr>
        <p:spPr>
          <a:xfrm>
            <a:off x="480447" y="4798389"/>
            <a:ext cx="1155083" cy="646331"/>
          </a:xfrm>
          <a:prstGeom prst="rect">
            <a:avLst/>
          </a:prstGeom>
          <a:noFill/>
        </p:spPr>
        <p:txBody>
          <a:bodyPr wrap="square" rtlCol="0">
            <a:spAutoFit/>
          </a:bodyPr>
          <a:lstStyle/>
          <a:p>
            <a:pPr algn="ctr"/>
            <a:r>
              <a:rPr lang="en-GB" dirty="0"/>
              <a:t>M</a:t>
            </a:r>
            <a:r>
              <a:rPr lang="en-GR" dirty="0"/>
              <a:t>:2.5TeV, W=1%</a:t>
            </a:r>
          </a:p>
        </p:txBody>
      </p:sp>
      <p:sp>
        <p:nvSpPr>
          <p:cNvPr id="25" name="TextBox 24">
            <a:extLst>
              <a:ext uri="{FF2B5EF4-FFF2-40B4-BE49-F238E27FC236}">
                <a16:creationId xmlns:a16="http://schemas.microsoft.com/office/drawing/2014/main" id="{BB0BAC01-4411-A343-95FF-97E40CEDF4A1}"/>
              </a:ext>
            </a:extLst>
          </p:cNvPr>
          <p:cNvSpPr txBox="1"/>
          <p:nvPr/>
        </p:nvSpPr>
        <p:spPr>
          <a:xfrm>
            <a:off x="10556470" y="1549831"/>
            <a:ext cx="1038387" cy="646331"/>
          </a:xfrm>
          <a:prstGeom prst="rect">
            <a:avLst/>
          </a:prstGeom>
          <a:noFill/>
        </p:spPr>
        <p:txBody>
          <a:bodyPr wrap="square" rtlCol="0">
            <a:spAutoFit/>
          </a:bodyPr>
          <a:lstStyle/>
          <a:p>
            <a:pPr algn="ctr"/>
            <a:r>
              <a:rPr lang="en-GB" dirty="0"/>
              <a:t>M</a:t>
            </a:r>
            <a:r>
              <a:rPr lang="en-GR" dirty="0"/>
              <a:t>:3TeV, W=1%</a:t>
            </a:r>
          </a:p>
        </p:txBody>
      </p:sp>
      <p:sp>
        <p:nvSpPr>
          <p:cNvPr id="26" name="TextBox 25">
            <a:extLst>
              <a:ext uri="{FF2B5EF4-FFF2-40B4-BE49-F238E27FC236}">
                <a16:creationId xmlns:a16="http://schemas.microsoft.com/office/drawing/2014/main" id="{205A7CDD-C444-7B4F-A77E-07C0607FC920}"/>
              </a:ext>
            </a:extLst>
          </p:cNvPr>
          <p:cNvSpPr txBox="1"/>
          <p:nvPr/>
        </p:nvSpPr>
        <p:spPr>
          <a:xfrm>
            <a:off x="10556470" y="4798389"/>
            <a:ext cx="1038387" cy="646331"/>
          </a:xfrm>
          <a:prstGeom prst="rect">
            <a:avLst/>
          </a:prstGeom>
          <a:noFill/>
        </p:spPr>
        <p:txBody>
          <a:bodyPr wrap="square" rtlCol="0">
            <a:spAutoFit/>
          </a:bodyPr>
          <a:lstStyle/>
          <a:p>
            <a:pPr algn="ctr"/>
            <a:r>
              <a:rPr lang="en-GB" dirty="0"/>
              <a:t>M</a:t>
            </a:r>
            <a:r>
              <a:rPr lang="en-GR" dirty="0"/>
              <a:t>:4TeV, W=1%</a:t>
            </a:r>
          </a:p>
        </p:txBody>
      </p:sp>
    </p:spTree>
    <p:extLst>
      <p:ext uri="{BB962C8B-B14F-4D97-AF65-F5344CB8AC3E}">
        <p14:creationId xmlns:p14="http://schemas.microsoft.com/office/powerpoint/2010/main" val="218209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0" y="-3576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800" u="sng" dirty="0" err="1"/>
              <a:t>mJJ</a:t>
            </a:r>
            <a:r>
              <a:rPr lang="en-GB" sz="2800" u="sng" dirty="0"/>
              <a:t> Stack Plots with Implementation of |</a:t>
            </a:r>
            <a:r>
              <a:rPr lang="el-GR" sz="2800" u="sng" dirty="0"/>
              <a:t>Δ</a:t>
            </a:r>
            <a:r>
              <a:rPr lang="en-US" sz="2800" u="sng" dirty="0"/>
              <a:t>y| &lt; 1</a:t>
            </a:r>
            <a:endParaRPr lang="en-GB" sz="2800" u="sng"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5" name="Picture 4">
            <a:extLst>
              <a:ext uri="{FF2B5EF4-FFF2-40B4-BE49-F238E27FC236}">
                <a16:creationId xmlns:a16="http://schemas.microsoft.com/office/drawing/2014/main" id="{9F81BF01-E034-0E45-BEC3-06C2F0F833F8}"/>
              </a:ext>
            </a:extLst>
          </p:cNvPr>
          <p:cNvPicPr>
            <a:picLocks noChangeAspect="1"/>
          </p:cNvPicPr>
          <p:nvPr/>
        </p:nvPicPr>
        <p:blipFill>
          <a:blip r:embed="rId3"/>
          <a:stretch>
            <a:fillRect/>
          </a:stretch>
        </p:blipFill>
        <p:spPr>
          <a:xfrm rot="5400000">
            <a:off x="2511657" y="-70610"/>
            <a:ext cx="3101340" cy="4320540"/>
          </a:xfrm>
          <a:prstGeom prst="rect">
            <a:avLst/>
          </a:prstGeom>
        </p:spPr>
      </p:pic>
      <p:pic>
        <p:nvPicPr>
          <p:cNvPr id="8" name="Picture 7">
            <a:extLst>
              <a:ext uri="{FF2B5EF4-FFF2-40B4-BE49-F238E27FC236}">
                <a16:creationId xmlns:a16="http://schemas.microsoft.com/office/drawing/2014/main" id="{30EB8167-37AB-7840-AC41-41A7E0C8DC01}"/>
              </a:ext>
            </a:extLst>
          </p:cNvPr>
          <p:cNvPicPr>
            <a:picLocks noChangeAspect="1"/>
          </p:cNvPicPr>
          <p:nvPr/>
        </p:nvPicPr>
        <p:blipFill>
          <a:blip r:embed="rId4"/>
          <a:stretch>
            <a:fillRect/>
          </a:stretch>
        </p:blipFill>
        <p:spPr>
          <a:xfrm rot="5400000">
            <a:off x="2511657" y="3030731"/>
            <a:ext cx="3101340" cy="4320540"/>
          </a:xfrm>
          <a:prstGeom prst="rect">
            <a:avLst/>
          </a:prstGeom>
        </p:spPr>
      </p:pic>
      <p:pic>
        <p:nvPicPr>
          <p:cNvPr id="10" name="Picture 9">
            <a:extLst>
              <a:ext uri="{FF2B5EF4-FFF2-40B4-BE49-F238E27FC236}">
                <a16:creationId xmlns:a16="http://schemas.microsoft.com/office/drawing/2014/main" id="{B3DDE59B-AE00-1045-805E-819A4AF868BB}"/>
              </a:ext>
            </a:extLst>
          </p:cNvPr>
          <p:cNvPicPr>
            <a:picLocks noChangeAspect="1"/>
          </p:cNvPicPr>
          <p:nvPr/>
        </p:nvPicPr>
        <p:blipFill>
          <a:blip r:embed="rId5"/>
          <a:stretch>
            <a:fillRect/>
          </a:stretch>
        </p:blipFill>
        <p:spPr>
          <a:xfrm rot="5400000">
            <a:off x="6845530" y="-70610"/>
            <a:ext cx="3101340" cy="4320540"/>
          </a:xfrm>
          <a:prstGeom prst="rect">
            <a:avLst/>
          </a:prstGeom>
        </p:spPr>
      </p:pic>
      <p:pic>
        <p:nvPicPr>
          <p:cNvPr id="14" name="Picture 13">
            <a:extLst>
              <a:ext uri="{FF2B5EF4-FFF2-40B4-BE49-F238E27FC236}">
                <a16:creationId xmlns:a16="http://schemas.microsoft.com/office/drawing/2014/main" id="{013D6375-00C8-C846-AF3D-3B55BB9FAE59}"/>
              </a:ext>
            </a:extLst>
          </p:cNvPr>
          <p:cNvPicPr>
            <a:picLocks noChangeAspect="1"/>
          </p:cNvPicPr>
          <p:nvPr/>
        </p:nvPicPr>
        <p:blipFill>
          <a:blip r:embed="rId6"/>
          <a:stretch>
            <a:fillRect/>
          </a:stretch>
        </p:blipFill>
        <p:spPr>
          <a:xfrm rot="5400000">
            <a:off x="6845530" y="3030730"/>
            <a:ext cx="3101340" cy="4320540"/>
          </a:xfrm>
          <a:prstGeom prst="rect">
            <a:avLst/>
          </a:prstGeom>
        </p:spPr>
      </p:pic>
      <p:sp>
        <p:nvSpPr>
          <p:cNvPr id="9" name="TextBox 8">
            <a:extLst>
              <a:ext uri="{FF2B5EF4-FFF2-40B4-BE49-F238E27FC236}">
                <a16:creationId xmlns:a16="http://schemas.microsoft.com/office/drawing/2014/main" id="{CC29439C-842E-5C4D-8CC4-83C3D5E48EEE}"/>
              </a:ext>
            </a:extLst>
          </p:cNvPr>
          <p:cNvSpPr txBox="1"/>
          <p:nvPr/>
        </p:nvSpPr>
        <p:spPr>
          <a:xfrm>
            <a:off x="480447" y="1549831"/>
            <a:ext cx="1038387" cy="646331"/>
          </a:xfrm>
          <a:prstGeom prst="rect">
            <a:avLst/>
          </a:prstGeom>
          <a:noFill/>
        </p:spPr>
        <p:txBody>
          <a:bodyPr wrap="square" rtlCol="0">
            <a:spAutoFit/>
          </a:bodyPr>
          <a:lstStyle/>
          <a:p>
            <a:pPr algn="ctr"/>
            <a:r>
              <a:rPr lang="en-GB" dirty="0"/>
              <a:t>M</a:t>
            </a:r>
            <a:r>
              <a:rPr lang="en-GR" dirty="0"/>
              <a:t>:2TeV, W=1%</a:t>
            </a:r>
          </a:p>
        </p:txBody>
      </p:sp>
      <p:sp>
        <p:nvSpPr>
          <p:cNvPr id="13" name="TextBox 12">
            <a:extLst>
              <a:ext uri="{FF2B5EF4-FFF2-40B4-BE49-F238E27FC236}">
                <a16:creationId xmlns:a16="http://schemas.microsoft.com/office/drawing/2014/main" id="{5A9D4396-8785-B14D-A326-39173B154598}"/>
              </a:ext>
            </a:extLst>
          </p:cNvPr>
          <p:cNvSpPr txBox="1"/>
          <p:nvPr/>
        </p:nvSpPr>
        <p:spPr>
          <a:xfrm>
            <a:off x="480447" y="4798389"/>
            <a:ext cx="1155083" cy="646331"/>
          </a:xfrm>
          <a:prstGeom prst="rect">
            <a:avLst/>
          </a:prstGeom>
          <a:noFill/>
        </p:spPr>
        <p:txBody>
          <a:bodyPr wrap="square" rtlCol="0">
            <a:spAutoFit/>
          </a:bodyPr>
          <a:lstStyle/>
          <a:p>
            <a:pPr algn="ctr"/>
            <a:r>
              <a:rPr lang="en-GB" dirty="0"/>
              <a:t>M</a:t>
            </a:r>
            <a:r>
              <a:rPr lang="en-GR" dirty="0"/>
              <a:t>:2.5TeV, W=1%</a:t>
            </a:r>
          </a:p>
        </p:txBody>
      </p:sp>
      <p:sp>
        <p:nvSpPr>
          <p:cNvPr id="15" name="TextBox 14">
            <a:extLst>
              <a:ext uri="{FF2B5EF4-FFF2-40B4-BE49-F238E27FC236}">
                <a16:creationId xmlns:a16="http://schemas.microsoft.com/office/drawing/2014/main" id="{5A6F58AE-BE49-6A49-B53B-ACC0C3BDD949}"/>
              </a:ext>
            </a:extLst>
          </p:cNvPr>
          <p:cNvSpPr txBox="1"/>
          <p:nvPr/>
        </p:nvSpPr>
        <p:spPr>
          <a:xfrm>
            <a:off x="10556470" y="1549831"/>
            <a:ext cx="1038387" cy="646331"/>
          </a:xfrm>
          <a:prstGeom prst="rect">
            <a:avLst/>
          </a:prstGeom>
          <a:noFill/>
        </p:spPr>
        <p:txBody>
          <a:bodyPr wrap="square" rtlCol="0">
            <a:spAutoFit/>
          </a:bodyPr>
          <a:lstStyle/>
          <a:p>
            <a:pPr algn="ctr"/>
            <a:r>
              <a:rPr lang="en-GB" dirty="0"/>
              <a:t>M</a:t>
            </a:r>
            <a:r>
              <a:rPr lang="en-GR" dirty="0"/>
              <a:t>:3TeV, W=1%</a:t>
            </a:r>
          </a:p>
        </p:txBody>
      </p:sp>
      <p:sp>
        <p:nvSpPr>
          <p:cNvPr id="16" name="TextBox 15">
            <a:extLst>
              <a:ext uri="{FF2B5EF4-FFF2-40B4-BE49-F238E27FC236}">
                <a16:creationId xmlns:a16="http://schemas.microsoft.com/office/drawing/2014/main" id="{B6FD05CF-DDD2-BD48-B3CF-10B1438F353E}"/>
              </a:ext>
            </a:extLst>
          </p:cNvPr>
          <p:cNvSpPr txBox="1"/>
          <p:nvPr/>
        </p:nvSpPr>
        <p:spPr>
          <a:xfrm>
            <a:off x="10556470" y="4798389"/>
            <a:ext cx="1038387" cy="646331"/>
          </a:xfrm>
          <a:prstGeom prst="rect">
            <a:avLst/>
          </a:prstGeom>
          <a:noFill/>
        </p:spPr>
        <p:txBody>
          <a:bodyPr wrap="square" rtlCol="0">
            <a:spAutoFit/>
          </a:bodyPr>
          <a:lstStyle/>
          <a:p>
            <a:pPr algn="ctr"/>
            <a:r>
              <a:rPr lang="en-GB" dirty="0"/>
              <a:t>M</a:t>
            </a:r>
            <a:r>
              <a:rPr lang="en-GR" dirty="0"/>
              <a:t>:4TeV, W=1%</a:t>
            </a:r>
          </a:p>
        </p:txBody>
      </p:sp>
    </p:spTree>
    <p:extLst>
      <p:ext uri="{BB962C8B-B14F-4D97-AF65-F5344CB8AC3E}">
        <p14:creationId xmlns:p14="http://schemas.microsoft.com/office/powerpoint/2010/main" val="350791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12151</TotalTime>
  <Words>960</Words>
  <Application>Microsoft Macintosh PowerPoint</Application>
  <PresentationFormat>Widescreen</PresentationFormat>
  <Paragraphs>162</Paragraphs>
  <Slides>13</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Cambria Math</vt:lpstr>
      <vt:lpstr>Retrospect</vt:lpstr>
      <vt:lpstr>Custom Design</vt:lpstr>
      <vt:lpstr> HEP NTUA  Weekly Report   11/3/2021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2345</cp:revision>
  <dcterms:created xsi:type="dcterms:W3CDTF">2019-11-29T10:22:58Z</dcterms:created>
  <dcterms:modified xsi:type="dcterms:W3CDTF">2021-03-10T08:14:26Z</dcterms:modified>
</cp:coreProperties>
</file>