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1"/>
  </p:notesMasterIdLst>
  <p:handoutMasterIdLst>
    <p:handoutMasterId r:id="rId12"/>
  </p:handoutMasterIdLst>
  <p:sldIdLst>
    <p:sldId id="256" r:id="rId3"/>
    <p:sldId id="628" r:id="rId4"/>
    <p:sldId id="629" r:id="rId5"/>
    <p:sldId id="588" r:id="rId6"/>
    <p:sldId id="568" r:id="rId7"/>
    <p:sldId id="507" r:id="rId8"/>
    <p:sldId id="593" r:id="rId9"/>
    <p:sldId id="58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95084"/>
  </p:normalViewPr>
  <p:slideViewPr>
    <p:cSldViewPr snapToGrid="0">
      <p:cViewPr varScale="1">
        <p:scale>
          <a:sx n="114" d="100"/>
          <a:sy n="114" d="100"/>
        </p:scale>
        <p:origin x="192" y="248"/>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3/10/21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3/10/21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3/10/21</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Date Placeholder 3"/>
          <p:cNvSpPr>
            <a:spLocks noGrp="1"/>
          </p:cNvSpPr>
          <p:nvPr>
            <p:ph type="dt" idx="1"/>
          </p:nvPr>
        </p:nvSpPr>
        <p:spPr/>
        <p:txBody>
          <a:bodyPr/>
          <a:lstStyle/>
          <a:p>
            <a:fld id="{7F9D4A26-E586-E648-884B-C9B1EA03133F}" type="datetime1">
              <a:rPr lang="en-US" smtClean="0"/>
              <a:t>3/10/21</a:t>
            </a:fld>
            <a:endParaRPr lang="en-GB"/>
          </a:p>
        </p:txBody>
      </p:sp>
      <p:sp>
        <p:nvSpPr>
          <p:cNvPr id="5" name="Slide Number Placeholder 4"/>
          <p:cNvSpPr>
            <a:spLocks noGrp="1"/>
          </p:cNvSpPr>
          <p:nvPr>
            <p:ph type="sldNum" sz="quarter" idx="5"/>
          </p:nvPr>
        </p:nvSpPr>
        <p:spPr/>
        <p:txBody>
          <a:bodyPr/>
          <a:lstStyle/>
          <a:p>
            <a:fld id="{5033F1CD-332F-48CC-8A24-9D0A5CE7D91D}" type="slidenum">
              <a:rPr lang="en-GB" smtClean="0"/>
              <a:t>2</a:t>
            </a:fld>
            <a:endParaRPr lang="en-GB"/>
          </a:p>
        </p:txBody>
      </p:sp>
    </p:spTree>
    <p:extLst>
      <p:ext uri="{BB962C8B-B14F-4D97-AF65-F5344CB8AC3E}">
        <p14:creationId xmlns:p14="http://schemas.microsoft.com/office/powerpoint/2010/main" val="1741719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Date Placeholder 3"/>
          <p:cNvSpPr>
            <a:spLocks noGrp="1"/>
          </p:cNvSpPr>
          <p:nvPr>
            <p:ph type="dt" idx="1"/>
          </p:nvPr>
        </p:nvSpPr>
        <p:spPr/>
        <p:txBody>
          <a:bodyPr/>
          <a:lstStyle/>
          <a:p>
            <a:fld id="{7F9D4A26-E586-E648-884B-C9B1EA03133F}" type="datetime1">
              <a:rPr lang="en-US" smtClean="0"/>
              <a:t>3/10/21</a:t>
            </a:fld>
            <a:endParaRPr lang="en-GB"/>
          </a:p>
        </p:txBody>
      </p:sp>
      <p:sp>
        <p:nvSpPr>
          <p:cNvPr id="5" name="Slide Number Placeholder 4"/>
          <p:cNvSpPr>
            <a:spLocks noGrp="1"/>
          </p:cNvSpPr>
          <p:nvPr>
            <p:ph type="sldNum" sz="quarter" idx="5"/>
          </p:nvPr>
        </p:nvSpPr>
        <p:spPr/>
        <p:txBody>
          <a:bodyPr/>
          <a:lstStyle/>
          <a:p>
            <a:fld id="{5033F1CD-332F-48CC-8A24-9D0A5CE7D91D}" type="slidenum">
              <a:rPr lang="en-GB" smtClean="0"/>
              <a:t>3</a:t>
            </a:fld>
            <a:endParaRPr lang="en-GB"/>
          </a:p>
        </p:txBody>
      </p:sp>
    </p:spTree>
    <p:extLst>
      <p:ext uri="{BB962C8B-B14F-4D97-AF65-F5344CB8AC3E}">
        <p14:creationId xmlns:p14="http://schemas.microsoft.com/office/powerpoint/2010/main" val="158970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3/10/21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3/10/21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3/10/21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3/10/21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3/10/21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3/10/21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3/10/21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3/10/21</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3/10/21</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3/10/21</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3/10/21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3/10/21</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3/10/21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3/10/21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3/10/21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3/10/21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3/10/21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3/10/21</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3/10/21</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3/10/21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3/10/21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3/10/21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3/10/21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3/10/21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Weekly Report </a:t>
            </a:r>
            <a:br>
              <a:rPr lang="en-US" sz="4400" dirty="0"/>
            </a:br>
            <a:br>
              <a:rPr lang="en-US" sz="4400" dirty="0"/>
            </a:br>
            <a:r>
              <a:rPr lang="en-US" sz="4400" dirty="0"/>
              <a:t>11/3/2021</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474345"/>
            <a:ext cx="11610109" cy="5078313"/>
          </a:xfrm>
          <a:prstGeom prst="rect">
            <a:avLst/>
          </a:prstGeom>
          <a:noFill/>
        </p:spPr>
        <p:txBody>
          <a:bodyPr wrap="square" rtlCol="0">
            <a:spAutoFit/>
          </a:bodyPr>
          <a:lstStyle/>
          <a:p>
            <a:r>
              <a:rPr lang="en-US" u="sng" dirty="0" err="1">
                <a:sym typeface="Wingdings" pitchFamily="2" charset="2"/>
              </a:rPr>
              <a:t>ttX</a:t>
            </a:r>
            <a:r>
              <a:rPr lang="en-US" u="sng" dirty="0">
                <a:sym typeface="Wingdings" pitchFamily="2" charset="2"/>
              </a:rPr>
              <a:t> analysis:</a:t>
            </a:r>
            <a:endParaRPr lang="en-US" dirty="0">
              <a:sym typeface="Wingdings" pitchFamily="2" charset="2"/>
            </a:endParaRPr>
          </a:p>
          <a:p>
            <a:pPr marL="742950" lvl="1" indent="-285750">
              <a:buFont typeface="Arial" panose="020B0604020202020204" pitchFamily="34" charset="0"/>
              <a:buChar char="•"/>
            </a:pPr>
            <a:r>
              <a:rPr lang="en-US" dirty="0">
                <a:sym typeface="Wingdings" pitchFamily="2" charset="2"/>
              </a:rPr>
              <a:t>Production of UL files</a:t>
            </a:r>
          </a:p>
          <a:p>
            <a:pPr marL="1200150" lvl="2" indent="-285750">
              <a:buFont typeface="Arial" panose="020B0604020202020204" pitchFamily="34" charset="0"/>
              <a:buChar char="•"/>
            </a:pPr>
            <a:r>
              <a:rPr lang="en-US" dirty="0">
                <a:sym typeface="Wingdings" pitchFamily="2" charset="2"/>
              </a:rPr>
              <a:t>2016 (both pre and </a:t>
            </a:r>
            <a:r>
              <a:rPr lang="en-US" dirty="0" err="1">
                <a:sym typeface="Wingdings" pitchFamily="2" charset="2"/>
              </a:rPr>
              <a:t>postVFP</a:t>
            </a:r>
            <a:r>
              <a:rPr lang="en-US" dirty="0">
                <a:sym typeface="Wingdings" pitchFamily="2" charset="2"/>
              </a:rPr>
              <a:t>) is missing </a:t>
            </a:r>
            <a:r>
              <a:rPr lang="en-US" dirty="0" err="1">
                <a:sym typeface="Wingdings" pitchFamily="2" charset="2"/>
              </a:rPr>
              <a:t>bTagging</a:t>
            </a:r>
            <a:r>
              <a:rPr lang="en-US" dirty="0">
                <a:sym typeface="Wingdings" pitchFamily="2" charset="2"/>
              </a:rPr>
              <a:t> WP’s and scale factors</a:t>
            </a:r>
          </a:p>
          <a:p>
            <a:pPr marL="742950" lvl="1" indent="-285750">
              <a:buFont typeface="Arial" panose="020B0604020202020204" pitchFamily="34" charset="0"/>
              <a:buChar char="•"/>
            </a:pPr>
            <a:r>
              <a:rPr lang="en-US" dirty="0">
                <a:solidFill>
                  <a:schemeClr val="tx1">
                    <a:lumMod val="95000"/>
                    <a:lumOff val="5000"/>
                  </a:schemeClr>
                </a:solidFill>
                <a:sym typeface="Wingdings" pitchFamily="2" charset="2"/>
              </a:rPr>
              <a:t>Acceptance Problem:</a:t>
            </a:r>
          </a:p>
          <a:p>
            <a:pPr marL="1200150" lvl="2" indent="-285750">
              <a:buFont typeface="Arial" panose="020B0604020202020204" pitchFamily="34" charset="0"/>
              <a:buChar char="•"/>
            </a:pPr>
            <a:r>
              <a:rPr lang="en-US" dirty="0">
                <a:solidFill>
                  <a:schemeClr val="tx1">
                    <a:lumMod val="95000"/>
                    <a:lumOff val="5000"/>
                  </a:schemeClr>
                </a:solidFill>
                <a:sym typeface="Wingdings" pitchFamily="2" charset="2"/>
              </a:rPr>
              <a:t>We tried several approaches</a:t>
            </a:r>
          </a:p>
          <a:p>
            <a:pPr marL="1200150" lvl="2" indent="-285750">
              <a:buFont typeface="Arial" panose="020B0604020202020204" pitchFamily="34" charset="0"/>
              <a:buChar char="•"/>
            </a:pPr>
            <a:r>
              <a:rPr lang="en-US" dirty="0">
                <a:solidFill>
                  <a:schemeClr val="tx1">
                    <a:lumMod val="95000"/>
                    <a:lumOff val="5000"/>
                  </a:schemeClr>
                </a:solidFill>
                <a:sym typeface="Wingdings" pitchFamily="2" charset="2"/>
              </a:rPr>
              <a:t>Discussion --&gt; we applied geometrical matching on our jets</a:t>
            </a:r>
          </a:p>
          <a:p>
            <a:pPr marL="1200150" lvl="2" indent="-285750">
              <a:buFont typeface="Arial" panose="020B0604020202020204" pitchFamily="34" charset="0"/>
              <a:buChar char="•"/>
            </a:pPr>
            <a:r>
              <a:rPr lang="en-US" dirty="0">
                <a:solidFill>
                  <a:schemeClr val="tx1">
                    <a:lumMod val="95000"/>
                    <a:lumOff val="5000"/>
                  </a:schemeClr>
                </a:solidFill>
                <a:sym typeface="Wingdings" pitchFamily="2" charset="2"/>
              </a:rPr>
              <a:t>Removed matching from all our code</a:t>
            </a:r>
          </a:p>
          <a:p>
            <a:pPr marL="1200150" lvl="2" indent="-285750">
              <a:buFont typeface="Arial" panose="020B0604020202020204" pitchFamily="34" charset="0"/>
              <a:buChar char="•"/>
            </a:pPr>
            <a:r>
              <a:rPr lang="en-US" dirty="0">
                <a:solidFill>
                  <a:schemeClr val="tx1">
                    <a:lumMod val="95000"/>
                    <a:lumOff val="5000"/>
                  </a:schemeClr>
                </a:solidFill>
                <a:sym typeface="Wingdings" pitchFamily="2" charset="2"/>
              </a:rPr>
              <a:t>Doesn’t seem to fix the problem (Giannis)</a:t>
            </a:r>
          </a:p>
          <a:p>
            <a:endParaRPr lang="en-US" u="sng" dirty="0">
              <a:sym typeface="Wingdings" pitchFamily="2" charset="2"/>
            </a:endParaRPr>
          </a:p>
          <a:p>
            <a:r>
              <a:rPr lang="en-US" u="sng" dirty="0">
                <a:sym typeface="Wingdings" pitchFamily="2" charset="2"/>
              </a:rPr>
              <a:t>Z’ analysis</a:t>
            </a:r>
          </a:p>
          <a:p>
            <a:pPr marL="285750" indent="-285750">
              <a:buFont typeface="Arial" panose="020B0604020202020204" pitchFamily="34" charset="0"/>
              <a:buChar char="•"/>
            </a:pPr>
            <a:r>
              <a:rPr lang="en-US" dirty="0">
                <a:sym typeface="Wingdings" pitchFamily="2" charset="2"/>
              </a:rPr>
              <a:t>Switch to UL files for Z’ (missing: 2016_postVFP (all widths) and 2016_preVFP, 2017, 2018 10% and 30% width files)</a:t>
            </a:r>
          </a:p>
          <a:p>
            <a:pPr marL="742950" lvl="1" indent="-285750">
              <a:buFont typeface="Arial" panose="020B0604020202020204" pitchFamily="34" charset="0"/>
              <a:buChar char="•"/>
            </a:pPr>
            <a:r>
              <a:rPr lang="en-US" dirty="0">
                <a:sym typeface="Wingdings" pitchFamily="2" charset="2"/>
              </a:rPr>
              <a:t>Email to MC generation group </a:t>
            </a:r>
            <a:endParaRPr lang="en-US" u="sng" dirty="0">
              <a:sym typeface="Wingdings" pitchFamily="2" charset="2"/>
            </a:endParaRPr>
          </a:p>
          <a:p>
            <a:pPr marL="285750" indent="-285750">
              <a:buFont typeface="Arial" panose="020B0604020202020204" pitchFamily="34" charset="0"/>
              <a:buChar char="•"/>
            </a:pPr>
            <a:r>
              <a:rPr lang="en-US" dirty="0">
                <a:sym typeface="Wingdings" pitchFamily="2" charset="2"/>
              </a:rPr>
              <a:t>Trying to switch to more sensitive variables </a:t>
            </a:r>
          </a:p>
          <a:p>
            <a:pPr marL="742950" lvl="1" indent="-285750">
              <a:buFont typeface="Arial" panose="020B0604020202020204" pitchFamily="34" charset="0"/>
              <a:buChar char="•"/>
            </a:pPr>
            <a:r>
              <a:rPr lang="en-US" dirty="0">
                <a:sym typeface="Wingdings" pitchFamily="2" charset="2"/>
              </a:rPr>
              <a:t>Chi (</a:t>
            </a:r>
            <a:r>
              <a:rPr lang="en-US" dirty="0" err="1">
                <a:sym typeface="Wingdings" pitchFamily="2" charset="2"/>
              </a:rPr>
              <a:t>dijet</a:t>
            </a:r>
            <a:r>
              <a:rPr lang="en-US" dirty="0">
                <a:sym typeface="Wingdings" pitchFamily="2" charset="2"/>
              </a:rPr>
              <a:t>) is not suitable for this type of analysis  Asymptotic limits</a:t>
            </a:r>
          </a:p>
          <a:p>
            <a:pPr marL="742950" lvl="1" indent="-285750">
              <a:buFont typeface="Arial" panose="020B0604020202020204" pitchFamily="34" charset="0"/>
              <a:buChar char="•"/>
            </a:pPr>
            <a:r>
              <a:rPr lang="en-US" dirty="0">
                <a:sym typeface="Wingdings" pitchFamily="2" charset="2"/>
              </a:rPr>
              <a:t>Most analyses use the </a:t>
            </a:r>
            <a:r>
              <a:rPr lang="en-US" dirty="0" err="1">
                <a:sym typeface="Wingdings" pitchFamily="2" charset="2"/>
              </a:rPr>
              <a:t>mJJ</a:t>
            </a:r>
            <a:r>
              <a:rPr lang="en-US" dirty="0">
                <a:sym typeface="Wingdings" pitchFamily="2" charset="2"/>
              </a:rPr>
              <a:t> variable </a:t>
            </a:r>
          </a:p>
          <a:p>
            <a:pPr marL="742950" lvl="1" indent="-285750">
              <a:buFont typeface="Arial" panose="020B0604020202020204" pitchFamily="34" charset="0"/>
              <a:buChar char="•"/>
            </a:pPr>
            <a:r>
              <a:rPr lang="en-US" dirty="0" err="1">
                <a:sym typeface="Wingdings" pitchFamily="2" charset="2"/>
              </a:rPr>
              <a:t>mJJ</a:t>
            </a:r>
            <a:r>
              <a:rPr lang="en-US" dirty="0">
                <a:sym typeface="Wingdings" pitchFamily="2" charset="2"/>
              </a:rPr>
              <a:t> distributions to show that these variables are sensitive </a:t>
            </a:r>
          </a:p>
          <a:p>
            <a:pPr marL="742950" lvl="1" indent="-285750">
              <a:buFont typeface="Arial" panose="020B0604020202020204" pitchFamily="34" charset="0"/>
              <a:buChar char="•"/>
            </a:pPr>
            <a:r>
              <a:rPr lang="en-US" dirty="0">
                <a:sym typeface="Wingdings" pitchFamily="2" charset="2"/>
              </a:rPr>
              <a:t>Implementation of |</a:t>
            </a:r>
            <a:r>
              <a:rPr lang="el-GR" dirty="0">
                <a:sym typeface="Wingdings" pitchFamily="2" charset="2"/>
              </a:rPr>
              <a:t>Δ</a:t>
            </a:r>
            <a:r>
              <a:rPr lang="en-US" dirty="0">
                <a:sym typeface="Wingdings" pitchFamily="2" charset="2"/>
              </a:rPr>
              <a:t>y| &lt; 1 cut</a:t>
            </a:r>
          </a:p>
          <a:p>
            <a:pPr marL="742950" lvl="1" indent="-285750">
              <a:buFont typeface="Arial" panose="020B0604020202020204" pitchFamily="34" charset="0"/>
              <a:buChar char="•"/>
            </a:pPr>
            <a:r>
              <a:rPr lang="en-US" dirty="0">
                <a:solidFill>
                  <a:srgbClr val="FF0000"/>
                </a:solidFill>
                <a:sym typeface="Wingdings" pitchFamily="2" charset="2"/>
              </a:rPr>
              <a:t>Chi distributions over different </a:t>
            </a:r>
            <a:r>
              <a:rPr lang="en-US" dirty="0" err="1">
                <a:solidFill>
                  <a:srgbClr val="FF0000"/>
                </a:solidFill>
                <a:sym typeface="Wingdings" pitchFamily="2" charset="2"/>
              </a:rPr>
              <a:t>mJJ</a:t>
            </a:r>
            <a:r>
              <a:rPr lang="en-US" dirty="0">
                <a:solidFill>
                  <a:srgbClr val="FF0000"/>
                </a:solidFill>
                <a:sym typeface="Wingdings" pitchFamily="2" charset="2"/>
              </a:rPr>
              <a:t> ranges </a:t>
            </a:r>
          </a:p>
        </p:txBody>
      </p:sp>
    </p:spTree>
    <p:extLst>
      <p:ext uri="{BB962C8B-B14F-4D97-AF65-F5344CB8AC3E}">
        <p14:creationId xmlns:p14="http://schemas.microsoft.com/office/powerpoint/2010/main" val="229027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49426" y="111512"/>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Sensitivity Plots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299347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148535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D9EB30D-1896-E544-947E-9F4F9A085C5F}"/>
                  </a:ext>
                </a:extLst>
              </p:cNvPr>
              <p:cNvSpPr txBox="1"/>
              <p:nvPr/>
            </p:nvSpPr>
            <p:spPr>
              <a:xfrm>
                <a:off x="182879" y="600982"/>
                <a:ext cx="11610109" cy="4816447"/>
              </a:xfrm>
              <a:prstGeom prst="rect">
                <a:avLst/>
              </a:prstGeom>
              <a:noFill/>
            </p:spPr>
            <p:txBody>
              <a:bodyPr wrap="square" rtlCol="0">
                <a:spAutoFit/>
              </a:bodyPr>
              <a:lstStyle/>
              <a:p>
                <a:endParaRPr lang="en-US" dirty="0">
                  <a:sym typeface="Wingdings" pitchFamily="2" charset="2"/>
                </a:endParaRPr>
              </a:p>
              <a:p>
                <a:r>
                  <a:rPr lang="en-US" u="sng" dirty="0">
                    <a:sym typeface="Wingdings" pitchFamily="2" charset="2"/>
                  </a:rPr>
                  <a:t>Angular Distributions, Z’ analysis:</a:t>
                </a:r>
              </a:p>
              <a:p>
                <a:pPr marL="342900" indent="-342900">
                  <a:buFont typeface="Arial" panose="020B0604020202020204" pitchFamily="34" charset="0"/>
                  <a:buChar char="•"/>
                </a:pPr>
                <a:r>
                  <a:rPr lang="en-US" dirty="0">
                    <a:sym typeface="Wingdings" pitchFamily="2" charset="2"/>
                  </a:rPr>
                  <a:t>New Signal Region:</a:t>
                </a:r>
              </a:p>
              <a:p>
                <a:pPr marL="800100" lvl="1" indent="-342900">
                  <a:buFont typeface="Arial" panose="020B0604020202020204" pitchFamily="34" charset="0"/>
                  <a:buChar char="•"/>
                </a:pPr>
                <a:r>
                  <a:rPr lang="en-US" dirty="0">
                    <a:sym typeface="Wingdings" pitchFamily="2" charset="2"/>
                  </a:rPr>
                  <a:t>SR</a:t>
                </a:r>
                <a:r>
                  <a:rPr lang="en-US" baseline="-25000" dirty="0">
                    <a:sym typeface="Wingdings" pitchFamily="2" charset="2"/>
                  </a:rPr>
                  <a:t>C </a:t>
                </a:r>
                <a:r>
                  <a:rPr lang="en-US" dirty="0">
                    <a:sym typeface="Wingdings" pitchFamily="2" charset="2"/>
                  </a:rPr>
                  <a:t>= SR + </a:t>
                </a:r>
                <a:r>
                  <a:rPr lang="en-US" dirty="0" err="1">
                    <a:sym typeface="Wingdings" pitchFamily="2" charset="2"/>
                  </a:rPr>
                  <a:t>mJJ</a:t>
                </a:r>
                <a:r>
                  <a:rPr lang="en-US" dirty="0">
                    <a:sym typeface="Wingdings" pitchFamily="2" charset="2"/>
                  </a:rPr>
                  <a:t> &gt; 1.5TeV</a:t>
                </a:r>
              </a:p>
              <a:p>
                <a:pPr marL="800100" lvl="1" indent="-342900">
                  <a:buFont typeface="Arial" panose="020B0604020202020204" pitchFamily="34" charset="0"/>
                  <a:buChar char="•"/>
                </a:pPr>
                <a:endParaRPr lang="en-US" dirty="0">
                  <a:sym typeface="Wingdings" pitchFamily="2" charset="2"/>
                </a:endParaRPr>
              </a:p>
              <a:p>
                <a:pPr marL="342900" indent="-342900">
                  <a:buFont typeface="Arial" panose="020B0604020202020204" pitchFamily="34" charset="0"/>
                  <a:buChar char="•"/>
                </a:pPr>
                <a:r>
                  <a:rPr lang="en-US" dirty="0">
                    <a:sym typeface="Wingdings" pitchFamily="2" charset="2"/>
                  </a:rPr>
                  <a:t>Stack histograms for SR</a:t>
                </a:r>
                <a:r>
                  <a:rPr lang="en-US" baseline="-25000" dirty="0">
                    <a:sym typeface="Wingdings" pitchFamily="2" charset="2"/>
                  </a:rPr>
                  <a:t>C</a:t>
                </a:r>
              </a:p>
              <a:p>
                <a:endParaRPr lang="en-US" dirty="0">
                  <a:sym typeface="Wingdings" pitchFamily="2" charset="2"/>
                </a:endParaRPr>
              </a:p>
              <a:p>
                <a:pPr marL="342900" indent="-342900">
                  <a:buFont typeface="Arial" panose="020B0604020202020204" pitchFamily="34" charset="0"/>
                  <a:buChar char="•"/>
                </a:pPr>
                <a:r>
                  <a:rPr lang="en-US" dirty="0">
                    <a:sym typeface="Wingdings" pitchFamily="2" charset="2"/>
                  </a:rPr>
                  <a:t>Asymptotic Limits (Brazilian plots) for 2016, 2017, 2018 </a:t>
                </a:r>
              </a:p>
              <a:p>
                <a:pPr marL="800100" lvl="1" indent="-342900">
                  <a:buFont typeface="Arial" panose="020B0604020202020204" pitchFamily="34" charset="0"/>
                  <a:buChar char="•"/>
                </a:pPr>
                <a:r>
                  <a:rPr lang="en-US" dirty="0">
                    <a:sym typeface="Wingdings" pitchFamily="2" charset="2"/>
                  </a:rPr>
                  <a:t>Total Cross section x BR </a:t>
                </a:r>
              </a:p>
              <a:p>
                <a:pPr marL="800100" lvl="1" indent="-342900">
                  <a:buFont typeface="Arial" panose="020B0604020202020204" pitchFamily="34" charset="0"/>
                  <a:buChar char="•"/>
                </a:pPr>
                <a:r>
                  <a:rPr lang="en-US" dirty="0">
                    <a:sym typeface="Wingdings" pitchFamily="2" charset="2"/>
                  </a:rPr>
                  <a:t>Total Cross section = </a:t>
                </a:r>
                <a14:m>
                  <m:oMath xmlns:m="http://schemas.openxmlformats.org/officeDocument/2006/math">
                    <m:nary>
                      <m:naryPr>
                        <m:chr m:val="∑"/>
                        <m:ctrlPr>
                          <a:rPr lang="en-US" i="1" smtClean="0">
                            <a:latin typeface="Cambria Math" panose="02040503050406030204" pitchFamily="18" charset="0"/>
                            <a:sym typeface="Wingdings" pitchFamily="2" charset="2"/>
                          </a:rPr>
                        </m:ctrlPr>
                      </m:naryPr>
                      <m:sub>
                        <m:r>
                          <m:rPr>
                            <m:brk m:alnAt="23"/>
                          </m:rPr>
                          <a:rPr lang="en-US" b="0" i="1" smtClean="0">
                            <a:latin typeface="Cambria Math" panose="02040503050406030204" pitchFamily="18" charset="0"/>
                            <a:sym typeface="Wingdings" pitchFamily="2" charset="2"/>
                          </a:rPr>
                          <m:t>𝑖</m:t>
                        </m:r>
                        <m:r>
                          <a:rPr lang="en-US" b="0" i="1" smtClean="0">
                            <a:latin typeface="Cambria Math" panose="02040503050406030204" pitchFamily="18" charset="0"/>
                            <a:sym typeface="Wingdings" pitchFamily="2" charset="2"/>
                          </a:rPr>
                          <m:t>=1</m:t>
                        </m:r>
                      </m:sub>
                      <m:sup>
                        <m:r>
                          <a:rPr lang="en-US" b="0" i="1" smtClean="0">
                            <a:latin typeface="Cambria Math" panose="02040503050406030204" pitchFamily="18" charset="0"/>
                            <a:sym typeface="Wingdings" pitchFamily="2" charset="2"/>
                          </a:rPr>
                          <m:t>𝑁</m:t>
                        </m:r>
                      </m:sup>
                      <m:e>
                        <m:sSub>
                          <m:sSubPr>
                            <m:ctrlPr>
                              <a:rPr lang="en-US" b="0" i="1" smtClean="0">
                                <a:latin typeface="Cambria Math" panose="02040503050406030204" pitchFamily="18" charset="0"/>
                                <a:sym typeface="Wingdings" pitchFamily="2" charset="2"/>
                              </a:rPr>
                            </m:ctrlPr>
                          </m:sSubPr>
                          <m:e>
                            <m:r>
                              <a:rPr lang="en-US" b="0" i="1" smtClean="0">
                                <a:latin typeface="Cambria Math" panose="02040503050406030204" pitchFamily="18" charset="0"/>
                                <a:sym typeface="Wingdings" pitchFamily="2" charset="2"/>
                              </a:rPr>
                              <m:t>𝑆</m:t>
                            </m:r>
                          </m:e>
                          <m:sub>
                            <m:r>
                              <a:rPr lang="en-US" b="0" i="1" smtClean="0">
                                <a:latin typeface="Cambria Math" panose="02040503050406030204" pitchFamily="18" charset="0"/>
                                <a:sym typeface="Wingdings" pitchFamily="2" charset="2"/>
                              </a:rPr>
                              <m:t>𝑖</m:t>
                            </m:r>
                          </m:sub>
                        </m:sSub>
                      </m:e>
                    </m:nary>
                    <m:r>
                      <a:rPr lang="en-US" b="0" i="1" smtClean="0">
                        <a:latin typeface="Cambria Math" panose="02040503050406030204" pitchFamily="18" charset="0"/>
                        <a:sym typeface="Wingdings" pitchFamily="2" charset="2"/>
                      </a:rPr>
                      <m:t>, </m:t>
                    </m:r>
                  </m:oMath>
                </a14:m>
                <a:r>
                  <a:rPr lang="en-US" dirty="0">
                    <a:sym typeface="Wingdings" pitchFamily="2" charset="2"/>
                  </a:rPr>
                  <a:t>where S</a:t>
                </a:r>
                <a:r>
                  <a:rPr lang="en-US" baseline="-25000" dirty="0">
                    <a:sym typeface="Wingdings" pitchFamily="2" charset="2"/>
                  </a:rPr>
                  <a:t>i</a:t>
                </a:r>
                <a:r>
                  <a:rPr lang="en-US" dirty="0">
                    <a:sym typeface="Wingdings" pitchFamily="2" charset="2"/>
                  </a:rPr>
                  <a:t> is the signal yield in the reconstructed level</a:t>
                </a:r>
              </a:p>
              <a:p>
                <a:pPr marL="342900" indent="-342900">
                  <a:buFont typeface="Arial" panose="020B0604020202020204" pitchFamily="34" charset="0"/>
                  <a:buChar char="•"/>
                </a:pPr>
                <a:endParaRPr lang="en-US" dirty="0">
                  <a:sym typeface="Wingdings" pitchFamily="2" charset="2"/>
                </a:endParaRPr>
              </a:p>
              <a:p>
                <a:pPr marL="342900" indent="-342900">
                  <a:buFont typeface="Arial" panose="020B0604020202020204" pitchFamily="34" charset="0"/>
                  <a:buChar char="•"/>
                </a:pPr>
                <a:r>
                  <a:rPr lang="el-GR" dirty="0">
                    <a:sym typeface="Wingdings" pitchFamily="2" charset="2"/>
                  </a:rPr>
                  <a:t>Χ </a:t>
                </a:r>
                <a:r>
                  <a:rPr lang="en-US" dirty="0">
                    <a:sym typeface="Wingdings" pitchFamily="2" charset="2"/>
                  </a:rPr>
                  <a:t>distributions show a different slope than the B2G-16-015</a:t>
                </a:r>
              </a:p>
              <a:p>
                <a:pPr marL="800100" lvl="1" indent="-342900">
                  <a:buFont typeface="Arial" panose="020B0604020202020204" pitchFamily="34" charset="0"/>
                  <a:buChar char="•"/>
                </a:pPr>
                <a:r>
                  <a:rPr lang="en-US" dirty="0">
                    <a:sym typeface="Wingdings" pitchFamily="2" charset="2"/>
                  </a:rPr>
                  <a:t>Recreated Brazilian plot using </a:t>
                </a:r>
                <a:r>
                  <a:rPr lang="en-US" dirty="0" err="1">
                    <a:sym typeface="Wingdings" pitchFamily="2" charset="2"/>
                  </a:rPr>
                  <a:t>mJJ</a:t>
                </a:r>
                <a:r>
                  <a:rPr lang="en-US" dirty="0">
                    <a:sym typeface="Wingdings" pitchFamily="2" charset="2"/>
                  </a:rPr>
                  <a:t> variable (only for 2016 and </a:t>
                </a:r>
                <a:r>
                  <a:rPr lang="en-US" dirty="0" err="1">
                    <a:sym typeface="Wingdings" pitchFamily="2" charset="2"/>
                  </a:rPr>
                  <a:t>Zprime</a:t>
                </a:r>
                <a:r>
                  <a:rPr lang="en-US" dirty="0">
                    <a:sym typeface="Wingdings" pitchFamily="2" charset="2"/>
                  </a:rPr>
                  <a:t> 1% width)</a:t>
                </a:r>
              </a:p>
              <a:p>
                <a:pPr marL="800100" lvl="1" indent="-342900">
                  <a:buFont typeface="Arial" panose="020B0604020202020204" pitchFamily="34" charset="0"/>
                  <a:buChar char="•"/>
                </a:pPr>
                <a:r>
                  <a:rPr lang="en-US" dirty="0">
                    <a:sym typeface="Wingdings" pitchFamily="2" charset="2"/>
                  </a:rPr>
                  <a:t> Tried to increase mass cut from 1.5 </a:t>
                </a:r>
                <a:r>
                  <a:rPr lang="en-US" dirty="0" err="1">
                    <a:sym typeface="Wingdings" pitchFamily="2" charset="2"/>
                  </a:rPr>
                  <a:t>TeV</a:t>
                </a:r>
                <a:r>
                  <a:rPr lang="en-US" dirty="0">
                    <a:sym typeface="Wingdings" pitchFamily="2" charset="2"/>
                  </a:rPr>
                  <a:t> to 2 </a:t>
                </a:r>
                <a:r>
                  <a:rPr lang="en-US" dirty="0" err="1">
                    <a:sym typeface="Wingdings" pitchFamily="2" charset="2"/>
                  </a:rPr>
                  <a:t>TeV</a:t>
                </a:r>
                <a:r>
                  <a:rPr lang="en-US" dirty="0">
                    <a:sym typeface="Wingdings" pitchFamily="2" charset="2"/>
                  </a:rPr>
                  <a:t> to improve </a:t>
                </a:r>
                <a:r>
                  <a:rPr lang="en-US" dirty="0" err="1">
                    <a:sym typeface="Wingdings" pitchFamily="2" charset="2"/>
                  </a:rPr>
                  <a:t>sensititvity</a:t>
                </a:r>
                <a:r>
                  <a:rPr lang="en-US" dirty="0">
                    <a:sym typeface="Wingdings" pitchFamily="2" charset="2"/>
                  </a:rPr>
                  <a:t>  not enough events coming from signal extraction</a:t>
                </a:r>
              </a:p>
              <a:p>
                <a:pPr marL="800100" lvl="1" indent="-342900">
                  <a:buFont typeface="Arial" panose="020B0604020202020204" pitchFamily="34" charset="0"/>
                  <a:buChar char="•"/>
                </a:pPr>
                <a:r>
                  <a:rPr lang="en-US" dirty="0">
                    <a:sym typeface="Wingdings" pitchFamily="2" charset="2"/>
                  </a:rPr>
                  <a:t>If I use ttbar MC (</a:t>
                </a:r>
                <a:r>
                  <a:rPr lang="el-GR" dirty="0">
                    <a:sym typeface="Wingdings" pitchFamily="2" charset="2"/>
                  </a:rPr>
                  <a:t>χ </a:t>
                </a:r>
                <a:r>
                  <a:rPr lang="en-US" dirty="0" err="1">
                    <a:sym typeface="Wingdings" pitchFamily="2" charset="2"/>
                  </a:rPr>
                  <a:t>dists</a:t>
                </a:r>
                <a:r>
                  <a:rPr lang="en-US" dirty="0">
                    <a:sym typeface="Wingdings" pitchFamily="2" charset="2"/>
                  </a:rPr>
                  <a:t>) as input, the shape is the same as with the 1.5 </a:t>
                </a:r>
                <a:r>
                  <a:rPr lang="en-US" dirty="0" err="1">
                    <a:sym typeface="Wingdings" pitchFamily="2" charset="2"/>
                  </a:rPr>
                  <a:t>TeV</a:t>
                </a:r>
                <a:r>
                  <a:rPr lang="en-US" dirty="0">
                    <a:sym typeface="Wingdings" pitchFamily="2" charset="2"/>
                  </a:rPr>
                  <a:t> cut</a:t>
                </a:r>
              </a:p>
              <a:p>
                <a:pPr marL="800100" lvl="1" indent="-342900">
                  <a:buFont typeface="Arial" panose="020B0604020202020204" pitchFamily="34" charset="0"/>
                  <a:buChar char="•"/>
                </a:pPr>
                <a:r>
                  <a:rPr lang="en-US" dirty="0">
                    <a:sym typeface="Wingdings" pitchFamily="2" charset="2"/>
                  </a:rPr>
                  <a:t>Maybe sliding mass cuts? For each Z’ use a different </a:t>
                </a:r>
                <a:r>
                  <a:rPr lang="en-US" dirty="0" err="1">
                    <a:sym typeface="Wingdings" pitchFamily="2" charset="2"/>
                  </a:rPr>
                  <a:t>mJJ</a:t>
                </a:r>
                <a:r>
                  <a:rPr lang="en-US" dirty="0">
                    <a:sym typeface="Wingdings" pitchFamily="2" charset="2"/>
                  </a:rPr>
                  <a:t> cut </a:t>
                </a:r>
              </a:p>
            </p:txBody>
          </p:sp>
        </mc:Choice>
        <mc:Fallback xmlns="">
          <p:sp>
            <p:nvSpPr>
              <p:cNvPr id="3" name="TextBox 2">
                <a:extLst>
                  <a:ext uri="{FF2B5EF4-FFF2-40B4-BE49-F238E27FC236}">
                    <a16:creationId xmlns:a16="http://schemas.microsoft.com/office/drawing/2014/main" id="{FD9EB30D-1896-E544-947E-9F4F9A085C5F}"/>
                  </a:ext>
                </a:extLst>
              </p:cNvPr>
              <p:cNvSpPr txBox="1">
                <a:spLocks noRot="1" noChangeAspect="1" noMove="1" noResize="1" noEditPoints="1" noAdjustHandles="1" noChangeArrowheads="1" noChangeShapeType="1" noTextEdit="1"/>
              </p:cNvSpPr>
              <p:nvPr/>
            </p:nvSpPr>
            <p:spPr>
              <a:xfrm>
                <a:off x="182879" y="600982"/>
                <a:ext cx="11610109" cy="4816447"/>
              </a:xfrm>
              <a:prstGeom prst="rect">
                <a:avLst/>
              </a:prstGeom>
              <a:blipFill>
                <a:blip r:embed="rId2"/>
                <a:stretch>
                  <a:fillRect l="-437" b="-1316"/>
                </a:stretch>
              </a:blipFill>
            </p:spPr>
            <p:txBody>
              <a:bodyPr/>
              <a:lstStyle/>
              <a:p>
                <a:r>
                  <a:rPr lang="en-GR">
                    <a:noFill/>
                  </a:rPr>
                  <a:t> </a:t>
                </a:r>
              </a:p>
            </p:txBody>
          </p:sp>
        </mc:Fallback>
      </mc:AlternateContent>
    </p:spTree>
    <p:extLst>
      <p:ext uri="{BB962C8B-B14F-4D97-AF65-F5344CB8AC3E}">
        <p14:creationId xmlns:p14="http://schemas.microsoft.com/office/powerpoint/2010/main" val="206483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3/10/21</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xmlns:a14="http://schemas.microsoft.com/office/drawing/2010/main">
        <mc:Choice Requires="a14">
          <p:sp>
            <p:nvSpPr>
              <p:cNvPr id="14" name="TextBox 13"/>
              <p:cNvSpPr txBox="1"/>
              <p:nvPr/>
            </p:nvSpPr>
            <p:spPr>
              <a:xfrm>
                <a:off x="329133" y="889100"/>
                <a:ext cx="11533733" cy="2655599"/>
              </a:xfrm>
              <a:prstGeom prst="rect">
                <a:avLst/>
              </a:prstGeom>
              <a:noFill/>
              <a:ln w="38100">
                <a:solidFill>
                  <a:schemeClr val="accent1"/>
                </a:solidFill>
              </a:ln>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𝑆</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𝑆𝑢</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𝑏</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 </m:t>
                      </m:r>
                    </m:oMath>
                  </m:oMathPara>
                </a14:m>
                <a:endParaRPr lang="en-GB" sz="2200" b="0" dirty="0">
                  <a:sym typeface="Wingdings" pitchFamily="2" charset="2"/>
                </a:endParaRPr>
              </a:p>
              <a:p>
                <a:endParaRPr lang="en-US" sz="2200" b="0" i="1" dirty="0">
                  <a:latin typeface="Cambria Math" panose="02040503050406030204" pitchFamily="18" charset="0"/>
                  <a:sym typeface="Wingdings" pitchFamily="2" charset="2"/>
                </a:endParaRPr>
              </a:p>
              <a:p>
                <a:pPr algn="ctr"/>
                <a:r>
                  <a:rPr lang="en-US" sz="2200" b="0" dirty="0">
                    <a:sym typeface="Wingdings" pitchFamily="2" charset="2"/>
                  </a:rPr>
                  <a:t>Where 	</a:t>
                </a:r>
                <a14:m>
                  <m:oMath xmlns:m="http://schemas.openxmlformats.org/officeDocument/2006/math">
                    <m:r>
                      <a:rPr lang="en-US" sz="2200" b="0" i="1" smtClean="0">
                        <a:latin typeface="Cambria Math" panose="02040503050406030204" pitchFamily="18" charset="0"/>
                        <a:sym typeface="Wingdings" pitchFamily="2" charset="2"/>
                      </a:rPr>
                      <m:t> </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 </m:t>
                        </m:r>
                        <m:r>
                          <a:rPr lang="en-US" sz="2200" b="0" i="1" smtClean="0">
                            <a:latin typeface="Cambria Math" panose="02040503050406030204" pitchFamily="18" charset="0"/>
                            <a:sym typeface="Wingdings" pitchFamily="2" charset="2"/>
                          </a:rPr>
                          <m:t>𝑠h𝑎𝑝𝑒</m:t>
                        </m:r>
                      </m:sub>
                      <m:sup>
                        <m:r>
                          <a:rPr lang="en-US" sz="2200" b="0" i="1" smtClean="0">
                            <a:latin typeface="Cambria Math" panose="02040503050406030204" pitchFamily="18" charset="0"/>
                            <a:sym typeface="Wingdings" pitchFamily="2" charset="2"/>
                          </a:rPr>
                          <m:t>0−</m:t>
                        </m:r>
                        <m:r>
                          <a:rPr lang="en-US" sz="2200" b="0" i="1" smtClean="0">
                            <a:latin typeface="Cambria Math" panose="02040503050406030204" pitchFamily="18" charset="0"/>
                            <a:sym typeface="Wingdings" pitchFamily="2" charset="2"/>
                          </a:rPr>
                          <m:t>𝑏𝑡𝑎𝑔</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i="1">
                        <a:latin typeface="Cambria Math" panose="02040503050406030204" pitchFamily="18" charset="0"/>
                        <a:sym typeface="Wingdings" pitchFamily="2" charset="2"/>
                      </a:rPr>
                      <m:t>𝙭</m:t>
                    </m:r>
                    <m:sSub>
                      <m:sSubPr>
                        <m:ctrlPr>
                          <a:rPr lang="en-US" sz="2200" b="0" i="1" smtClean="0">
                            <a:solidFill>
                              <a:srgbClr val="0070C0"/>
                            </a:solidFill>
                            <a:latin typeface="Cambria Math" panose="02040503050406030204" pitchFamily="18" charset="0"/>
                            <a:sym typeface="Wingdings" pitchFamily="2" charset="2"/>
                          </a:rPr>
                        </m:ctrlPr>
                      </m:sSubPr>
                      <m:e>
                        <m:r>
                          <a:rPr lang="en-US" sz="2200" b="0" i="1" smtClean="0">
                            <a:solidFill>
                              <a:srgbClr val="0070C0"/>
                            </a:solidFill>
                            <a:latin typeface="Cambria Math" panose="02040503050406030204" pitchFamily="18" charset="0"/>
                            <a:sym typeface="Wingdings" pitchFamily="2" charset="2"/>
                          </a:rPr>
                          <m:t>𝑁</m:t>
                        </m:r>
                      </m:e>
                      <m:sub>
                        <m:r>
                          <a:rPr lang="en-US" sz="2200" b="0" i="1" smtClean="0">
                            <a:solidFill>
                              <a:srgbClr val="0070C0"/>
                            </a:solidFill>
                            <a:latin typeface="Cambria Math" panose="02040503050406030204" pitchFamily="18" charset="0"/>
                            <a:sym typeface="Wingdings" pitchFamily="2" charset="2"/>
                          </a:rPr>
                          <m:t>𝑆𝑅</m:t>
                        </m:r>
                        <m:r>
                          <a:rPr lang="en-US" sz="2200" b="0" i="1" smtClean="0">
                            <a:solidFill>
                              <a:srgbClr val="0070C0"/>
                            </a:solidFill>
                            <a:latin typeface="Cambria Math" panose="02040503050406030204" pitchFamily="18" charset="0"/>
                            <a:sym typeface="Wingdings" pitchFamily="2" charset="2"/>
                          </a:rPr>
                          <m:t>(1.5</m:t>
                        </m:r>
                        <m:r>
                          <a:rPr lang="en-US" sz="2200" b="0" i="1" smtClean="0">
                            <a:solidFill>
                              <a:srgbClr val="0070C0"/>
                            </a:solidFill>
                            <a:latin typeface="Cambria Math" panose="02040503050406030204" pitchFamily="18" charset="0"/>
                            <a:sym typeface="Wingdings" pitchFamily="2" charset="2"/>
                          </a:rPr>
                          <m:t>𝑇𝑒𝑉</m:t>
                        </m:r>
                        <m:r>
                          <a:rPr lang="en-US" sz="2200" b="0" i="1" smtClean="0">
                            <a:solidFill>
                              <a:srgbClr val="0070C0"/>
                            </a:solidFill>
                            <a:latin typeface="Cambria Math" panose="02040503050406030204" pitchFamily="18" charset="0"/>
                            <a:sym typeface="Wingdings" pitchFamily="2" charset="2"/>
                          </a:rPr>
                          <m:t>)</m:t>
                        </m:r>
                      </m:sub>
                    </m:sSub>
                    <m:sSubSup>
                      <m:sSubSupPr>
                        <m:ctrlPr>
                          <a:rPr lang="en-US" sz="2200" b="0" i="1" smtClean="0">
                            <a:solidFill>
                              <a:schemeClr val="tx1"/>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chemeClr val="tx1"/>
                            </a:solidFill>
                            <a:latin typeface="Cambria Math" panose="02040503050406030204" pitchFamily="18" charset="0"/>
                            <a:sym typeface="Wingdings" pitchFamily="2" charset="2"/>
                          </a:rPr>
                          <m:t>𝐶</m:t>
                        </m:r>
                      </m:e>
                      <m:sub>
                        <m:r>
                          <a:rPr lang="en-US" sz="2200" b="0" i="1" smtClean="0">
                            <a:solidFill>
                              <a:schemeClr val="tx1"/>
                            </a:solidFill>
                            <a:latin typeface="Cambria Math" panose="02040503050406030204" pitchFamily="18" charset="0"/>
                            <a:sym typeface="Wingdings" pitchFamily="2" charset="2"/>
                          </a:rPr>
                          <m:t>𝑐𝑙𝑜𝑠𝑢𝑟𝑒</m:t>
                        </m:r>
                      </m:sub>
                      <m:sup>
                        <m:r>
                          <a:rPr lang="en-US" sz="2200" b="0" i="1" smtClean="0">
                            <a:solidFill>
                              <a:schemeClr val="tx1"/>
                            </a:solidFill>
                            <a:latin typeface="Cambria Math" panose="02040503050406030204" pitchFamily="18" charset="0"/>
                            <a:sym typeface="Wingdings" pitchFamily="2" charset="2"/>
                          </a:rPr>
                          <m:t>𝑠h𝑎𝑝𝑒</m:t>
                        </m:r>
                        <m:r>
                          <a:rPr lang="en-US" sz="2200" b="0" i="1" smtClean="0">
                            <a:solidFill>
                              <a:schemeClr val="tx1"/>
                            </a:solidFill>
                            <a:latin typeface="Cambria Math" panose="02040503050406030204" pitchFamily="18" charset="0"/>
                            <a:sym typeface="Wingdings" pitchFamily="2" charset="2"/>
                          </a:rPr>
                          <m:t> </m:t>
                        </m:r>
                        <m:r>
                          <a:rPr lang="en-US" sz="2200" b="0" i="1" smtClean="0">
                            <a:solidFill>
                              <a:schemeClr val="tx1"/>
                            </a:solidFill>
                            <a:latin typeface="Cambria Math" panose="02040503050406030204" pitchFamily="18" charset="0"/>
                            <a:sym typeface="Wingdings" pitchFamily="2" charset="2"/>
                          </a:rPr>
                          <m:t>𝑆𝐹</m:t>
                        </m:r>
                      </m:sup>
                    </m:sSubSup>
                  </m:oMath>
                </a14:m>
                <a:endParaRPr lang="en-US" sz="2200" b="0" dirty="0">
                  <a:solidFill>
                    <a:srgbClr val="00B050"/>
                  </a:solidFill>
                  <a:sym typeface="Wingdings" pitchFamily="2" charset="2"/>
                </a:endParaRPr>
              </a:p>
              <a:p>
                <a:endParaRPr lang="en-US" sz="2200" b="0" dirty="0">
                  <a:sym typeface="Wingdings" pitchFamily="2" charset="2"/>
                </a:endParaRPr>
              </a:p>
              <a:p>
                <a:pPr algn="ctr"/>
                <a:r>
                  <a:rPr lang="en-US" sz="2200" dirty="0">
                    <a:sym typeface="Wingdings" pitchFamily="2" charset="2"/>
                  </a:rPr>
                  <a:t>and </a:t>
                </a:r>
                <a14:m>
                  <m:oMath xmlns:m="http://schemas.openxmlformats.org/officeDocument/2006/math">
                    <m:sSub>
                      <m:sSubPr>
                        <m:ctrlPr>
                          <a:rPr lang="en-US" sz="2200" i="1" smtClean="0">
                            <a:solidFill>
                              <a:srgbClr val="0070C0"/>
                            </a:solidFill>
                            <a:latin typeface="Cambria Math" panose="02040503050406030204" pitchFamily="18" charset="0"/>
                            <a:sym typeface="Wingdings" pitchFamily="2" charset="2"/>
                          </a:rPr>
                        </m:ctrlPr>
                      </m:sSubPr>
                      <m:e>
                        <m:r>
                          <a:rPr lang="en-US" sz="2200" i="1">
                            <a:solidFill>
                              <a:srgbClr val="0070C0"/>
                            </a:solidFill>
                            <a:latin typeface="Cambria Math" panose="02040503050406030204" pitchFamily="18" charset="0"/>
                            <a:sym typeface="Wingdings" pitchFamily="2" charset="2"/>
                          </a:rPr>
                          <m:t>𝑁</m:t>
                        </m:r>
                      </m:e>
                      <m:sub>
                        <m:r>
                          <a:rPr lang="en-US" sz="2200" i="1">
                            <a:solidFill>
                              <a:srgbClr val="0070C0"/>
                            </a:solidFill>
                            <a:latin typeface="Cambria Math" panose="02040503050406030204" pitchFamily="18" charset="0"/>
                            <a:sym typeface="Wingdings" pitchFamily="2" charset="2"/>
                          </a:rPr>
                          <m:t>𝑆𝑅</m:t>
                        </m:r>
                        <m:r>
                          <a:rPr lang="en-US" sz="2200" i="1">
                            <a:solidFill>
                              <a:srgbClr val="0070C0"/>
                            </a:solidFill>
                            <a:latin typeface="Cambria Math" panose="02040503050406030204" pitchFamily="18" charset="0"/>
                            <a:sym typeface="Wingdings" pitchFamily="2" charset="2"/>
                          </a:rPr>
                          <m:t>(1.5</m:t>
                        </m:r>
                        <m:r>
                          <a:rPr lang="en-US" sz="2200" i="1" smtClean="0">
                            <a:solidFill>
                              <a:srgbClr val="0070C0"/>
                            </a:solidFill>
                            <a:latin typeface="Cambria Math" panose="02040503050406030204" pitchFamily="18" charset="0"/>
                            <a:sym typeface="Wingdings" pitchFamily="2" charset="2"/>
                          </a:rPr>
                          <m:t>𝑇𝑒𝑉</m:t>
                        </m:r>
                        <m:r>
                          <a:rPr lang="en-US" sz="2200" i="1">
                            <a:solidFill>
                              <a:srgbClr val="0070C0"/>
                            </a:solidFill>
                            <a:latin typeface="Cambria Math" panose="02040503050406030204" pitchFamily="18" charset="0"/>
                            <a:sym typeface="Wingdings" pitchFamily="2" charset="2"/>
                          </a:rPr>
                          <m:t>)</m:t>
                        </m:r>
                      </m:sub>
                    </m:sSub>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𝑅</m:t>
                        </m:r>
                      </m:e>
                      <m:sub>
                        <m:r>
                          <a:rPr lang="en-US" sz="2200" b="0" i="1" smtClean="0">
                            <a:latin typeface="Cambria Math" panose="02040503050406030204" pitchFamily="18" charset="0"/>
                            <a:sym typeface="Wingdings" pitchFamily="2" charset="2"/>
                          </a:rPr>
                          <m:t>𝑦𝑖𝑒𝑙𝑑</m:t>
                        </m:r>
                      </m:sub>
                      <m:sup>
                        <m:r>
                          <a:rPr lang="en-US" sz="2200" b="0" i="1" smtClean="0">
                            <a:latin typeface="Cambria Math" panose="02040503050406030204" pitchFamily="18" charset="0"/>
                            <a:sym typeface="Wingdings" pitchFamily="2" charset="2"/>
                          </a:rPr>
                          <m:t>1</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𝑆𝑅</m:t>
                        </m:r>
                        <m:d>
                          <m:dPr>
                            <m:ctrlPr>
                              <a:rPr lang="en-US" sz="2200" b="0" i="1" smtClean="0">
                                <a:solidFill>
                                  <a:srgbClr val="92D050"/>
                                </a:solidFill>
                                <a:latin typeface="Cambria Math" panose="02040503050406030204" pitchFamily="18" charset="0"/>
                                <a:sym typeface="Wingdings" pitchFamily="2" charset="2"/>
                              </a:rPr>
                            </m:ctrlPr>
                          </m:dPr>
                          <m:e>
                            <m:r>
                              <a:rPr lang="en-US" sz="2200" b="0" i="1" smtClean="0">
                                <a:solidFill>
                                  <a:srgbClr val="92D050"/>
                                </a:solidFill>
                                <a:latin typeface="Cambria Math" panose="02040503050406030204" pitchFamily="18" charset="0"/>
                                <a:sym typeface="Wingdings" pitchFamily="2" charset="2"/>
                              </a:rPr>
                              <m:t>1</m:t>
                            </m:r>
                            <m:r>
                              <a:rPr lang="en-US" sz="2200" b="0" i="1" smtClean="0">
                                <a:solidFill>
                                  <a:srgbClr val="92D050"/>
                                </a:solidFill>
                                <a:latin typeface="Cambria Math" panose="02040503050406030204" pitchFamily="18" charset="0"/>
                                <a:sym typeface="Wingdings" pitchFamily="2" charset="2"/>
                              </a:rPr>
                              <m:t>𝑇𝑒𝑉</m:t>
                            </m:r>
                          </m:e>
                        </m:d>
                      </m:sub>
                      <m:sup>
                        <m:r>
                          <a:rPr lang="en-US" sz="2200" b="0" i="1" smtClean="0">
                            <a:solidFill>
                              <a:srgbClr val="92D050"/>
                            </a:solidFill>
                            <a:latin typeface="Cambria Math" panose="02040503050406030204" pitchFamily="18" charset="0"/>
                            <a:sym typeface="Wingdings" pitchFamily="2" charset="2"/>
                          </a:rPr>
                          <m:t>𝑄𝐶𝐷</m:t>
                        </m:r>
                      </m:sup>
                    </m:sSubSup>
                    <m:r>
                      <a:rPr lang="en-US" sz="2200" b="0" i="1" smtClean="0">
                        <a:latin typeface="Cambria Math" panose="02040503050406030204" pitchFamily="18" charset="0"/>
                        <a:sym typeface="Wingdings" pitchFamily="2" charset="2"/>
                      </a:rPr>
                      <m:t>=</m:t>
                    </m:r>
                    <m:sSubSup>
                      <m:sSubSupPr>
                        <m:ctrlPr>
                          <a:rPr lang="en-US" sz="2200" i="1">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𝑅</m:t>
                        </m:r>
                      </m:e>
                      <m:sub>
                        <m:r>
                          <a:rPr lang="en-US" sz="2200" i="1">
                            <a:latin typeface="Cambria Math" panose="02040503050406030204" pitchFamily="18" charset="0"/>
                            <a:sym typeface="Wingdings" pitchFamily="2" charset="2"/>
                          </a:rPr>
                          <m:t>𝑦𝑖𝑒𝑙𝑑</m:t>
                        </m:r>
                      </m:sub>
                      <m:sup>
                        <m:r>
                          <a:rPr lang="en-US" sz="2200" i="1">
                            <a:latin typeface="Cambria Math" panose="02040503050406030204" pitchFamily="18" charset="0"/>
                            <a:sym typeface="Wingdings" pitchFamily="2" charset="2"/>
                          </a:rPr>
                          <m:t>1</m:t>
                        </m:r>
                        <m:r>
                          <a:rPr lang="en-US" sz="2200" i="1">
                            <a:latin typeface="Cambria Math" panose="02040503050406030204" pitchFamily="18" charset="0"/>
                            <a:sym typeface="Wingdings" pitchFamily="2" charset="2"/>
                          </a:rPr>
                          <m:t>𝑇𝑒𝑉</m:t>
                        </m:r>
                        <m:r>
                          <a:rPr lang="en-US" sz="2200" i="1">
                            <a:latin typeface="Cambria Math" panose="02040503050406030204" pitchFamily="18" charset="0"/>
                            <a:sym typeface="Wingdings" pitchFamily="2" charset="2"/>
                          </a:rPr>
                          <m:t>→1.5</m:t>
                        </m:r>
                        <m:r>
                          <a:rPr lang="en-US" sz="2200" i="1">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i="1" smtClean="0">
                            <a:solidFill>
                              <a:srgbClr val="92D050"/>
                            </a:solidFill>
                            <a:latin typeface="Cambria Math" panose="02040503050406030204" pitchFamily="18" charset="0"/>
                            <a:sym typeface="Wingdings" pitchFamily="2" charset="2"/>
                          </a:rPr>
                        </m:ctrlPr>
                      </m:sSubSupPr>
                      <m:e>
                        <m:r>
                          <a:rPr lang="en-US" sz="2200" i="1">
                            <a:solidFill>
                              <a:srgbClr val="92D050"/>
                            </a:solidFill>
                            <a:latin typeface="Cambria Math" panose="02040503050406030204" pitchFamily="18" charset="0"/>
                            <a:sym typeface="Wingdings" pitchFamily="2" charset="2"/>
                          </a:rPr>
                          <m:t>𝑅</m:t>
                        </m:r>
                      </m:e>
                      <m:sub>
                        <m:r>
                          <a:rPr lang="en-US" sz="2200" i="1">
                            <a:solidFill>
                              <a:srgbClr val="92D050"/>
                            </a:solidFill>
                            <a:latin typeface="Cambria Math" panose="02040503050406030204" pitchFamily="18" charset="0"/>
                            <a:sym typeface="Wingdings" pitchFamily="2" charset="2"/>
                          </a:rPr>
                          <m:t>𝑦𝑖𝑒𝑙𝑑</m:t>
                        </m:r>
                      </m:sub>
                      <m:sup>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r>
                          <a:rPr lang="en-US" sz="2200" i="1">
                            <a:solidFill>
                              <a:srgbClr val="92D050"/>
                            </a:solidFill>
                            <a:latin typeface="Cambria Math" panose="02040503050406030204" pitchFamily="18" charset="0"/>
                            <a:sym typeface="Wingdings" pitchFamily="2" charset="2"/>
                          </a:rPr>
                          <m:t>→</m:t>
                        </m:r>
                        <m:r>
                          <a:rPr lang="en-US" sz="2200" b="0" i="1" smtClean="0">
                            <a:solidFill>
                              <a:srgbClr val="92D050"/>
                            </a:solidFill>
                            <a:latin typeface="Cambria Math" panose="02040503050406030204" pitchFamily="18" charset="0"/>
                            <a:sym typeface="Wingdings" pitchFamily="2" charset="2"/>
                          </a:rPr>
                          <m:t>𝑆𝑅</m:t>
                        </m:r>
                      </m:sup>
                    </m:sSubSup>
                    <m:r>
                      <a:rPr lang="en-US" sz="2200" b="0" i="1" smtClean="0">
                        <a:solidFill>
                          <a:srgbClr val="92D050"/>
                        </a:solidFill>
                        <a:latin typeface="Cambria Math" panose="02040503050406030204" pitchFamily="18" charset="0"/>
                        <a:sym typeface="Wingdings" pitchFamily="2" charset="2"/>
                      </a:rPr>
                      <m:t> </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sub>
                      <m:sup>
                        <m:r>
                          <a:rPr lang="en-US" sz="2200" b="0" i="1" smtClean="0">
                            <a:solidFill>
                              <a:srgbClr val="92D050"/>
                            </a:solidFill>
                            <a:latin typeface="Cambria Math" panose="02040503050406030204" pitchFamily="18" charset="0"/>
                            <a:sym typeface="Wingdings" pitchFamily="2" charset="2"/>
                          </a:rPr>
                          <m:t>𝑄𝐶𝐷</m:t>
                        </m:r>
                      </m:sup>
                    </m:sSubSup>
                  </m:oMath>
                </a14:m>
                <a:endParaRPr lang="en-US" sz="2200" b="0" dirty="0">
                  <a:sym typeface="Wingdings" pitchFamily="2" charset="2"/>
                </a:endParaRPr>
              </a:p>
              <a:p>
                <a:pPr algn="ctr"/>
                <a:endParaRPr lang="en-US" sz="2200" b="0"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9133" y="889100"/>
                <a:ext cx="11533733" cy="2655599"/>
              </a:xfrm>
              <a:prstGeom prst="rect">
                <a:avLst/>
              </a:prstGeom>
              <a:blipFill>
                <a:blip r:embed="rId2"/>
                <a:stretch>
                  <a:fillRect/>
                </a:stretch>
              </a:blipFill>
              <a:ln w="38100">
                <a:solidFill>
                  <a:schemeClr val="accent1"/>
                </a:solidFill>
              </a:ln>
            </p:spPr>
            <p:txBody>
              <a:bodyPr/>
              <a:lstStyle/>
              <a:p>
                <a:r>
                  <a:rPr lang="en-GR">
                    <a:noFill/>
                  </a:rPr>
                  <a:t> </a:t>
                </a:r>
              </a:p>
            </p:txBody>
          </p:sp>
        </mc:Fallback>
      </mc:AlternateContent>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7</a:t>
            </a:fld>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565042"/>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in SRA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&gt; 1TeV) </a:t>
                </a:r>
              </a:p>
            </p:txBody>
          </p:sp>
        </mc:Choice>
        <mc:Fallback xmlns="">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565042"/>
                <a:ext cx="11651945" cy="460254"/>
              </a:xfrm>
              <a:prstGeom prst="rect">
                <a:avLst/>
              </a:prstGeom>
              <a:blipFill>
                <a:blip r:embed="rId3"/>
                <a:stretch>
                  <a:fillRect l="-326" b="-13514"/>
                </a:stretch>
              </a:blipFill>
            </p:spPr>
            <p:txBody>
              <a:bodyPr/>
              <a:lstStyle/>
              <a:p>
                <a:r>
                  <a:rPr lang="en-GR">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451C2D0-1C2C-9E46-8463-EC46B36BBDD3}"/>
                  </a:ext>
                </a:extLst>
              </p:cNvPr>
              <p:cNvSpPr/>
              <p:nvPr/>
            </p:nvSpPr>
            <p:spPr>
              <a:xfrm>
                <a:off x="111965" y="4968554"/>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xmlns="">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968554"/>
                <a:ext cx="11651945" cy="474489"/>
              </a:xfrm>
              <a:prstGeom prst="rect">
                <a:avLst/>
              </a:prstGeom>
              <a:blipFill>
                <a:blip r:embed="rId4"/>
                <a:stretch>
                  <a:fillRect b="-7895"/>
                </a:stretch>
              </a:blipFill>
            </p:spPr>
            <p:txBody>
              <a:bodyPr/>
              <a:lstStyle/>
              <a:p>
                <a:r>
                  <a:rPr lang="en-GR">
                    <a:noFill/>
                  </a:rPr>
                  <a:t> </a:t>
                </a:r>
              </a:p>
            </p:txBody>
          </p:sp>
        </mc:Fallback>
      </mc:AlternateContent>
      <p:sp>
        <p:nvSpPr>
          <p:cNvPr id="22" name="TextBox 21">
            <a:extLst>
              <a:ext uri="{FF2B5EF4-FFF2-40B4-BE49-F238E27FC236}">
                <a16:creationId xmlns:a16="http://schemas.microsoft.com/office/drawing/2014/main" id="{B0DD3585-DD60-8742-97BE-82D40F82810F}"/>
              </a:ext>
            </a:extLst>
          </p:cNvPr>
          <p:cNvSpPr txBox="1"/>
          <p:nvPr/>
        </p:nvSpPr>
        <p:spPr>
          <a:xfrm>
            <a:off x="111965" y="3826604"/>
            <a:ext cx="11651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The variable of interest here: </a:t>
            </a:r>
            <a:r>
              <a:rPr lang="en-US" dirty="0" err="1">
                <a:latin typeface="Calibri" panose="020F0502020204030204" pitchFamily="34" charset="0"/>
                <a:cs typeface="Calibri" panose="020F0502020204030204" pitchFamily="34" charset="0"/>
                <a:sym typeface="Wingdings" pitchFamily="2" charset="2"/>
              </a:rPr>
              <a:t>x</a:t>
            </a:r>
            <a:r>
              <a:rPr lang="en-US" baseline="-25000" dirty="0" err="1">
                <a:latin typeface="Calibri" panose="020F0502020204030204" pitchFamily="34" charset="0"/>
                <a:cs typeface="Calibri" panose="020F0502020204030204" pitchFamily="34" charset="0"/>
                <a:sym typeface="Wingdings" pitchFamily="2" charset="2"/>
              </a:rPr>
              <a:t>reco</a:t>
            </a:r>
            <a:r>
              <a:rPr lang="en-US" baseline="-25000" dirty="0">
                <a:latin typeface="Calibri" panose="020F0502020204030204" pitchFamily="34" charset="0"/>
                <a:cs typeface="Calibri" panose="020F0502020204030204" pitchFamily="34" charset="0"/>
                <a:sym typeface="Wingdings" pitchFamily="2" charset="2"/>
              </a:rPr>
              <a:t>  </a:t>
            </a:r>
            <a:r>
              <a:rPr lang="en-US" dirty="0">
                <a:latin typeface="Calibri" panose="020F0502020204030204" pitchFamily="34" charset="0"/>
                <a:cs typeface="Calibri" panose="020F0502020204030204" pitchFamily="34" charset="0"/>
                <a:sym typeface="Wingdings" pitchFamily="2" charset="2"/>
              </a:rPr>
              <a:t> </a:t>
            </a:r>
            <a:r>
              <a:rPr lang="el-GR" dirty="0">
                <a:latin typeface="Calibri" panose="020F0502020204030204" pitchFamily="34" charset="0"/>
                <a:cs typeface="Calibri" panose="020F0502020204030204" pitchFamily="34" charset="0"/>
                <a:sym typeface="Wingdings" pitchFamily="2" charset="2"/>
              </a:rPr>
              <a:t>χ </a:t>
            </a:r>
            <a:endParaRPr lang="en-US" dirty="0">
              <a:latin typeface="Calibri" panose="020F0502020204030204" pitchFamily="34" charset="0"/>
              <a:cs typeface="Calibri" panose="020F0502020204030204" pitchFamily="34" charset="0"/>
              <a:sym typeface="Wingdings" pitchFamily="2" charset="2"/>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1.5 </a:t>
            </a:r>
            <a:r>
              <a:rPr lang="en-US" dirty="0" err="1">
                <a:latin typeface="Calibri" panose="020F0502020204030204" pitchFamily="34" charset="0"/>
                <a:cs typeface="Calibri" panose="020F0502020204030204" pitchFamily="34" charset="0"/>
                <a:sym typeface="Wingdings" pitchFamily="2" charset="2"/>
              </a:rPr>
              <a:t>TeV</a:t>
            </a:r>
            <a:r>
              <a:rPr lang="en-US" dirty="0">
                <a:latin typeface="Calibri" panose="020F0502020204030204" pitchFamily="34" charset="0"/>
                <a:cs typeface="Calibri" panose="020F0502020204030204" pitchFamily="34" charset="0"/>
                <a:sym typeface="Wingdings" pitchFamily="2" charset="2"/>
              </a:rPr>
              <a:t> refers to the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cut </a:t>
            </a:r>
          </a:p>
        </p:txBody>
      </p:sp>
    </p:spTree>
    <p:extLst>
      <p:ext uri="{BB962C8B-B14F-4D97-AF65-F5344CB8AC3E}">
        <p14:creationId xmlns:p14="http://schemas.microsoft.com/office/powerpoint/2010/main" val="386812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8</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12130</TotalTime>
  <Words>762</Words>
  <Application>Microsoft Macintosh PowerPoint</Application>
  <PresentationFormat>Widescreen</PresentationFormat>
  <Paragraphs>128</Paragraphs>
  <Slides>8</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Calibri Light</vt:lpstr>
      <vt:lpstr>Cambria Math</vt:lpstr>
      <vt:lpstr>Retrospect</vt:lpstr>
      <vt:lpstr>Custom Design</vt:lpstr>
      <vt:lpstr> HEP NTUA  Weekly Report   11/3/2021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2312</cp:revision>
  <dcterms:created xsi:type="dcterms:W3CDTF">2019-11-29T10:22:58Z</dcterms:created>
  <dcterms:modified xsi:type="dcterms:W3CDTF">2021-03-10T07:53:16Z</dcterms:modified>
</cp:coreProperties>
</file>