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7"/>
  </p:notesMasterIdLst>
  <p:handoutMasterIdLst>
    <p:handoutMasterId r:id="rId18"/>
  </p:handoutMasterIdLst>
  <p:sldIdLst>
    <p:sldId id="256" r:id="rId3"/>
    <p:sldId id="494" r:id="rId4"/>
    <p:sldId id="474" r:id="rId5"/>
    <p:sldId id="502" r:id="rId6"/>
    <p:sldId id="500" r:id="rId7"/>
    <p:sldId id="457" r:id="rId8"/>
    <p:sldId id="499" r:id="rId9"/>
    <p:sldId id="501" r:id="rId10"/>
    <p:sldId id="467" r:id="rId11"/>
    <p:sldId id="468" r:id="rId12"/>
    <p:sldId id="472" r:id="rId13"/>
    <p:sldId id="473" r:id="rId14"/>
    <p:sldId id="498" r:id="rId15"/>
    <p:sldId id="50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121" d="100"/>
          <a:sy n="121" d="100"/>
        </p:scale>
        <p:origin x="176" y="240"/>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5EADE-870B-3C4D-92F6-FE927CFCE2A1}" type="datetime1">
              <a:rPr lang="en-US" smtClean="0"/>
              <a:t>11/15/19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A8317-869C-EC49-8CB2-3286EE886873}" type="datetime1">
              <a:rPr lang="en-US" smtClean="0"/>
              <a:t>11/15/19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B49D5E6A-E658-F947-B519-3BD764463DDB}" type="datetime1">
              <a:rPr lang="en-US" smtClean="0"/>
              <a:t>11/15/19</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D6B7D5-59BD-A94A-8259-AFB77C1C6F6C}" type="datetime1">
              <a:rPr lang="en-US" smtClean="0"/>
              <a:t>11/15/19</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47042-83B4-2D44-B16D-692521656AEA}" type="datetime1">
              <a:rPr lang="en-US" smtClean="0"/>
              <a:t>11/15/19</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C6174-D222-ED47-AF35-85B52783FDE1}" type="datetime1">
              <a:rPr lang="en-US" smtClean="0"/>
              <a:t>11/15/19</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2BB3830-AA68-4343-953F-F849943EB849}" type="datetime1">
              <a:rPr lang="en-US" smtClean="0"/>
              <a:t>11/15/19</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F0FE4D-A637-F644-BCB7-BB01E9473082}" type="datetime1">
              <a:rPr lang="en-US" smtClean="0"/>
              <a:t>11/15/19</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16914C-F633-3B4D-8E7C-AF9878FBCAB2}" type="datetime1">
              <a:rPr lang="en-US" smtClean="0"/>
              <a:t>11/15/19</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BEE493E-6ECC-2D49-AA37-47715FC69928}" type="datetime1">
              <a:rPr lang="en-US" smtClean="0"/>
              <a:t>11/15/19</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D2375D-BCDA-CD42-A7D1-F6C0DA2CE615}" type="datetime1">
              <a:rPr lang="en-US" smtClean="0"/>
              <a:t>11/15/19</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F706FF0-E883-3242-B340-EF59CDD02701}" type="datetime1">
              <a:rPr lang="en-US" smtClean="0"/>
              <a:t>11/15/19</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B1547-4678-7444-8B0B-D61236993AA6}" type="datetime1">
              <a:rPr lang="en-US" smtClean="0"/>
              <a:t>11/15/19</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C0FF04-D16D-9545-B9FE-2A2509161914}" type="datetime1">
              <a:rPr lang="en-US" smtClean="0"/>
              <a:t>11/15/19</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BCA09-01A4-7D40-97AF-A677405590ED}" type="datetime1">
              <a:rPr lang="en-US" smtClean="0"/>
              <a:t>11/15/19</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US" dirty="0"/>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430EDC-66BF-5B4F-9F6B-EF430B2635C2}" type="datetime1">
              <a:rPr lang="en-US" smtClean="0"/>
              <a:t>11/15/19</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0C6D0C-61E5-A14E-AA64-932059ABBCA0}" type="datetime1">
              <a:rPr lang="en-US" smtClean="0"/>
              <a:t>11/15/19</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6993B2-94FA-8143-ACBD-1339E5A7C63D}" type="datetime1">
              <a:rPr lang="en-US" smtClean="0"/>
              <a:t>11/15/19</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7F3A82-5004-DE46-9B8F-C8D1AE47BCDD}" type="datetime1">
              <a:rPr lang="en-US" smtClean="0"/>
              <a:t>11/15/19</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09816B-101F-E649-A6DB-1B34F62305FD}" type="datetime1">
              <a:rPr lang="en-US" smtClean="0"/>
              <a:t>11/15/19</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9C9C3-E10A-4046-99D1-D14A01669CB5}" type="datetime1">
              <a:rPr lang="en-US" smtClean="0"/>
              <a:t>11/15/19</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0DF165-EA06-4348-9825-CC0EB7B994A5}" type="datetime1">
              <a:rPr lang="en-US" smtClean="0"/>
              <a:t>11/15/19</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939BB5-C2A2-354E-94F1-11C8ABC84871}" type="datetime1">
              <a:rPr lang="en-US" smtClean="0"/>
              <a:t>11/15/19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278086" y="87284"/>
            <a:ext cx="7727196" cy="6217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C13A68-213D-F04B-9D09-F80EB8CDDAAA}" type="datetime1">
              <a:rPr lang="en-US" smtClean="0"/>
              <a:t>11/15/19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9CB665-2448-6244-98A5-6DB781AF1920}" type="datetime1">
              <a:rPr lang="en-US" smtClean="0"/>
              <a:t>11/15/19</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75E229-76FC-AB46-B5B7-99D6369AD45B}" type="datetime1">
              <a:rPr lang="en-US" smtClean="0"/>
              <a:t>11/15/19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84D11-6659-6A4A-919D-F211F249C3CD}" type="datetime1">
              <a:rPr lang="en-US" smtClean="0"/>
              <a:t>11/15/19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1"/>
            <a:ext cx="10058400" cy="2409496"/>
          </a:xfrm>
        </p:spPr>
        <p:txBody>
          <a:bodyPr anchor="t">
            <a:noAutofit/>
          </a:bodyPr>
          <a:lstStyle/>
          <a:p>
            <a:pPr algn="ctr"/>
            <a:br>
              <a:rPr lang="en-US" sz="4400" dirty="0"/>
            </a:br>
            <a:r>
              <a:rPr lang="en-US" sz="4400" dirty="0"/>
              <a:t>Status Report</a:t>
            </a:r>
            <a:br>
              <a:rPr lang="en-US" sz="4400" dirty="0"/>
            </a:br>
            <a:r>
              <a:rPr lang="en-US" sz="4400" dirty="0"/>
              <a:t>Mass Fit and </a:t>
            </a:r>
            <a:r>
              <a:rPr lang="en-US" sz="4400" dirty="0" err="1"/>
              <a:t>bTagging</a:t>
            </a:r>
            <a:r>
              <a:rPr lang="en-US" sz="4400" dirty="0"/>
              <a:t> Efficiency </a:t>
            </a:r>
            <a:br>
              <a:rPr lang="en-US" sz="4400" dirty="0"/>
            </a:br>
            <a:r>
              <a:rPr lang="en-US" sz="4400" dirty="0"/>
              <a:t>(2016,2017,2018)</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233287" y="2761861"/>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a:t>
            </a:r>
            <a:endParaRPr lang="en-US" dirty="0"/>
          </a:p>
        </p:txBody>
      </p:sp>
      <p:sp>
        <p:nvSpPr>
          <p:cNvPr id="7" name="TextBox 6"/>
          <p:cNvSpPr txBox="1"/>
          <p:nvPr/>
        </p:nvSpPr>
        <p:spPr>
          <a:xfrm>
            <a:off x="111964" y="205522"/>
            <a:ext cx="11918111" cy="954107"/>
          </a:xfrm>
          <a:prstGeom prst="rect">
            <a:avLst/>
          </a:prstGeom>
          <a:noFill/>
        </p:spPr>
        <p:txBody>
          <a:bodyPr wrap="square" rtlCol="0">
            <a:spAutoFit/>
          </a:bodyPr>
          <a:lstStyle/>
          <a:p>
            <a:r>
              <a:rPr lang="en-US" sz="2800" u="sng" dirty="0"/>
              <a:t>Simultaneous Fit in 3 regions for </a:t>
            </a:r>
            <a:r>
              <a:rPr lang="en-US" sz="2800" u="sng" dirty="0">
                <a:solidFill>
                  <a:srgbClr val="00B0F0"/>
                </a:solidFill>
              </a:rPr>
              <a:t>2016, </a:t>
            </a:r>
            <a:r>
              <a:rPr lang="en-US" sz="2800" u="sng" dirty="0">
                <a:solidFill>
                  <a:srgbClr val="FF0000"/>
                </a:solidFill>
              </a:rPr>
              <a:t>2017</a:t>
            </a:r>
            <a:r>
              <a:rPr lang="en-US" sz="2800" u="sng" dirty="0"/>
              <a:t>, </a:t>
            </a:r>
            <a:r>
              <a:rPr lang="en-US" sz="2800" u="sng" dirty="0">
                <a:solidFill>
                  <a:srgbClr val="00B050"/>
                </a:solidFill>
              </a:rPr>
              <a:t>2018</a:t>
            </a:r>
            <a:r>
              <a:rPr lang="en-US" sz="2800" u="sng" dirty="0"/>
              <a:t> when eb is free (1btag region)</a:t>
            </a:r>
          </a:p>
          <a:p>
            <a:endParaRPr lang="en-US" sz="2800" u="sng" dirty="0"/>
          </a:p>
        </p:txBody>
      </p:sp>
      <p:sp>
        <p:nvSpPr>
          <p:cNvPr id="2" name="TextBox 1">
            <a:extLst>
              <a:ext uri="{FF2B5EF4-FFF2-40B4-BE49-F238E27FC236}">
                <a16:creationId xmlns:a16="http://schemas.microsoft.com/office/drawing/2014/main" id="{B2F25ADD-763F-1347-84D9-FA823D90C9D2}"/>
              </a:ext>
            </a:extLst>
          </p:cNvPr>
          <p:cNvSpPr txBox="1"/>
          <p:nvPr/>
        </p:nvSpPr>
        <p:spPr>
          <a:xfrm>
            <a:off x="4932218" y="885302"/>
            <a:ext cx="2327564" cy="369332"/>
          </a:xfrm>
          <a:prstGeom prst="rect">
            <a:avLst/>
          </a:prstGeom>
          <a:noFill/>
        </p:spPr>
        <p:txBody>
          <a:bodyPr wrap="square" rtlCol="0">
            <a:spAutoFit/>
          </a:bodyPr>
          <a:lstStyle/>
          <a:p>
            <a:pPr algn="ctr"/>
            <a:r>
              <a:rPr lang="en-US" dirty="0"/>
              <a:t>1btag region </a:t>
            </a:r>
            <a:r>
              <a:rPr lang="en-US" dirty="0">
                <a:solidFill>
                  <a:srgbClr val="FF0000"/>
                </a:solidFill>
              </a:rPr>
              <a:t>(2017)</a:t>
            </a:r>
          </a:p>
        </p:txBody>
      </p:sp>
      <p:sp>
        <p:nvSpPr>
          <p:cNvPr id="8" name="TextBox 7">
            <a:extLst>
              <a:ext uri="{FF2B5EF4-FFF2-40B4-BE49-F238E27FC236}">
                <a16:creationId xmlns:a16="http://schemas.microsoft.com/office/drawing/2014/main" id="{EFDA841C-1E17-4241-B5CB-B6F369411C3B}"/>
              </a:ext>
            </a:extLst>
          </p:cNvPr>
          <p:cNvSpPr txBox="1"/>
          <p:nvPr/>
        </p:nvSpPr>
        <p:spPr>
          <a:xfrm>
            <a:off x="924479" y="885302"/>
            <a:ext cx="2327564" cy="369332"/>
          </a:xfrm>
          <a:prstGeom prst="rect">
            <a:avLst/>
          </a:prstGeom>
          <a:noFill/>
        </p:spPr>
        <p:txBody>
          <a:bodyPr wrap="square" rtlCol="0">
            <a:spAutoFit/>
          </a:bodyPr>
          <a:lstStyle/>
          <a:p>
            <a:pPr algn="ctr"/>
            <a:r>
              <a:rPr lang="en-US" dirty="0"/>
              <a:t>1btag region</a:t>
            </a:r>
            <a:r>
              <a:rPr lang="en-US" dirty="0">
                <a:solidFill>
                  <a:srgbClr val="00B0F0"/>
                </a:solidFill>
              </a:rPr>
              <a:t> (2016)</a:t>
            </a:r>
          </a:p>
        </p:txBody>
      </p:sp>
      <p:pic>
        <p:nvPicPr>
          <p:cNvPr id="5" name="Picture 4">
            <a:extLst>
              <a:ext uri="{FF2B5EF4-FFF2-40B4-BE49-F238E27FC236}">
                <a16:creationId xmlns:a16="http://schemas.microsoft.com/office/drawing/2014/main" id="{425F103A-0300-764E-9B5F-158A954C4978}"/>
              </a:ext>
            </a:extLst>
          </p:cNvPr>
          <p:cNvPicPr>
            <a:picLocks noChangeAspect="1"/>
          </p:cNvPicPr>
          <p:nvPr/>
        </p:nvPicPr>
        <p:blipFill>
          <a:blip r:embed="rId2"/>
          <a:stretch>
            <a:fillRect/>
          </a:stretch>
        </p:blipFill>
        <p:spPr>
          <a:xfrm rot="5400000">
            <a:off x="313055" y="1205883"/>
            <a:ext cx="3550412" cy="4176522"/>
          </a:xfrm>
          <a:prstGeom prst="rect">
            <a:avLst/>
          </a:prstGeom>
        </p:spPr>
      </p:pic>
      <p:pic>
        <p:nvPicPr>
          <p:cNvPr id="10" name="Picture 9">
            <a:extLst>
              <a:ext uri="{FF2B5EF4-FFF2-40B4-BE49-F238E27FC236}">
                <a16:creationId xmlns:a16="http://schemas.microsoft.com/office/drawing/2014/main" id="{D86A98D3-FCC2-0448-967F-16FA4FFB01D7}"/>
              </a:ext>
            </a:extLst>
          </p:cNvPr>
          <p:cNvPicPr>
            <a:picLocks noChangeAspect="1"/>
          </p:cNvPicPr>
          <p:nvPr/>
        </p:nvPicPr>
        <p:blipFill>
          <a:blip r:embed="rId3"/>
          <a:stretch>
            <a:fillRect/>
          </a:stretch>
        </p:blipFill>
        <p:spPr>
          <a:xfrm rot="5400000">
            <a:off x="4320794" y="1205882"/>
            <a:ext cx="3550412" cy="4176522"/>
          </a:xfrm>
          <a:prstGeom prst="rect">
            <a:avLst/>
          </a:prstGeom>
        </p:spPr>
      </p:pic>
      <p:sp>
        <p:nvSpPr>
          <p:cNvPr id="12" name="Slide Number Placeholder 11">
            <a:extLst>
              <a:ext uri="{FF2B5EF4-FFF2-40B4-BE49-F238E27FC236}">
                <a16:creationId xmlns:a16="http://schemas.microsoft.com/office/drawing/2014/main" id="{6FFC0309-6C9C-B548-AC27-B939CF0EF732}"/>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9" name="TextBox 8">
            <a:extLst>
              <a:ext uri="{FF2B5EF4-FFF2-40B4-BE49-F238E27FC236}">
                <a16:creationId xmlns:a16="http://schemas.microsoft.com/office/drawing/2014/main" id="{B4360ABE-CAA8-9B4C-8A01-8BC98069EA5C}"/>
              </a:ext>
            </a:extLst>
          </p:cNvPr>
          <p:cNvSpPr txBox="1"/>
          <p:nvPr/>
        </p:nvSpPr>
        <p:spPr>
          <a:xfrm>
            <a:off x="8736676" y="885302"/>
            <a:ext cx="2327564" cy="369332"/>
          </a:xfrm>
          <a:prstGeom prst="rect">
            <a:avLst/>
          </a:prstGeom>
          <a:noFill/>
        </p:spPr>
        <p:txBody>
          <a:bodyPr wrap="square" rtlCol="0">
            <a:spAutoFit/>
          </a:bodyPr>
          <a:lstStyle/>
          <a:p>
            <a:pPr algn="ctr"/>
            <a:r>
              <a:rPr lang="en-US" dirty="0"/>
              <a:t>1btag region </a:t>
            </a:r>
            <a:r>
              <a:rPr lang="en-US" dirty="0">
                <a:solidFill>
                  <a:srgbClr val="00B050"/>
                </a:solidFill>
              </a:rPr>
              <a:t>(2018)</a:t>
            </a:r>
          </a:p>
        </p:txBody>
      </p:sp>
      <p:pic>
        <p:nvPicPr>
          <p:cNvPr id="11" name="Picture 10">
            <a:extLst>
              <a:ext uri="{FF2B5EF4-FFF2-40B4-BE49-F238E27FC236}">
                <a16:creationId xmlns:a16="http://schemas.microsoft.com/office/drawing/2014/main" id="{219BBEF0-BC5A-6941-8C2F-259652B34BC5}"/>
              </a:ext>
            </a:extLst>
          </p:cNvPr>
          <p:cNvPicPr>
            <a:picLocks noChangeAspect="1"/>
          </p:cNvPicPr>
          <p:nvPr/>
        </p:nvPicPr>
        <p:blipFill>
          <a:blip r:embed="rId4"/>
          <a:stretch>
            <a:fillRect/>
          </a:stretch>
        </p:blipFill>
        <p:spPr>
          <a:xfrm rot="5400000">
            <a:off x="8328533" y="1205881"/>
            <a:ext cx="3550412" cy="4176522"/>
          </a:xfrm>
          <a:prstGeom prst="rect">
            <a:avLst/>
          </a:prstGeom>
        </p:spPr>
      </p:pic>
      <p:sp>
        <p:nvSpPr>
          <p:cNvPr id="13" name="TextBox 12">
            <a:extLst>
              <a:ext uri="{FF2B5EF4-FFF2-40B4-BE49-F238E27FC236}">
                <a16:creationId xmlns:a16="http://schemas.microsoft.com/office/drawing/2014/main" id="{8BF99DC0-EDC0-3F42-AEBC-7A33DD9F60C5}"/>
              </a:ext>
            </a:extLst>
          </p:cNvPr>
          <p:cNvSpPr txBox="1"/>
          <p:nvPr/>
        </p:nvSpPr>
        <p:spPr>
          <a:xfrm>
            <a:off x="475047" y="5177869"/>
            <a:ext cx="11056883" cy="584775"/>
          </a:xfrm>
          <a:prstGeom prst="rect">
            <a:avLst/>
          </a:prstGeom>
          <a:noFill/>
        </p:spPr>
        <p:txBody>
          <a:bodyPr wrap="square" rtlCol="0">
            <a:spAutoFit/>
          </a:bodyPr>
          <a:lstStyle/>
          <a:p>
            <a:r>
              <a:rPr lang="en-US" sz="1600" dirty="0"/>
              <a:t>Result of the simultaneous fit on data in 1btag region. The red line shows the ttbar contribution, the green line shows the QCD, and the black line shows the subdominant backgrounds </a:t>
            </a:r>
          </a:p>
        </p:txBody>
      </p:sp>
      <p:sp>
        <p:nvSpPr>
          <p:cNvPr id="4" name="Date Placeholder 3">
            <a:extLst>
              <a:ext uri="{FF2B5EF4-FFF2-40B4-BE49-F238E27FC236}">
                <a16:creationId xmlns:a16="http://schemas.microsoft.com/office/drawing/2014/main" id="{3A94966F-0887-C240-A24D-1950CF82065D}"/>
              </a:ext>
            </a:extLst>
          </p:cNvPr>
          <p:cNvSpPr>
            <a:spLocks noGrp="1"/>
          </p:cNvSpPr>
          <p:nvPr>
            <p:ph type="dt" sz="half" idx="10"/>
          </p:nvPr>
        </p:nvSpPr>
        <p:spPr/>
        <p:txBody>
          <a:bodyPr/>
          <a:lstStyle/>
          <a:p>
            <a:fld id="{526F0B9B-601A-6F4F-B35A-AF6525C8556E}" type="datetime1">
              <a:rPr lang="en-US" smtClean="0"/>
              <a:t>11/15/19</a:t>
            </a:fld>
            <a:endParaRPr lang="en-US" dirty="0"/>
          </a:p>
        </p:txBody>
      </p:sp>
    </p:spTree>
    <p:extLst>
      <p:ext uri="{BB962C8B-B14F-4D97-AF65-F5344CB8AC3E}">
        <p14:creationId xmlns:p14="http://schemas.microsoft.com/office/powerpoint/2010/main" val="424167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a:t>
            </a:r>
            <a:endParaRPr lang="en-US" dirty="0"/>
          </a:p>
        </p:txBody>
      </p:sp>
      <p:sp>
        <p:nvSpPr>
          <p:cNvPr id="7" name="TextBox 6"/>
          <p:cNvSpPr txBox="1"/>
          <p:nvPr/>
        </p:nvSpPr>
        <p:spPr>
          <a:xfrm>
            <a:off x="204475" y="45677"/>
            <a:ext cx="11783049" cy="954107"/>
          </a:xfrm>
          <a:prstGeom prst="rect">
            <a:avLst/>
          </a:prstGeom>
          <a:noFill/>
        </p:spPr>
        <p:txBody>
          <a:bodyPr wrap="square" rtlCol="0">
            <a:spAutoFit/>
          </a:bodyPr>
          <a:lstStyle/>
          <a:p>
            <a:r>
              <a:rPr lang="en-US" sz="2800" u="sng" dirty="0"/>
              <a:t>Simultaneous Fit in 3 regions for </a:t>
            </a:r>
            <a:r>
              <a:rPr lang="el-GR" sz="2800" u="sng" dirty="0">
                <a:solidFill>
                  <a:srgbClr val="00B0F0"/>
                </a:solidFill>
              </a:rPr>
              <a:t>2016</a:t>
            </a:r>
            <a:r>
              <a:rPr lang="el-GR" sz="2800" u="sng" dirty="0"/>
              <a:t> ,</a:t>
            </a:r>
            <a:r>
              <a:rPr lang="en-US" sz="2800" u="sng" dirty="0">
                <a:solidFill>
                  <a:srgbClr val="FF0000"/>
                </a:solidFill>
              </a:rPr>
              <a:t>2017</a:t>
            </a:r>
            <a:r>
              <a:rPr lang="en-US" sz="2800" u="sng" dirty="0"/>
              <a:t> and </a:t>
            </a:r>
            <a:r>
              <a:rPr lang="en-US" sz="2800" u="sng" dirty="0">
                <a:solidFill>
                  <a:srgbClr val="00B050"/>
                </a:solidFill>
              </a:rPr>
              <a:t>2018</a:t>
            </a:r>
            <a:r>
              <a:rPr lang="en-US" sz="2800" u="sng" dirty="0"/>
              <a:t> (nuisances) with free eb</a:t>
            </a:r>
          </a:p>
          <a:p>
            <a:endParaRPr lang="en-US" sz="2800" u="sng" dirty="0"/>
          </a:p>
        </p:txBody>
      </p:sp>
      <p:sp>
        <p:nvSpPr>
          <p:cNvPr id="2" name="TextBox 1">
            <a:extLst>
              <a:ext uri="{FF2B5EF4-FFF2-40B4-BE49-F238E27FC236}">
                <a16:creationId xmlns:a16="http://schemas.microsoft.com/office/drawing/2014/main" id="{B2F25ADD-763F-1347-84D9-FA823D90C9D2}"/>
              </a:ext>
            </a:extLst>
          </p:cNvPr>
          <p:cNvSpPr txBox="1"/>
          <p:nvPr/>
        </p:nvSpPr>
        <p:spPr>
          <a:xfrm>
            <a:off x="4736303" y="531744"/>
            <a:ext cx="2327564" cy="369332"/>
          </a:xfrm>
          <a:prstGeom prst="rect">
            <a:avLst/>
          </a:prstGeom>
          <a:noFill/>
        </p:spPr>
        <p:txBody>
          <a:bodyPr wrap="square" rtlCol="0">
            <a:spAutoFit/>
          </a:bodyPr>
          <a:lstStyle/>
          <a:p>
            <a:pPr algn="ctr"/>
            <a:r>
              <a:rPr lang="en-US" dirty="0">
                <a:solidFill>
                  <a:srgbClr val="FF0000"/>
                </a:solidFill>
              </a:rPr>
              <a:t>2017</a:t>
            </a:r>
          </a:p>
        </p:txBody>
      </p:sp>
      <p:sp>
        <p:nvSpPr>
          <p:cNvPr id="8" name="TextBox 7">
            <a:extLst>
              <a:ext uri="{FF2B5EF4-FFF2-40B4-BE49-F238E27FC236}">
                <a16:creationId xmlns:a16="http://schemas.microsoft.com/office/drawing/2014/main" id="{EFDA841C-1E17-4241-B5CB-B6F369411C3B}"/>
              </a:ext>
            </a:extLst>
          </p:cNvPr>
          <p:cNvSpPr txBox="1"/>
          <p:nvPr/>
        </p:nvSpPr>
        <p:spPr>
          <a:xfrm>
            <a:off x="8863084" y="522730"/>
            <a:ext cx="2327564" cy="369332"/>
          </a:xfrm>
          <a:prstGeom prst="rect">
            <a:avLst/>
          </a:prstGeom>
          <a:noFill/>
        </p:spPr>
        <p:txBody>
          <a:bodyPr wrap="square" rtlCol="0">
            <a:spAutoFit/>
          </a:bodyPr>
          <a:lstStyle/>
          <a:p>
            <a:pPr algn="ctr"/>
            <a:r>
              <a:rPr lang="en-US" dirty="0">
                <a:solidFill>
                  <a:srgbClr val="00B050"/>
                </a:solidFill>
              </a:rPr>
              <a:t>2018</a:t>
            </a:r>
          </a:p>
        </p:txBody>
      </p:sp>
      <p:sp>
        <p:nvSpPr>
          <p:cNvPr id="10" name="TextBox 9">
            <a:extLst>
              <a:ext uri="{FF2B5EF4-FFF2-40B4-BE49-F238E27FC236}">
                <a16:creationId xmlns:a16="http://schemas.microsoft.com/office/drawing/2014/main" id="{E91F1D0F-CBA5-F344-82DD-78E01135BCE8}"/>
              </a:ext>
            </a:extLst>
          </p:cNvPr>
          <p:cNvSpPr txBox="1"/>
          <p:nvPr/>
        </p:nvSpPr>
        <p:spPr>
          <a:xfrm>
            <a:off x="739151" y="539648"/>
            <a:ext cx="2327564" cy="369332"/>
          </a:xfrm>
          <a:prstGeom prst="rect">
            <a:avLst/>
          </a:prstGeom>
          <a:noFill/>
        </p:spPr>
        <p:txBody>
          <a:bodyPr wrap="square" rtlCol="0">
            <a:spAutoFit/>
          </a:bodyPr>
          <a:lstStyle/>
          <a:p>
            <a:pPr algn="ctr"/>
            <a:r>
              <a:rPr lang="en-US" dirty="0">
                <a:solidFill>
                  <a:srgbClr val="00B0F0"/>
                </a:solidFill>
              </a:rPr>
              <a:t>2016</a:t>
            </a:r>
          </a:p>
        </p:txBody>
      </p:sp>
      <p:sp>
        <p:nvSpPr>
          <p:cNvPr id="18" name="Rectangle 17">
            <a:extLst>
              <a:ext uri="{FF2B5EF4-FFF2-40B4-BE49-F238E27FC236}">
                <a16:creationId xmlns:a16="http://schemas.microsoft.com/office/drawing/2014/main" id="{24BCD84A-D5AC-0445-8947-C822901B2B17}"/>
              </a:ext>
            </a:extLst>
          </p:cNvPr>
          <p:cNvSpPr/>
          <p:nvPr/>
        </p:nvSpPr>
        <p:spPr>
          <a:xfrm>
            <a:off x="8753" y="913524"/>
            <a:ext cx="3816000" cy="3503533"/>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248FE7-7B78-634F-B8C3-C135A1AD81E9}"/>
              </a:ext>
            </a:extLst>
          </p:cNvPr>
          <p:cNvSpPr/>
          <p:nvPr/>
        </p:nvSpPr>
        <p:spPr>
          <a:xfrm>
            <a:off x="27710" y="4508601"/>
            <a:ext cx="3816000" cy="907887"/>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AF2814-34A2-174A-AD8F-473F8EF6F2D8}"/>
              </a:ext>
            </a:extLst>
          </p:cNvPr>
          <p:cNvSpPr/>
          <p:nvPr/>
        </p:nvSpPr>
        <p:spPr>
          <a:xfrm>
            <a:off x="4000874" y="908980"/>
            <a:ext cx="3816000" cy="349138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64583C-D09A-0B4A-8A9A-DD07EB5276EE}"/>
              </a:ext>
            </a:extLst>
          </p:cNvPr>
          <p:cNvSpPr/>
          <p:nvPr/>
        </p:nvSpPr>
        <p:spPr>
          <a:xfrm>
            <a:off x="3992085" y="4508412"/>
            <a:ext cx="3816000" cy="90788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D8FE06-306B-854D-8258-0FE940B98B1F}"/>
              </a:ext>
            </a:extLst>
          </p:cNvPr>
          <p:cNvSpPr/>
          <p:nvPr/>
        </p:nvSpPr>
        <p:spPr>
          <a:xfrm>
            <a:off x="8046866" y="908980"/>
            <a:ext cx="3960000" cy="3491381"/>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22A7316-6469-C944-AC79-E6EE204DE1ED}"/>
              </a:ext>
            </a:extLst>
          </p:cNvPr>
          <p:cNvSpPr/>
          <p:nvPr/>
        </p:nvSpPr>
        <p:spPr>
          <a:xfrm>
            <a:off x="8051932" y="4508412"/>
            <a:ext cx="3960000" cy="907887"/>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FF0EF3-BAE9-A04A-AB6E-AE3CA6AA5C0E}"/>
              </a:ext>
            </a:extLst>
          </p:cNvPr>
          <p:cNvSpPr/>
          <p:nvPr/>
        </p:nvSpPr>
        <p:spPr>
          <a:xfrm>
            <a:off x="-220679" y="939182"/>
            <a:ext cx="4045432" cy="3477875"/>
          </a:xfrm>
          <a:prstGeom prst="rect">
            <a:avLst/>
          </a:prstGeom>
        </p:spPr>
        <p:txBody>
          <a:bodyPr wrap="square">
            <a:spAutoFit/>
          </a:bodyPr>
          <a:lstStyle/>
          <a:p>
            <a:r>
              <a:rPr lang="en-US" sz="1000" dirty="0">
                <a:solidFill>
                  <a:srgbClr val="000000"/>
                </a:solidFill>
                <a:latin typeface="Menlo" panose="020B0609030804020204" pitchFamily="49" charset="0"/>
              </a:rPr>
              <a:t>    Floating Parameter    </a:t>
            </a:r>
            <a:r>
              <a:rPr lang="en-US" sz="1000" dirty="0" err="1">
                <a:solidFill>
                  <a:srgbClr val="000000"/>
                </a:solidFill>
                <a:latin typeface="Menlo" panose="020B0609030804020204" pitchFamily="49" charset="0"/>
              </a:rPr>
              <a:t>FinalValue</a:t>
            </a:r>
            <a:r>
              <a:rPr lang="en-US" sz="1000" dirty="0">
                <a:solidFill>
                  <a:srgbClr val="000000"/>
                </a:solidFill>
                <a:latin typeface="Menlo" panose="020B0609030804020204" pitchFamily="49" charset="0"/>
              </a:rPr>
              <a:t> +/-  Error   </a:t>
            </a:r>
          </a:p>
          <a:p>
            <a:r>
              <a:rPr lang="en-US" sz="1000" dirty="0">
                <a:solidFill>
                  <a:srgbClr val="000000"/>
                </a:solidFill>
                <a:latin typeface="Menlo" panose="020B0609030804020204" pitchFamily="49" charset="0"/>
              </a:rPr>
              <a:t>  --------------------  --------------------------</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btagEff</a:t>
            </a:r>
            <a:r>
              <a:rPr lang="en-US" sz="1000" dirty="0">
                <a:solidFill>
                  <a:srgbClr val="000000"/>
                </a:solidFill>
                <a:latin typeface="Menlo" panose="020B0609030804020204" pitchFamily="49" charset="0"/>
              </a:rPr>
              <a:t>    6.0786e-01 +/-  1.53e-02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kMassResol</a:t>
            </a:r>
            <a:r>
              <a:rPr lang="en-US" sz="1000" dirty="0">
                <a:solidFill>
                  <a:srgbClr val="000000"/>
                </a:solidFill>
                <a:latin typeface="Menlo" panose="020B0609030804020204" pitchFamily="49" charset="0"/>
              </a:rPr>
              <a:t>    9.5079e-01 +/-  2.42e-02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kMassScale</a:t>
            </a:r>
            <a:r>
              <a:rPr lang="en-US" sz="1000" dirty="0">
                <a:solidFill>
                  <a:srgbClr val="000000"/>
                </a:solidFill>
                <a:latin typeface="Menlo" panose="020B0609030804020204" pitchFamily="49" charset="0"/>
              </a:rPr>
              <a:t>    1.0009e+00 +/-  1.76e-03</a:t>
            </a:r>
          </a:p>
          <a:p>
            <a:r>
              <a:rPr lang="en-US" sz="1000" dirty="0">
                <a:solidFill>
                  <a:srgbClr val="000000"/>
                </a:solidFill>
                <a:latin typeface="Menlo" panose="020B0609030804020204" pitchFamily="49" charset="0"/>
              </a:rPr>
              <a:t>               kQCD_1b    6.0406e-03 +/-  5.05e-04</a:t>
            </a:r>
          </a:p>
          <a:p>
            <a:r>
              <a:rPr lang="en-US" sz="1000" dirty="0">
                <a:solidFill>
                  <a:srgbClr val="000000"/>
                </a:solidFill>
                <a:latin typeface="Menlo" panose="020B0609030804020204" pitchFamily="49" charset="0"/>
              </a:rPr>
              <a:t>               kQCD_2b    9.6764e-02 +/-  6.83e-02</a:t>
            </a:r>
          </a:p>
          <a:p>
            <a:r>
              <a:rPr lang="en-US" sz="1000" dirty="0">
                <a:solidFill>
                  <a:srgbClr val="000000"/>
                </a:solidFill>
                <a:latin typeface="Menlo" panose="020B0609030804020204" pitchFamily="49" charset="0"/>
              </a:rPr>
              <a:t>            nFitBkg_0b    4.5268e+03 +/-  6.84e+02</a:t>
            </a:r>
          </a:p>
          <a:p>
            <a:r>
              <a:rPr lang="en-US" sz="1000" dirty="0">
                <a:solidFill>
                  <a:srgbClr val="000000"/>
                </a:solidFill>
                <a:latin typeface="Menlo" panose="020B0609030804020204" pitchFamily="49" charset="0"/>
              </a:rPr>
              <a:t>            nFitBkg_1b    1.9110e+03 +/-  3.13e+02</a:t>
            </a:r>
          </a:p>
          <a:p>
            <a:r>
              <a:rPr lang="en-US" sz="1000" dirty="0">
                <a:solidFill>
                  <a:srgbClr val="000000"/>
                </a:solidFill>
                <a:latin typeface="Menlo" panose="020B0609030804020204" pitchFamily="49" charset="0"/>
              </a:rPr>
              <a:t>            nFitBkg_2b    1.9415e+02 +/-  2.48e+01</a:t>
            </a:r>
          </a:p>
          <a:p>
            <a:r>
              <a:rPr lang="en-US" sz="1000" dirty="0">
                <a:solidFill>
                  <a:srgbClr val="000000"/>
                </a:solidFill>
                <a:latin typeface="Menlo" panose="020B0609030804020204" pitchFamily="49" charset="0"/>
              </a:rPr>
              <a:t>            nFitQCD_0b    8.8132e+04 +/-  4.48e+02</a:t>
            </a:r>
          </a:p>
          <a:p>
            <a:r>
              <a:rPr lang="en-US" sz="1000" dirty="0">
                <a:solidFill>
                  <a:srgbClr val="000000"/>
                </a:solidFill>
                <a:latin typeface="Menlo" panose="020B0609030804020204" pitchFamily="49" charset="0"/>
              </a:rPr>
              <a:t>            nFitQCD_1b    3.0796e+04 +/-  4.61e+02</a:t>
            </a:r>
          </a:p>
          <a:p>
            <a:r>
              <a:rPr lang="en-US" sz="1000" dirty="0">
                <a:solidFill>
                  <a:srgbClr val="000000"/>
                </a:solidFill>
                <a:latin typeface="Menlo" panose="020B0609030804020204" pitchFamily="49" charset="0"/>
              </a:rPr>
              <a:t>            nFitQCD_2b    3.0802e+03 +/-  1.45e+02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nFitSig</a:t>
            </a:r>
            <a:r>
              <a:rPr lang="en-US" sz="1000" dirty="0">
                <a:solidFill>
                  <a:srgbClr val="000000"/>
                </a:solidFill>
                <a:latin typeface="Menlo" panose="020B0609030804020204" pitchFamily="49" charset="0"/>
              </a:rPr>
              <a:t>    1.4153e+04 +/-  7.33e+02</a:t>
            </a:r>
          </a:p>
          <a:p>
            <a:r>
              <a:rPr lang="en-US" sz="1000" dirty="0">
                <a:solidFill>
                  <a:srgbClr val="000000"/>
                </a:solidFill>
                <a:latin typeface="Menlo" panose="020B0609030804020204" pitchFamily="49" charset="0"/>
              </a:rPr>
              <a:t>                qcd_b0    6.6661e-01 +/-  5.74e-01</a:t>
            </a:r>
          </a:p>
          <a:p>
            <a:r>
              <a:rPr lang="en-US" sz="1000" dirty="0">
                <a:solidFill>
                  <a:srgbClr val="000000"/>
                </a:solidFill>
                <a:latin typeface="Menlo" panose="020B0609030804020204" pitchFamily="49" charset="0"/>
              </a:rPr>
              <a:t>                qcd_b1    1.4002e+00 +/-  1.62e+00</a:t>
            </a:r>
          </a:p>
          <a:p>
            <a:r>
              <a:rPr lang="en-US" sz="1000" dirty="0">
                <a:solidFill>
                  <a:srgbClr val="000000"/>
                </a:solidFill>
                <a:latin typeface="Menlo" panose="020B0609030804020204" pitchFamily="49" charset="0"/>
              </a:rPr>
              <a:t>                qcd_b2    3.3898e-02 +/-  5.46e-02</a:t>
            </a:r>
          </a:p>
          <a:p>
            <a:r>
              <a:rPr lang="en-US" sz="1000" dirty="0">
                <a:solidFill>
                  <a:srgbClr val="000000"/>
                </a:solidFill>
                <a:latin typeface="Menlo" panose="020B0609030804020204" pitchFamily="49" charset="0"/>
              </a:rPr>
              <a:t>                qcd_b3    3.3916e-02 +/-  3.37e-02</a:t>
            </a:r>
          </a:p>
          <a:p>
            <a:r>
              <a:rPr lang="en-US" sz="1000" dirty="0">
                <a:solidFill>
                  <a:srgbClr val="000000"/>
                </a:solidFill>
                <a:latin typeface="Menlo" panose="020B0609030804020204" pitchFamily="49" charset="0"/>
              </a:rPr>
              <a:t>                qcd_b4    1.6260e-02 +/-  1.52e-02</a:t>
            </a:r>
          </a:p>
          <a:p>
            <a:r>
              <a:rPr lang="en-US" sz="1000" dirty="0">
                <a:solidFill>
                  <a:srgbClr val="000000"/>
                </a:solidFill>
                <a:latin typeface="Menlo" panose="020B0609030804020204" pitchFamily="49" charset="0"/>
              </a:rPr>
              <a:t>                qcd_f1    6.9097e-01 +/-  2.57e-02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qcd_mean</a:t>
            </a:r>
            <a:r>
              <a:rPr lang="en-US" sz="1000" dirty="0">
                <a:solidFill>
                  <a:srgbClr val="000000"/>
                </a:solidFill>
                <a:latin typeface="Menlo" panose="020B0609030804020204" pitchFamily="49" charset="0"/>
              </a:rPr>
              <a:t>    1.5055e+02 +/-  1.05e+00</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qcd_sigma</a:t>
            </a:r>
            <a:r>
              <a:rPr lang="en-US" sz="1000" dirty="0">
                <a:solidFill>
                  <a:srgbClr val="000000"/>
                </a:solidFill>
                <a:latin typeface="Menlo" panose="020B0609030804020204" pitchFamily="49" charset="0"/>
              </a:rPr>
              <a:t>    3.3739e+01 +/-  1.30e+00</a:t>
            </a:r>
          </a:p>
        </p:txBody>
      </p:sp>
      <p:sp>
        <p:nvSpPr>
          <p:cNvPr id="12" name="Rectangle 11">
            <a:extLst>
              <a:ext uri="{FF2B5EF4-FFF2-40B4-BE49-F238E27FC236}">
                <a16:creationId xmlns:a16="http://schemas.microsoft.com/office/drawing/2014/main" id="{BF2CFAEE-D183-4648-8D45-B1D5819970B9}"/>
              </a:ext>
            </a:extLst>
          </p:cNvPr>
          <p:cNvSpPr/>
          <p:nvPr/>
        </p:nvSpPr>
        <p:spPr>
          <a:xfrm>
            <a:off x="3801007" y="932920"/>
            <a:ext cx="4015867" cy="3477875"/>
          </a:xfrm>
          <a:prstGeom prst="rect">
            <a:avLst/>
          </a:prstGeom>
        </p:spPr>
        <p:txBody>
          <a:bodyPr wrap="square">
            <a:spAutoFit/>
          </a:bodyPr>
          <a:lstStyle/>
          <a:p>
            <a:r>
              <a:rPr lang="en-US" sz="1000" dirty="0">
                <a:solidFill>
                  <a:srgbClr val="000000"/>
                </a:solidFill>
                <a:latin typeface="Menlo" panose="020B0609030804020204" pitchFamily="49" charset="0"/>
              </a:rPr>
              <a:t>    Floating Parameter    </a:t>
            </a:r>
            <a:r>
              <a:rPr lang="en-US" sz="1000" dirty="0" err="1">
                <a:solidFill>
                  <a:srgbClr val="000000"/>
                </a:solidFill>
                <a:latin typeface="Menlo" panose="020B0609030804020204" pitchFamily="49" charset="0"/>
              </a:rPr>
              <a:t>FinalValue</a:t>
            </a:r>
            <a:r>
              <a:rPr lang="en-US" sz="1000" dirty="0">
                <a:solidFill>
                  <a:srgbClr val="000000"/>
                </a:solidFill>
                <a:latin typeface="Menlo" panose="020B0609030804020204" pitchFamily="49" charset="0"/>
              </a:rPr>
              <a:t> +/-  Error   </a:t>
            </a:r>
          </a:p>
          <a:p>
            <a:r>
              <a:rPr lang="en-US" sz="1000" dirty="0">
                <a:solidFill>
                  <a:srgbClr val="000000"/>
                </a:solidFill>
                <a:latin typeface="Menlo" panose="020B0609030804020204" pitchFamily="49" charset="0"/>
              </a:rPr>
              <a:t>  --------------------  --------------------------</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btagEff</a:t>
            </a:r>
            <a:r>
              <a:rPr lang="en-US" sz="1000" dirty="0">
                <a:solidFill>
                  <a:srgbClr val="000000"/>
                </a:solidFill>
                <a:latin typeface="Menlo" panose="020B0609030804020204" pitchFamily="49" charset="0"/>
              </a:rPr>
              <a:t>    5.4097e-01 +/-  1.39e-02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kMassResol</a:t>
            </a:r>
            <a:r>
              <a:rPr lang="en-US" sz="1000" dirty="0">
                <a:solidFill>
                  <a:srgbClr val="000000"/>
                </a:solidFill>
                <a:latin typeface="Menlo" panose="020B0609030804020204" pitchFamily="49" charset="0"/>
              </a:rPr>
              <a:t>    1.0289e+00 +/-  3.03e-02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kMassScale</a:t>
            </a:r>
            <a:r>
              <a:rPr lang="en-US" sz="1000" dirty="0">
                <a:solidFill>
                  <a:srgbClr val="000000"/>
                </a:solidFill>
                <a:latin typeface="Menlo" panose="020B0609030804020204" pitchFamily="49" charset="0"/>
              </a:rPr>
              <a:t>    9.8332e-01 +/-  2.06e-03</a:t>
            </a:r>
          </a:p>
          <a:p>
            <a:r>
              <a:rPr lang="en-US" sz="1000" dirty="0">
                <a:solidFill>
                  <a:srgbClr val="000000"/>
                </a:solidFill>
                <a:latin typeface="Menlo" panose="020B0609030804020204" pitchFamily="49" charset="0"/>
              </a:rPr>
              <a:t>               kQCD_1b    4.2097e-03 +/-  3.15e-04</a:t>
            </a:r>
          </a:p>
          <a:p>
            <a:r>
              <a:rPr lang="en-US" sz="1000" dirty="0">
                <a:solidFill>
                  <a:srgbClr val="000000"/>
                </a:solidFill>
                <a:latin typeface="Menlo" panose="020B0609030804020204" pitchFamily="49" charset="0"/>
              </a:rPr>
              <a:t>               kQCD_2b    1.5460e-02 +/-  5.16e-03</a:t>
            </a:r>
          </a:p>
          <a:p>
            <a:r>
              <a:rPr lang="en-US" sz="1000" dirty="0">
                <a:solidFill>
                  <a:srgbClr val="000000"/>
                </a:solidFill>
                <a:latin typeface="Menlo" panose="020B0609030804020204" pitchFamily="49" charset="0"/>
              </a:rPr>
              <a:t>            nFitBkg_0b    4.0852e+03 +/-  5.03e+02</a:t>
            </a:r>
          </a:p>
          <a:p>
            <a:r>
              <a:rPr lang="en-US" sz="1000" dirty="0">
                <a:solidFill>
                  <a:srgbClr val="000000"/>
                </a:solidFill>
                <a:latin typeface="Menlo" panose="020B0609030804020204" pitchFamily="49" charset="0"/>
              </a:rPr>
              <a:t>            nFitBkg_1b    1.6992e+03 +/-  2.84e+02</a:t>
            </a:r>
          </a:p>
          <a:p>
            <a:r>
              <a:rPr lang="en-US" sz="1000" dirty="0">
                <a:solidFill>
                  <a:srgbClr val="000000"/>
                </a:solidFill>
                <a:latin typeface="Menlo" panose="020B0609030804020204" pitchFamily="49" charset="0"/>
              </a:rPr>
              <a:t>            nFitBkg_2b    2.1330e+02 +/-  4.44e+01</a:t>
            </a:r>
          </a:p>
          <a:p>
            <a:r>
              <a:rPr lang="en-US" sz="1000" dirty="0">
                <a:solidFill>
                  <a:srgbClr val="000000"/>
                </a:solidFill>
                <a:latin typeface="Menlo" panose="020B0609030804020204" pitchFamily="49" charset="0"/>
              </a:rPr>
              <a:t>            nFitQCD_0b    1.5483e+05 +/-  5.41e+02</a:t>
            </a:r>
          </a:p>
          <a:p>
            <a:r>
              <a:rPr lang="en-US" sz="1000" dirty="0">
                <a:solidFill>
                  <a:srgbClr val="000000"/>
                </a:solidFill>
                <a:latin typeface="Menlo" panose="020B0609030804020204" pitchFamily="49" charset="0"/>
              </a:rPr>
              <a:t>            nFitQCD_1b    3.7067e+04 +/-  4.57e+02</a:t>
            </a:r>
          </a:p>
          <a:p>
            <a:r>
              <a:rPr lang="en-US" sz="1000" dirty="0">
                <a:solidFill>
                  <a:srgbClr val="000000"/>
                </a:solidFill>
                <a:latin typeface="Menlo" panose="020B0609030804020204" pitchFamily="49" charset="0"/>
              </a:rPr>
              <a:t>            nFitQCD_2b    2.4652e+03 +/-  1.32e+02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nFitSig</a:t>
            </a:r>
            <a:r>
              <a:rPr lang="en-US" sz="1000" dirty="0">
                <a:solidFill>
                  <a:srgbClr val="000000"/>
                </a:solidFill>
                <a:latin typeface="Menlo" panose="020B0609030804020204" pitchFamily="49" charset="0"/>
              </a:rPr>
              <a:t>    1.5594e+04 +/-  7.87e+02</a:t>
            </a:r>
          </a:p>
          <a:p>
            <a:r>
              <a:rPr lang="en-US" sz="1000" dirty="0">
                <a:solidFill>
                  <a:srgbClr val="000000"/>
                </a:solidFill>
                <a:latin typeface="Menlo" panose="020B0609030804020204" pitchFamily="49" charset="0"/>
              </a:rPr>
              <a:t>                qcd_b0    5.2866e-01 +/-  8.49e-02</a:t>
            </a:r>
          </a:p>
          <a:p>
            <a:r>
              <a:rPr lang="en-US" sz="1000" dirty="0">
                <a:solidFill>
                  <a:srgbClr val="000000"/>
                </a:solidFill>
                <a:latin typeface="Menlo" panose="020B0609030804020204" pitchFamily="49" charset="0"/>
              </a:rPr>
              <a:t>                qcd_b1    1.1003e+00 +/-  1.63e-01</a:t>
            </a:r>
          </a:p>
          <a:p>
            <a:r>
              <a:rPr lang="en-US" sz="1000" dirty="0">
                <a:solidFill>
                  <a:srgbClr val="000000"/>
                </a:solidFill>
                <a:latin typeface="Menlo" panose="020B0609030804020204" pitchFamily="49" charset="0"/>
              </a:rPr>
              <a:t>                qcd_b2    8.4662e-02 +/-  3.49e-02</a:t>
            </a:r>
          </a:p>
          <a:p>
            <a:r>
              <a:rPr lang="en-US" sz="1000" dirty="0">
                <a:solidFill>
                  <a:srgbClr val="000000"/>
                </a:solidFill>
                <a:latin typeface="Menlo" panose="020B0609030804020204" pitchFamily="49" charset="0"/>
              </a:rPr>
              <a:t>                qcd_b3    5.5285e-02 +/-  1.06e-02</a:t>
            </a:r>
          </a:p>
          <a:p>
            <a:r>
              <a:rPr lang="en-US" sz="1000" dirty="0">
                <a:solidFill>
                  <a:srgbClr val="000000"/>
                </a:solidFill>
                <a:latin typeface="Menlo" panose="020B0609030804020204" pitchFamily="49" charset="0"/>
              </a:rPr>
              <a:t>                qcd_b4    1.9483e-02 +/-  3.70e-03</a:t>
            </a:r>
          </a:p>
          <a:p>
            <a:r>
              <a:rPr lang="en-US" sz="1000" dirty="0">
                <a:solidFill>
                  <a:srgbClr val="000000"/>
                </a:solidFill>
                <a:latin typeface="Menlo" panose="020B0609030804020204" pitchFamily="49" charset="0"/>
              </a:rPr>
              <a:t>                qcd_f1    7.1106e-01 +/-  1.24e-02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qcd_mean</a:t>
            </a:r>
            <a:r>
              <a:rPr lang="en-US" sz="1000" dirty="0">
                <a:solidFill>
                  <a:srgbClr val="000000"/>
                </a:solidFill>
                <a:latin typeface="Menlo" panose="020B0609030804020204" pitchFamily="49" charset="0"/>
              </a:rPr>
              <a:t>    1.5184e+02 +/-  6.37e-01</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qcd_sigma</a:t>
            </a:r>
            <a:r>
              <a:rPr lang="en-US" sz="1000" dirty="0">
                <a:solidFill>
                  <a:srgbClr val="000000"/>
                </a:solidFill>
                <a:latin typeface="Menlo" panose="020B0609030804020204" pitchFamily="49" charset="0"/>
              </a:rPr>
              <a:t>    3.2820e+01 +/-  6.76e-01</a:t>
            </a:r>
          </a:p>
        </p:txBody>
      </p:sp>
      <p:sp>
        <p:nvSpPr>
          <p:cNvPr id="13" name="Rectangle 12">
            <a:extLst>
              <a:ext uri="{FF2B5EF4-FFF2-40B4-BE49-F238E27FC236}">
                <a16:creationId xmlns:a16="http://schemas.microsoft.com/office/drawing/2014/main" id="{08DF5324-070A-BD41-A537-FAABC4D397D4}"/>
              </a:ext>
            </a:extLst>
          </p:cNvPr>
          <p:cNvSpPr/>
          <p:nvPr/>
        </p:nvSpPr>
        <p:spPr>
          <a:xfrm>
            <a:off x="7940243" y="908980"/>
            <a:ext cx="4015867" cy="3477875"/>
          </a:xfrm>
          <a:prstGeom prst="rect">
            <a:avLst/>
          </a:prstGeom>
        </p:spPr>
        <p:txBody>
          <a:bodyPr wrap="square">
            <a:spAutoFit/>
          </a:bodyPr>
          <a:lstStyle/>
          <a:p>
            <a:r>
              <a:rPr lang="en-US" sz="1000" dirty="0">
                <a:solidFill>
                  <a:srgbClr val="000000"/>
                </a:solidFill>
                <a:latin typeface="Menlo" panose="020B0609030804020204" pitchFamily="49" charset="0"/>
              </a:rPr>
              <a:t>    Floating Parameter    </a:t>
            </a:r>
            <a:r>
              <a:rPr lang="en-US" sz="1000" dirty="0" err="1">
                <a:solidFill>
                  <a:srgbClr val="000000"/>
                </a:solidFill>
                <a:latin typeface="Menlo" panose="020B0609030804020204" pitchFamily="49" charset="0"/>
              </a:rPr>
              <a:t>FinalValue</a:t>
            </a:r>
            <a:r>
              <a:rPr lang="en-US" sz="1000" dirty="0">
                <a:solidFill>
                  <a:srgbClr val="000000"/>
                </a:solidFill>
                <a:latin typeface="Menlo" panose="020B0609030804020204" pitchFamily="49" charset="0"/>
              </a:rPr>
              <a:t> +/-  Error   </a:t>
            </a:r>
          </a:p>
          <a:p>
            <a:r>
              <a:rPr lang="en-US" sz="1000" dirty="0">
                <a:solidFill>
                  <a:srgbClr val="000000"/>
                </a:solidFill>
                <a:latin typeface="Menlo" panose="020B0609030804020204" pitchFamily="49" charset="0"/>
              </a:rPr>
              <a:t>  --------------------  --------------------------</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btagEff</a:t>
            </a:r>
            <a:r>
              <a:rPr lang="en-US" sz="1000" dirty="0">
                <a:solidFill>
                  <a:srgbClr val="000000"/>
                </a:solidFill>
                <a:latin typeface="Menlo" panose="020B0609030804020204" pitchFamily="49" charset="0"/>
              </a:rPr>
              <a:t>    5.7371e-01 +/-  1.12e-02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kMassResol</a:t>
            </a:r>
            <a:r>
              <a:rPr lang="en-US" sz="1000" dirty="0">
                <a:solidFill>
                  <a:srgbClr val="000000"/>
                </a:solidFill>
                <a:latin typeface="Menlo" panose="020B0609030804020204" pitchFamily="49" charset="0"/>
              </a:rPr>
              <a:t>    1.0251e+00 +/-  2.43e-02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kMassScale</a:t>
            </a:r>
            <a:r>
              <a:rPr lang="en-US" sz="1000" dirty="0">
                <a:solidFill>
                  <a:srgbClr val="000000"/>
                </a:solidFill>
                <a:latin typeface="Menlo" panose="020B0609030804020204" pitchFamily="49" charset="0"/>
              </a:rPr>
              <a:t>    9.8728e-01 +/-  1.61e-03</a:t>
            </a:r>
          </a:p>
          <a:p>
            <a:r>
              <a:rPr lang="en-US" sz="1000" dirty="0">
                <a:solidFill>
                  <a:srgbClr val="000000"/>
                </a:solidFill>
                <a:latin typeface="Menlo" panose="020B0609030804020204" pitchFamily="49" charset="0"/>
              </a:rPr>
              <a:t>               kQCD_1b    3.6804e-03 +/-  2.60e-04</a:t>
            </a:r>
          </a:p>
          <a:p>
            <a:r>
              <a:rPr lang="en-US" sz="1000" dirty="0">
                <a:solidFill>
                  <a:srgbClr val="000000"/>
                </a:solidFill>
                <a:latin typeface="Menlo" panose="020B0609030804020204" pitchFamily="49" charset="0"/>
              </a:rPr>
              <a:t>               kQCD_2b    1.3533e-02 +/-  3.24e-03</a:t>
            </a:r>
          </a:p>
          <a:p>
            <a:r>
              <a:rPr lang="en-US" sz="1000" dirty="0">
                <a:solidFill>
                  <a:srgbClr val="000000"/>
                </a:solidFill>
                <a:latin typeface="Menlo" panose="020B0609030804020204" pitchFamily="49" charset="0"/>
              </a:rPr>
              <a:t>            nFitBkg_0b    4.1842e+03 +/-  5.05e+02</a:t>
            </a:r>
          </a:p>
          <a:p>
            <a:r>
              <a:rPr lang="en-US" sz="1000" dirty="0">
                <a:solidFill>
                  <a:srgbClr val="000000"/>
                </a:solidFill>
                <a:latin typeface="Menlo" panose="020B0609030804020204" pitchFamily="49" charset="0"/>
              </a:rPr>
              <a:t>            nFitBkg_1b    2.1675e+03 +/-  3.15e+02</a:t>
            </a:r>
          </a:p>
          <a:p>
            <a:r>
              <a:rPr lang="en-US" sz="1000" dirty="0">
                <a:solidFill>
                  <a:srgbClr val="000000"/>
                </a:solidFill>
                <a:latin typeface="Menlo" panose="020B0609030804020204" pitchFamily="49" charset="0"/>
              </a:rPr>
              <a:t>            nFitBkg_2b    3.4159e+02 +/-  7.52e+01</a:t>
            </a:r>
          </a:p>
          <a:p>
            <a:r>
              <a:rPr lang="en-US" sz="1000" dirty="0">
                <a:solidFill>
                  <a:srgbClr val="000000"/>
                </a:solidFill>
                <a:latin typeface="Menlo" panose="020B0609030804020204" pitchFamily="49" charset="0"/>
              </a:rPr>
              <a:t>            nFitQCD_0b    1.6842e+05 +/-  5.64e+02</a:t>
            </a:r>
          </a:p>
          <a:p>
            <a:r>
              <a:rPr lang="en-US" sz="1000" dirty="0">
                <a:solidFill>
                  <a:srgbClr val="000000"/>
                </a:solidFill>
                <a:latin typeface="Menlo" panose="020B0609030804020204" pitchFamily="49" charset="0"/>
              </a:rPr>
              <a:t>            nFitQCD_1b    4.9321e+04 +/-  5.36e+02</a:t>
            </a:r>
          </a:p>
          <a:p>
            <a:r>
              <a:rPr lang="en-US" sz="1000" dirty="0">
                <a:solidFill>
                  <a:srgbClr val="000000"/>
                </a:solidFill>
                <a:latin typeface="Menlo" panose="020B0609030804020204" pitchFamily="49" charset="0"/>
              </a:rPr>
              <a:t>            nFitQCD_2b    4.4306e+03 +/-  1.77e+02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nFitSig</a:t>
            </a:r>
            <a:r>
              <a:rPr lang="en-US" sz="1000" dirty="0">
                <a:solidFill>
                  <a:srgbClr val="000000"/>
                </a:solidFill>
                <a:latin typeface="Menlo" panose="020B0609030804020204" pitchFamily="49" charset="0"/>
              </a:rPr>
              <a:t>    2.2906e+04 +/-  8.92e+02</a:t>
            </a:r>
          </a:p>
          <a:p>
            <a:r>
              <a:rPr lang="en-US" sz="1000" dirty="0">
                <a:solidFill>
                  <a:srgbClr val="000000"/>
                </a:solidFill>
                <a:latin typeface="Menlo" panose="020B0609030804020204" pitchFamily="49" charset="0"/>
              </a:rPr>
              <a:t>                qcd_b0    4.0935e-01 +/-  6.23e-02</a:t>
            </a:r>
          </a:p>
          <a:p>
            <a:r>
              <a:rPr lang="en-US" sz="1000" dirty="0">
                <a:solidFill>
                  <a:srgbClr val="000000"/>
                </a:solidFill>
                <a:latin typeface="Menlo" panose="020B0609030804020204" pitchFamily="49" charset="0"/>
              </a:rPr>
              <a:t>                qcd_b1    8.5950e-01 +/-  1.25e-01</a:t>
            </a:r>
          </a:p>
          <a:p>
            <a:r>
              <a:rPr lang="en-US" sz="1000" dirty="0">
                <a:solidFill>
                  <a:srgbClr val="000000"/>
                </a:solidFill>
                <a:latin typeface="Menlo" panose="020B0609030804020204" pitchFamily="49" charset="0"/>
              </a:rPr>
              <a:t>                qcd_b2    1.0234e-01 +/-  2.32e-02</a:t>
            </a:r>
          </a:p>
          <a:p>
            <a:r>
              <a:rPr lang="en-US" sz="1000" dirty="0">
                <a:solidFill>
                  <a:srgbClr val="000000"/>
                </a:solidFill>
                <a:latin typeface="Menlo" panose="020B0609030804020204" pitchFamily="49" charset="0"/>
              </a:rPr>
              <a:t>                qcd_b3    2.4955e-02 +/-  6.63e-03</a:t>
            </a:r>
          </a:p>
          <a:p>
            <a:r>
              <a:rPr lang="en-US" sz="1000" dirty="0">
                <a:solidFill>
                  <a:srgbClr val="000000"/>
                </a:solidFill>
                <a:latin typeface="Menlo" panose="020B0609030804020204" pitchFamily="49" charset="0"/>
              </a:rPr>
              <a:t>                qcd_b4    1.1844e-02 +/-  2.02e-03</a:t>
            </a:r>
          </a:p>
          <a:p>
            <a:r>
              <a:rPr lang="en-US" sz="1000" dirty="0">
                <a:solidFill>
                  <a:srgbClr val="000000"/>
                </a:solidFill>
                <a:latin typeface="Menlo" panose="020B0609030804020204" pitchFamily="49" charset="0"/>
              </a:rPr>
              <a:t>                qcd_f1    7.3124e-01 +/-  1.01e-02</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qcd_mean</a:t>
            </a:r>
            <a:r>
              <a:rPr lang="en-US" sz="1000" dirty="0">
                <a:solidFill>
                  <a:srgbClr val="000000"/>
                </a:solidFill>
                <a:latin typeface="Menlo" panose="020B0609030804020204" pitchFamily="49" charset="0"/>
              </a:rPr>
              <a:t>    1.5274e+02 +/-  5.33e-01</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qcd_sigma</a:t>
            </a:r>
            <a:r>
              <a:rPr lang="en-US" sz="1000" dirty="0">
                <a:solidFill>
                  <a:srgbClr val="000000"/>
                </a:solidFill>
                <a:latin typeface="Menlo" panose="020B0609030804020204" pitchFamily="49" charset="0"/>
              </a:rPr>
              <a:t>    3.1322e+01 +/-  6.11e-01</a:t>
            </a:r>
          </a:p>
        </p:txBody>
      </p:sp>
      <p:sp>
        <p:nvSpPr>
          <p:cNvPr id="15" name="Rectangle 14">
            <a:extLst>
              <a:ext uri="{FF2B5EF4-FFF2-40B4-BE49-F238E27FC236}">
                <a16:creationId xmlns:a16="http://schemas.microsoft.com/office/drawing/2014/main" id="{1A2BB585-DDC4-7342-9A00-6B12152C671D}"/>
              </a:ext>
            </a:extLst>
          </p:cNvPr>
          <p:cNvSpPr/>
          <p:nvPr/>
        </p:nvSpPr>
        <p:spPr>
          <a:xfrm>
            <a:off x="8263708" y="4593023"/>
            <a:ext cx="3085005" cy="738664"/>
          </a:xfrm>
          <a:prstGeom prst="rect">
            <a:avLst/>
          </a:prstGeom>
        </p:spPr>
        <p:txBody>
          <a:bodyPr wrap="square">
            <a:spAutoFit/>
          </a:bodyPr>
          <a:lstStyle/>
          <a:p>
            <a:r>
              <a:rPr lang="en-US" sz="1400" dirty="0" err="1">
                <a:solidFill>
                  <a:srgbClr val="000000"/>
                </a:solidFill>
                <a:latin typeface="Menlo" panose="020B0609030804020204" pitchFamily="49" charset="0"/>
              </a:rPr>
              <a:t>Ntt</a:t>
            </a:r>
            <a:r>
              <a:rPr lang="en-US" sz="1400" dirty="0">
                <a:solidFill>
                  <a:srgbClr val="000000"/>
                </a:solidFill>
                <a:latin typeface="Menlo" panose="020B0609030804020204" pitchFamily="49" charset="0"/>
              </a:rPr>
              <a:t> expected: 30676</a:t>
            </a:r>
          </a:p>
          <a:p>
            <a:r>
              <a:rPr lang="en-US" sz="1400" dirty="0" err="1">
                <a:solidFill>
                  <a:srgbClr val="000000"/>
                </a:solidFill>
                <a:latin typeface="Menlo" panose="020B0609030804020204" pitchFamily="49" charset="0"/>
              </a:rPr>
              <a:t>Ntt</a:t>
            </a:r>
            <a:r>
              <a:rPr lang="en-US" sz="1400" dirty="0">
                <a:solidFill>
                  <a:srgbClr val="000000"/>
                </a:solidFill>
                <a:latin typeface="Menlo" panose="020B0609030804020204" pitchFamily="49" charset="0"/>
              </a:rPr>
              <a:t> observed: 22906</a:t>
            </a:r>
          </a:p>
          <a:p>
            <a:r>
              <a:rPr lang="en-US" sz="1400" dirty="0">
                <a:solidFill>
                  <a:srgbClr val="000000"/>
                </a:solidFill>
                <a:latin typeface="Menlo" panose="020B0609030804020204" pitchFamily="49" charset="0"/>
              </a:rPr>
              <a:t>Signal strength r: 0.746688</a:t>
            </a:r>
          </a:p>
        </p:txBody>
      </p:sp>
      <p:sp>
        <p:nvSpPr>
          <p:cNvPr id="16" name="Rectangle 15">
            <a:extLst>
              <a:ext uri="{FF2B5EF4-FFF2-40B4-BE49-F238E27FC236}">
                <a16:creationId xmlns:a16="http://schemas.microsoft.com/office/drawing/2014/main" id="{333D593D-0E4A-BD44-8015-02C3CBC2C5F7}"/>
              </a:ext>
            </a:extLst>
          </p:cNvPr>
          <p:cNvSpPr/>
          <p:nvPr/>
        </p:nvSpPr>
        <p:spPr>
          <a:xfrm>
            <a:off x="4310495" y="4593023"/>
            <a:ext cx="3179180" cy="738664"/>
          </a:xfrm>
          <a:prstGeom prst="rect">
            <a:avLst/>
          </a:prstGeom>
        </p:spPr>
        <p:txBody>
          <a:bodyPr wrap="square">
            <a:spAutoFit/>
          </a:bodyPr>
          <a:lstStyle/>
          <a:p>
            <a:r>
              <a:rPr lang="en-US" sz="1400" dirty="0" err="1">
                <a:solidFill>
                  <a:srgbClr val="000000"/>
                </a:solidFill>
                <a:latin typeface="Menlo" panose="020B0609030804020204" pitchFamily="49" charset="0"/>
              </a:rPr>
              <a:t>Ntt</a:t>
            </a:r>
            <a:r>
              <a:rPr lang="en-US" sz="1400" dirty="0">
                <a:solidFill>
                  <a:srgbClr val="000000"/>
                </a:solidFill>
                <a:latin typeface="Menlo" panose="020B0609030804020204" pitchFamily="49" charset="0"/>
              </a:rPr>
              <a:t> expected: 23721</a:t>
            </a:r>
          </a:p>
          <a:p>
            <a:r>
              <a:rPr lang="en-US" sz="1400" dirty="0" err="1">
                <a:solidFill>
                  <a:srgbClr val="000000"/>
                </a:solidFill>
                <a:latin typeface="Menlo" panose="020B0609030804020204" pitchFamily="49" charset="0"/>
              </a:rPr>
              <a:t>Ntt</a:t>
            </a:r>
            <a:r>
              <a:rPr lang="en-US" sz="1400" dirty="0">
                <a:solidFill>
                  <a:srgbClr val="000000"/>
                </a:solidFill>
                <a:latin typeface="Menlo" panose="020B0609030804020204" pitchFamily="49" charset="0"/>
              </a:rPr>
              <a:t> observed: 15594</a:t>
            </a:r>
          </a:p>
          <a:p>
            <a:r>
              <a:rPr lang="en-US" sz="1400" dirty="0">
                <a:solidFill>
                  <a:srgbClr val="000000"/>
                </a:solidFill>
                <a:latin typeface="Menlo" panose="020B0609030804020204" pitchFamily="49" charset="0"/>
              </a:rPr>
              <a:t>Signal strength r: 0.657402</a:t>
            </a:r>
          </a:p>
        </p:txBody>
      </p:sp>
      <p:sp>
        <p:nvSpPr>
          <p:cNvPr id="17" name="Rectangle 16">
            <a:extLst>
              <a:ext uri="{FF2B5EF4-FFF2-40B4-BE49-F238E27FC236}">
                <a16:creationId xmlns:a16="http://schemas.microsoft.com/office/drawing/2014/main" id="{02882C4B-2760-EE4F-ADE8-4AF09C860480}"/>
              </a:ext>
            </a:extLst>
          </p:cNvPr>
          <p:cNvSpPr/>
          <p:nvPr/>
        </p:nvSpPr>
        <p:spPr>
          <a:xfrm>
            <a:off x="357695" y="4593023"/>
            <a:ext cx="3156030" cy="738664"/>
          </a:xfrm>
          <a:prstGeom prst="rect">
            <a:avLst/>
          </a:prstGeom>
        </p:spPr>
        <p:txBody>
          <a:bodyPr wrap="square">
            <a:spAutoFit/>
          </a:bodyPr>
          <a:lstStyle/>
          <a:p>
            <a:r>
              <a:rPr lang="en-US" sz="1400" dirty="0" err="1">
                <a:solidFill>
                  <a:srgbClr val="000000"/>
                </a:solidFill>
                <a:latin typeface="Menlo" panose="020B0609030804020204" pitchFamily="49" charset="0"/>
              </a:rPr>
              <a:t>Ntt</a:t>
            </a:r>
            <a:r>
              <a:rPr lang="en-US" sz="1400" dirty="0">
                <a:solidFill>
                  <a:srgbClr val="000000"/>
                </a:solidFill>
                <a:latin typeface="Menlo" panose="020B0609030804020204" pitchFamily="49" charset="0"/>
              </a:rPr>
              <a:t> expected: 16351</a:t>
            </a:r>
          </a:p>
          <a:p>
            <a:r>
              <a:rPr lang="en-US" sz="1400" dirty="0" err="1">
                <a:solidFill>
                  <a:srgbClr val="000000"/>
                </a:solidFill>
                <a:latin typeface="Menlo" panose="020B0609030804020204" pitchFamily="49" charset="0"/>
              </a:rPr>
              <a:t>Ntt</a:t>
            </a:r>
            <a:r>
              <a:rPr lang="en-US" sz="1400" dirty="0">
                <a:solidFill>
                  <a:srgbClr val="000000"/>
                </a:solidFill>
                <a:latin typeface="Menlo" panose="020B0609030804020204" pitchFamily="49" charset="0"/>
              </a:rPr>
              <a:t> observed: 14153</a:t>
            </a:r>
          </a:p>
          <a:p>
            <a:r>
              <a:rPr lang="en-US" sz="1400" dirty="0">
                <a:solidFill>
                  <a:srgbClr val="000000"/>
                </a:solidFill>
                <a:latin typeface="Menlo" panose="020B0609030804020204" pitchFamily="49" charset="0"/>
              </a:rPr>
              <a:t>Signal strength r: 0.865584</a:t>
            </a:r>
          </a:p>
        </p:txBody>
      </p:sp>
      <p:sp>
        <p:nvSpPr>
          <p:cNvPr id="4" name="Slide Number Placeholder 3">
            <a:extLst>
              <a:ext uri="{FF2B5EF4-FFF2-40B4-BE49-F238E27FC236}">
                <a16:creationId xmlns:a16="http://schemas.microsoft.com/office/drawing/2014/main" id="{E3DDA2E7-14E9-A143-9E5D-75762AD3ADC7}"/>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5" name="Date Placeholder 4">
            <a:extLst>
              <a:ext uri="{FF2B5EF4-FFF2-40B4-BE49-F238E27FC236}">
                <a16:creationId xmlns:a16="http://schemas.microsoft.com/office/drawing/2014/main" id="{3E4AA3FA-AF0A-5E4C-A006-704D146E864C}"/>
              </a:ext>
            </a:extLst>
          </p:cNvPr>
          <p:cNvSpPr>
            <a:spLocks noGrp="1"/>
          </p:cNvSpPr>
          <p:nvPr>
            <p:ph type="dt" sz="half" idx="10"/>
          </p:nvPr>
        </p:nvSpPr>
        <p:spPr/>
        <p:txBody>
          <a:bodyPr/>
          <a:lstStyle/>
          <a:p>
            <a:fld id="{F3229C67-47FF-A844-AC10-23A410464F07}" type="datetime1">
              <a:rPr lang="en-US" smtClean="0"/>
              <a:t>11/15/19</a:t>
            </a:fld>
            <a:endParaRPr lang="en-US" dirty="0"/>
          </a:p>
        </p:txBody>
      </p:sp>
    </p:spTree>
    <p:extLst>
      <p:ext uri="{BB962C8B-B14F-4D97-AF65-F5344CB8AC3E}">
        <p14:creationId xmlns:p14="http://schemas.microsoft.com/office/powerpoint/2010/main" val="357542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E2B1E9E-A552-E44C-B616-E59B23505277}"/>
              </a:ext>
            </a:extLst>
          </p:cNvPr>
          <p:cNvSpPr txBox="1"/>
          <p:nvPr/>
        </p:nvSpPr>
        <p:spPr>
          <a:xfrm>
            <a:off x="434339" y="208041"/>
            <a:ext cx="10674304"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are checking for different values of e</a:t>
            </a:r>
            <a:r>
              <a:rPr lang="en-US" sz="1600" baseline="-25000" dirty="0"/>
              <a:t>b</a:t>
            </a:r>
            <a:r>
              <a:rPr lang="en-US" sz="1600" dirty="0"/>
              <a:t>, the output of the </a:t>
            </a:r>
            <a:r>
              <a:rPr lang="en-US" sz="1600" baseline="30000" dirty="0"/>
              <a:t> </a:t>
            </a:r>
            <a:r>
              <a:rPr lang="en-US" sz="1600" dirty="0"/>
              <a:t>N</a:t>
            </a:r>
            <a:r>
              <a:rPr lang="en-US" sz="1600" baseline="30000" dirty="0"/>
              <a:t>(2)</a:t>
            </a:r>
            <a:r>
              <a:rPr lang="en-US" sz="1600" baseline="-25000" dirty="0"/>
              <a:t>QCD </a:t>
            </a:r>
            <a:r>
              <a:rPr lang="en-US" sz="1600" dirty="0"/>
              <a:t>for </a:t>
            </a:r>
            <a:r>
              <a:rPr lang="en-US" sz="1600" dirty="0">
                <a:solidFill>
                  <a:srgbClr val="00B0F0"/>
                </a:solidFill>
              </a:rPr>
              <a:t>2016</a:t>
            </a:r>
            <a:r>
              <a:rPr lang="en-US" sz="1600" dirty="0"/>
              <a:t> , </a:t>
            </a:r>
            <a:r>
              <a:rPr lang="en-US" sz="1600" dirty="0">
                <a:solidFill>
                  <a:srgbClr val="FF0000"/>
                </a:solidFill>
              </a:rPr>
              <a:t>2017</a:t>
            </a:r>
            <a:r>
              <a:rPr lang="en-US" sz="1600" dirty="0"/>
              <a:t>, </a:t>
            </a:r>
            <a:r>
              <a:rPr lang="en-US" sz="1600" dirty="0">
                <a:solidFill>
                  <a:srgbClr val="00B050"/>
                </a:solidFill>
              </a:rPr>
              <a:t>2018</a:t>
            </a:r>
          </a:p>
          <a:p>
            <a:pPr marL="285750" indent="-285750">
              <a:buFont typeface="Arial" panose="020B0604020202020204" pitchFamily="34" charset="0"/>
              <a:buChar char="•"/>
            </a:pPr>
            <a:r>
              <a:rPr lang="en-US" sz="1600" dirty="0"/>
              <a:t>The values of e</a:t>
            </a:r>
            <a:r>
              <a:rPr lang="en-US" sz="1600" baseline="-25000" dirty="0"/>
              <a:t>b </a:t>
            </a:r>
            <a:r>
              <a:rPr lang="en-US" sz="1600" dirty="0"/>
              <a:t>are picked when the fit output is efficient</a:t>
            </a:r>
          </a:p>
          <a:p>
            <a:pPr marL="742950" lvl="1" indent="-285750">
              <a:buFont typeface="Arial" panose="020B0604020202020204" pitchFamily="34" charset="0"/>
              <a:buChar char="•"/>
            </a:pPr>
            <a:r>
              <a:rPr lang="en-US" sz="1600" dirty="0"/>
              <a:t>Calculated </a:t>
            </a:r>
            <a:r>
              <a:rPr lang="en-US" sz="1600" dirty="0" err="1"/>
              <a:t>btagging</a:t>
            </a:r>
            <a:r>
              <a:rPr lang="en-US" sz="1600" dirty="0"/>
              <a:t> efficiency for all years</a:t>
            </a:r>
          </a:p>
          <a:p>
            <a:pPr marL="742950" lvl="1" indent="-285750">
              <a:buFont typeface="Arial" panose="020B0604020202020204" pitchFamily="34" charset="0"/>
              <a:buChar char="•"/>
            </a:pPr>
            <a:r>
              <a:rPr lang="en-US" sz="1600" dirty="0" err="1"/>
              <a:t>btagging</a:t>
            </a:r>
            <a:r>
              <a:rPr lang="en-US" sz="1600" dirty="0"/>
              <a:t> efficiency when the parameter is set as a free nuisance in the simultaneous fit</a:t>
            </a:r>
          </a:p>
          <a:p>
            <a:pPr marL="742950" lvl="1" indent="-285750">
              <a:buFont typeface="Arial" panose="020B0604020202020204" pitchFamily="34" charset="0"/>
              <a:buChar char="•"/>
            </a:pPr>
            <a:r>
              <a:rPr lang="en-US" sz="1600" dirty="0">
                <a:solidFill>
                  <a:srgbClr val="00B0F0"/>
                </a:solidFill>
              </a:rPr>
              <a:t>2016: eb (fit) ≈ 0.61 and eb (calculated) ≈0.63</a:t>
            </a:r>
          </a:p>
          <a:p>
            <a:pPr marL="742950" lvl="1" indent="-285750">
              <a:buFont typeface="Arial" panose="020B0604020202020204" pitchFamily="34" charset="0"/>
              <a:buChar char="•"/>
            </a:pPr>
            <a:r>
              <a:rPr lang="en-US" sz="1600" dirty="0">
                <a:solidFill>
                  <a:srgbClr val="FF0000"/>
                </a:solidFill>
              </a:rPr>
              <a:t>2017: eb(fit) ≈  0.55 and eb (calculated) ≈ 0.61 </a:t>
            </a:r>
            <a:endParaRPr lang="el-GR" sz="1600" dirty="0">
              <a:solidFill>
                <a:srgbClr val="FF0000"/>
              </a:solidFill>
            </a:endParaRPr>
          </a:p>
          <a:p>
            <a:pPr marL="742950" lvl="1" indent="-285750">
              <a:buFont typeface="Arial" panose="020B0604020202020204" pitchFamily="34" charset="0"/>
              <a:buChar char="•"/>
            </a:pPr>
            <a:r>
              <a:rPr lang="el-GR" sz="1600" dirty="0">
                <a:solidFill>
                  <a:srgbClr val="00B050"/>
                </a:solidFill>
              </a:rPr>
              <a:t>2018</a:t>
            </a:r>
            <a:r>
              <a:rPr lang="en-US" sz="1600" dirty="0">
                <a:solidFill>
                  <a:srgbClr val="00B050"/>
                </a:solidFill>
              </a:rPr>
              <a:t>: eb(fit) ≈  0.57 and eb (calculated) ≈ 0.63</a:t>
            </a:r>
          </a:p>
          <a:p>
            <a:pPr marL="285750" indent="-285750">
              <a:buFont typeface="Arial" panose="020B0604020202020204" pitchFamily="34" charset="0"/>
              <a:buChar char="•"/>
            </a:pPr>
            <a:r>
              <a:rPr lang="en-US" sz="1600" dirty="0"/>
              <a:t>Stable results (within error) of N</a:t>
            </a:r>
            <a:r>
              <a:rPr lang="en-US" sz="1600" baseline="30000" dirty="0"/>
              <a:t>(2)</a:t>
            </a:r>
            <a:r>
              <a:rPr lang="en-US" sz="1600" baseline="-25000" dirty="0"/>
              <a:t>QCD </a:t>
            </a:r>
            <a:r>
              <a:rPr lang="en-US" sz="1600" dirty="0"/>
              <a:t>for a variety of b-tagging efficiency values</a:t>
            </a:r>
            <a:endParaRPr lang="el-GR" sz="1600" dirty="0"/>
          </a:p>
          <a:p>
            <a:pPr marL="742950" lvl="1" indent="-285750">
              <a:buFont typeface="Arial" panose="020B0604020202020204" pitchFamily="34" charset="0"/>
              <a:buChar char="•"/>
            </a:pPr>
            <a:endParaRPr lang="en-GB" sz="1600" dirty="0">
              <a:solidFill>
                <a:srgbClr val="0070C0"/>
              </a:solidFill>
            </a:endParaRPr>
          </a:p>
        </p:txBody>
      </p:sp>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a:t>NTUA G. 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GB"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14" name="Picture 13">
            <a:extLst>
              <a:ext uri="{FF2B5EF4-FFF2-40B4-BE49-F238E27FC236}">
                <a16:creationId xmlns:a16="http://schemas.microsoft.com/office/drawing/2014/main" id="{8995C52F-457C-9443-BA1B-F21F5DEB0FF1}"/>
              </a:ext>
            </a:extLst>
          </p:cNvPr>
          <p:cNvPicPr>
            <a:picLocks noChangeAspect="1"/>
          </p:cNvPicPr>
          <p:nvPr/>
        </p:nvPicPr>
        <p:blipFill>
          <a:blip r:embed="rId2"/>
          <a:stretch>
            <a:fillRect/>
          </a:stretch>
        </p:blipFill>
        <p:spPr>
          <a:xfrm rot="5400000">
            <a:off x="8597392" y="2238836"/>
            <a:ext cx="3012694" cy="4176522"/>
          </a:xfrm>
          <a:prstGeom prst="rect">
            <a:avLst/>
          </a:prstGeom>
        </p:spPr>
      </p:pic>
      <p:sp>
        <p:nvSpPr>
          <p:cNvPr id="15" name="TextBox 14">
            <a:extLst>
              <a:ext uri="{FF2B5EF4-FFF2-40B4-BE49-F238E27FC236}">
                <a16:creationId xmlns:a16="http://schemas.microsoft.com/office/drawing/2014/main" id="{B3B13592-24EF-3448-BC43-26FE00D6E275}"/>
              </a:ext>
            </a:extLst>
          </p:cNvPr>
          <p:cNvSpPr txBox="1"/>
          <p:nvPr/>
        </p:nvSpPr>
        <p:spPr>
          <a:xfrm>
            <a:off x="1456752" y="2327615"/>
            <a:ext cx="1335024" cy="369332"/>
          </a:xfrm>
          <a:prstGeom prst="rect">
            <a:avLst/>
          </a:prstGeom>
          <a:noFill/>
        </p:spPr>
        <p:txBody>
          <a:bodyPr wrap="square" rtlCol="0">
            <a:spAutoFit/>
          </a:bodyPr>
          <a:lstStyle/>
          <a:p>
            <a:pPr algn="ctr"/>
            <a:r>
              <a:rPr lang="en-US" dirty="0">
                <a:solidFill>
                  <a:srgbClr val="00B0F0"/>
                </a:solidFill>
              </a:rPr>
              <a:t>2016</a:t>
            </a:r>
            <a:endParaRPr lang="en-GB" dirty="0">
              <a:solidFill>
                <a:srgbClr val="00B0F0"/>
              </a:solidFill>
            </a:endParaRPr>
          </a:p>
        </p:txBody>
      </p:sp>
      <p:sp>
        <p:nvSpPr>
          <p:cNvPr id="16" name="TextBox 15">
            <a:extLst>
              <a:ext uri="{FF2B5EF4-FFF2-40B4-BE49-F238E27FC236}">
                <a16:creationId xmlns:a16="http://schemas.microsoft.com/office/drawing/2014/main" id="{0ED4D88F-A0DC-DC4D-814B-1F880E879F28}"/>
              </a:ext>
            </a:extLst>
          </p:cNvPr>
          <p:cNvSpPr txBox="1"/>
          <p:nvPr/>
        </p:nvSpPr>
        <p:spPr>
          <a:xfrm>
            <a:off x="5293113" y="2327615"/>
            <a:ext cx="1335024" cy="369332"/>
          </a:xfrm>
          <a:prstGeom prst="rect">
            <a:avLst/>
          </a:prstGeom>
          <a:noFill/>
        </p:spPr>
        <p:txBody>
          <a:bodyPr wrap="square" rtlCol="0">
            <a:spAutoFit/>
          </a:bodyPr>
          <a:lstStyle/>
          <a:p>
            <a:pPr algn="ctr"/>
            <a:r>
              <a:rPr lang="en-US" dirty="0">
                <a:solidFill>
                  <a:srgbClr val="FF0000"/>
                </a:solidFill>
              </a:rPr>
              <a:t>2017</a:t>
            </a:r>
          </a:p>
        </p:txBody>
      </p:sp>
      <p:sp>
        <p:nvSpPr>
          <p:cNvPr id="17" name="TextBox 16">
            <a:extLst>
              <a:ext uri="{FF2B5EF4-FFF2-40B4-BE49-F238E27FC236}">
                <a16:creationId xmlns:a16="http://schemas.microsoft.com/office/drawing/2014/main" id="{60F98655-EBC0-5C41-880A-B5C6F300905E}"/>
              </a:ext>
            </a:extLst>
          </p:cNvPr>
          <p:cNvSpPr txBox="1"/>
          <p:nvPr/>
        </p:nvSpPr>
        <p:spPr>
          <a:xfrm>
            <a:off x="9333056" y="2327615"/>
            <a:ext cx="1335024" cy="369332"/>
          </a:xfrm>
          <a:prstGeom prst="rect">
            <a:avLst/>
          </a:prstGeom>
          <a:noFill/>
        </p:spPr>
        <p:txBody>
          <a:bodyPr wrap="square" rtlCol="0">
            <a:spAutoFit/>
          </a:bodyPr>
          <a:lstStyle/>
          <a:p>
            <a:pPr algn="ctr"/>
            <a:r>
              <a:rPr lang="en-US" dirty="0">
                <a:solidFill>
                  <a:srgbClr val="00B050"/>
                </a:solidFill>
              </a:rPr>
              <a:t>2018</a:t>
            </a:r>
            <a:endParaRPr lang="en-GB" dirty="0">
              <a:solidFill>
                <a:srgbClr val="00B050"/>
              </a:solidFill>
            </a:endParaRPr>
          </a:p>
        </p:txBody>
      </p:sp>
      <p:pic>
        <p:nvPicPr>
          <p:cNvPr id="24" name="Picture 23">
            <a:extLst>
              <a:ext uri="{FF2B5EF4-FFF2-40B4-BE49-F238E27FC236}">
                <a16:creationId xmlns:a16="http://schemas.microsoft.com/office/drawing/2014/main" id="{7A3482C5-DF07-3D40-9782-879BEF0AA36D}"/>
              </a:ext>
            </a:extLst>
          </p:cNvPr>
          <p:cNvPicPr>
            <a:picLocks noChangeAspect="1"/>
          </p:cNvPicPr>
          <p:nvPr/>
        </p:nvPicPr>
        <p:blipFill>
          <a:blip r:embed="rId3"/>
          <a:stretch>
            <a:fillRect/>
          </a:stretch>
        </p:blipFill>
        <p:spPr>
          <a:xfrm rot="5400000">
            <a:off x="617917" y="2237889"/>
            <a:ext cx="3012694" cy="4176522"/>
          </a:xfrm>
          <a:prstGeom prst="rect">
            <a:avLst/>
          </a:prstGeom>
        </p:spPr>
      </p:pic>
      <p:sp>
        <p:nvSpPr>
          <p:cNvPr id="3" name="TextBox 2">
            <a:extLst>
              <a:ext uri="{FF2B5EF4-FFF2-40B4-BE49-F238E27FC236}">
                <a16:creationId xmlns:a16="http://schemas.microsoft.com/office/drawing/2014/main" id="{A7F31416-D3AD-2147-92A3-81F31408737D}"/>
              </a:ext>
            </a:extLst>
          </p:cNvPr>
          <p:cNvSpPr txBox="1"/>
          <p:nvPr/>
        </p:nvSpPr>
        <p:spPr>
          <a:xfrm>
            <a:off x="2410349" y="4369542"/>
            <a:ext cx="887506" cy="246221"/>
          </a:xfrm>
          <a:prstGeom prst="rect">
            <a:avLst/>
          </a:prstGeom>
          <a:noFill/>
          <a:ln>
            <a:solidFill>
              <a:srgbClr val="00B0F0"/>
            </a:solidFill>
            <a:prstDash val="solid"/>
          </a:ln>
        </p:spPr>
        <p:txBody>
          <a:bodyPr wrap="square" rtlCol="0">
            <a:spAutoFit/>
          </a:bodyPr>
          <a:lstStyle/>
          <a:p>
            <a:r>
              <a:rPr lang="en-US" sz="1000" dirty="0"/>
              <a:t>e</a:t>
            </a:r>
            <a:r>
              <a:rPr lang="en-US" sz="1000" baseline="-25000" dirty="0"/>
              <a:t>b </a:t>
            </a:r>
            <a:r>
              <a:rPr lang="en-US" sz="1000" dirty="0"/>
              <a:t>calculated</a:t>
            </a:r>
          </a:p>
        </p:txBody>
      </p:sp>
      <p:sp>
        <p:nvSpPr>
          <p:cNvPr id="13" name="TextBox 12">
            <a:extLst>
              <a:ext uri="{FF2B5EF4-FFF2-40B4-BE49-F238E27FC236}">
                <a16:creationId xmlns:a16="http://schemas.microsoft.com/office/drawing/2014/main" id="{46E6069C-6D9D-3B4A-AF1B-9CF0896220A4}"/>
              </a:ext>
            </a:extLst>
          </p:cNvPr>
          <p:cNvSpPr txBox="1"/>
          <p:nvPr/>
        </p:nvSpPr>
        <p:spPr>
          <a:xfrm>
            <a:off x="1006863" y="4308367"/>
            <a:ext cx="880177" cy="246221"/>
          </a:xfrm>
          <a:prstGeom prst="rect">
            <a:avLst/>
          </a:prstGeom>
          <a:noFill/>
          <a:ln w="12700">
            <a:solidFill>
              <a:srgbClr val="00B0F0"/>
            </a:solidFill>
            <a:prstDash val="sysDash"/>
          </a:ln>
        </p:spPr>
        <p:txBody>
          <a:bodyPr wrap="square" rtlCol="0">
            <a:spAutoFit/>
          </a:bodyPr>
          <a:lstStyle/>
          <a:p>
            <a:r>
              <a:rPr lang="en-US" sz="1000" dirty="0"/>
              <a:t>e</a:t>
            </a:r>
            <a:r>
              <a:rPr lang="en-US" sz="1000" baseline="-25000" dirty="0"/>
              <a:t>b </a:t>
            </a:r>
            <a:r>
              <a:rPr lang="en-US" sz="1000" dirty="0"/>
              <a:t>from fit</a:t>
            </a:r>
          </a:p>
        </p:txBody>
      </p:sp>
      <p:cxnSp>
        <p:nvCxnSpPr>
          <p:cNvPr id="6" name="Straight Arrow Connector 5">
            <a:extLst>
              <a:ext uri="{FF2B5EF4-FFF2-40B4-BE49-F238E27FC236}">
                <a16:creationId xmlns:a16="http://schemas.microsoft.com/office/drawing/2014/main" id="{E9D1AE3C-35E5-4948-858C-CA70D25F9329}"/>
              </a:ext>
            </a:extLst>
          </p:cNvPr>
          <p:cNvCxnSpPr>
            <a:cxnSpLocks/>
          </p:cNvCxnSpPr>
          <p:nvPr/>
        </p:nvCxnSpPr>
        <p:spPr>
          <a:xfrm>
            <a:off x="1907602" y="4450084"/>
            <a:ext cx="296205" cy="51860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51DF872-8657-C449-BCAD-F3FC87A7B2ED}"/>
              </a:ext>
            </a:extLst>
          </p:cNvPr>
          <p:cNvCxnSpPr>
            <a:cxnSpLocks/>
          </p:cNvCxnSpPr>
          <p:nvPr/>
        </p:nvCxnSpPr>
        <p:spPr>
          <a:xfrm flipH="1">
            <a:off x="2638950" y="4615763"/>
            <a:ext cx="216517" cy="39631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17F8D55-829C-624A-983D-039193DF3837}"/>
              </a:ext>
            </a:extLst>
          </p:cNvPr>
          <p:cNvSpPr txBox="1"/>
          <p:nvPr/>
        </p:nvSpPr>
        <p:spPr>
          <a:xfrm>
            <a:off x="6400621" y="4431478"/>
            <a:ext cx="887506" cy="246221"/>
          </a:xfrm>
          <a:prstGeom prst="rect">
            <a:avLst/>
          </a:prstGeom>
          <a:noFill/>
          <a:ln>
            <a:solidFill>
              <a:srgbClr val="00B0F0"/>
            </a:solidFill>
            <a:prstDash val="solid"/>
          </a:ln>
        </p:spPr>
        <p:txBody>
          <a:bodyPr wrap="square" rtlCol="0">
            <a:spAutoFit/>
          </a:bodyPr>
          <a:lstStyle/>
          <a:p>
            <a:r>
              <a:rPr lang="en-US" sz="1000" dirty="0"/>
              <a:t>e</a:t>
            </a:r>
            <a:r>
              <a:rPr lang="en-US" sz="1000" baseline="-25000" dirty="0"/>
              <a:t>b </a:t>
            </a:r>
            <a:r>
              <a:rPr lang="en-US" sz="1000" dirty="0"/>
              <a:t>calculated</a:t>
            </a:r>
          </a:p>
        </p:txBody>
      </p:sp>
      <p:cxnSp>
        <p:nvCxnSpPr>
          <p:cNvPr id="20" name="Straight Arrow Connector 19">
            <a:extLst>
              <a:ext uri="{FF2B5EF4-FFF2-40B4-BE49-F238E27FC236}">
                <a16:creationId xmlns:a16="http://schemas.microsoft.com/office/drawing/2014/main" id="{EF99E3C0-151B-1A46-BB0C-9E120D20BE84}"/>
              </a:ext>
            </a:extLst>
          </p:cNvPr>
          <p:cNvCxnSpPr>
            <a:cxnSpLocks/>
          </p:cNvCxnSpPr>
          <p:nvPr/>
        </p:nvCxnSpPr>
        <p:spPr>
          <a:xfrm flipH="1" flipV="1">
            <a:off x="6750424" y="4121524"/>
            <a:ext cx="80682" cy="32220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F8B3169-DBA8-E145-9ECB-381E71FD6F9D}"/>
              </a:ext>
            </a:extLst>
          </p:cNvPr>
          <p:cNvPicPr>
            <a:picLocks noChangeAspect="1"/>
          </p:cNvPicPr>
          <p:nvPr/>
        </p:nvPicPr>
        <p:blipFill>
          <a:blip r:embed="rId4"/>
          <a:stretch>
            <a:fillRect/>
          </a:stretch>
        </p:blipFill>
        <p:spPr>
          <a:xfrm rot="5400000">
            <a:off x="4584294" y="2237889"/>
            <a:ext cx="3012694" cy="4176522"/>
          </a:xfrm>
          <a:prstGeom prst="rect">
            <a:avLst/>
          </a:prstGeom>
        </p:spPr>
      </p:pic>
      <p:sp>
        <p:nvSpPr>
          <p:cNvPr id="30" name="TextBox 29">
            <a:extLst>
              <a:ext uri="{FF2B5EF4-FFF2-40B4-BE49-F238E27FC236}">
                <a16:creationId xmlns:a16="http://schemas.microsoft.com/office/drawing/2014/main" id="{F8936BFC-F48F-E842-86E9-A3E379DDB28B}"/>
              </a:ext>
            </a:extLst>
          </p:cNvPr>
          <p:cNvSpPr txBox="1"/>
          <p:nvPr/>
        </p:nvSpPr>
        <p:spPr>
          <a:xfrm>
            <a:off x="4605774" y="4308367"/>
            <a:ext cx="880177" cy="246221"/>
          </a:xfrm>
          <a:prstGeom prst="rect">
            <a:avLst/>
          </a:prstGeom>
          <a:noFill/>
          <a:ln w="12700">
            <a:solidFill>
              <a:srgbClr val="FF0000"/>
            </a:solidFill>
            <a:prstDash val="sysDash"/>
          </a:ln>
        </p:spPr>
        <p:txBody>
          <a:bodyPr wrap="square" rtlCol="0">
            <a:spAutoFit/>
          </a:bodyPr>
          <a:lstStyle/>
          <a:p>
            <a:r>
              <a:rPr lang="en-US" sz="1000" dirty="0"/>
              <a:t>e</a:t>
            </a:r>
            <a:r>
              <a:rPr lang="en-US" sz="1000" baseline="-25000" dirty="0"/>
              <a:t>b </a:t>
            </a:r>
            <a:r>
              <a:rPr lang="en-US" sz="1000" dirty="0"/>
              <a:t>from fit</a:t>
            </a:r>
          </a:p>
        </p:txBody>
      </p:sp>
      <p:cxnSp>
        <p:nvCxnSpPr>
          <p:cNvPr id="31" name="Straight Arrow Connector 30">
            <a:extLst>
              <a:ext uri="{FF2B5EF4-FFF2-40B4-BE49-F238E27FC236}">
                <a16:creationId xmlns:a16="http://schemas.microsoft.com/office/drawing/2014/main" id="{6161E636-FEEF-6C4C-A2BF-CA1F6826FA26}"/>
              </a:ext>
            </a:extLst>
          </p:cNvPr>
          <p:cNvCxnSpPr>
            <a:cxnSpLocks/>
          </p:cNvCxnSpPr>
          <p:nvPr/>
        </p:nvCxnSpPr>
        <p:spPr>
          <a:xfrm flipV="1">
            <a:off x="5506513" y="3935002"/>
            <a:ext cx="293177" cy="5150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82F8B2B-C812-CB40-B8B8-0041EB89536E}"/>
              </a:ext>
            </a:extLst>
          </p:cNvPr>
          <p:cNvSpPr txBox="1"/>
          <p:nvPr/>
        </p:nvSpPr>
        <p:spPr>
          <a:xfrm>
            <a:off x="6527041" y="4369542"/>
            <a:ext cx="887506" cy="246221"/>
          </a:xfrm>
          <a:prstGeom prst="rect">
            <a:avLst/>
          </a:prstGeom>
          <a:noFill/>
          <a:ln>
            <a:solidFill>
              <a:srgbClr val="FF0000"/>
            </a:solidFill>
            <a:prstDash val="solid"/>
          </a:ln>
        </p:spPr>
        <p:txBody>
          <a:bodyPr wrap="square" rtlCol="0">
            <a:spAutoFit/>
          </a:bodyPr>
          <a:lstStyle/>
          <a:p>
            <a:r>
              <a:rPr lang="en-US" sz="1000" dirty="0"/>
              <a:t>e</a:t>
            </a:r>
            <a:r>
              <a:rPr lang="en-US" sz="1000" baseline="-25000" dirty="0"/>
              <a:t>b </a:t>
            </a:r>
            <a:r>
              <a:rPr lang="en-US" sz="1000" dirty="0"/>
              <a:t>calculated</a:t>
            </a:r>
          </a:p>
        </p:txBody>
      </p:sp>
      <p:cxnSp>
        <p:nvCxnSpPr>
          <p:cNvPr id="34" name="Straight Arrow Connector 33">
            <a:extLst>
              <a:ext uri="{FF2B5EF4-FFF2-40B4-BE49-F238E27FC236}">
                <a16:creationId xmlns:a16="http://schemas.microsoft.com/office/drawing/2014/main" id="{9CE26ABA-CBA9-F241-8F9A-E5AC12AC2EEF}"/>
              </a:ext>
            </a:extLst>
          </p:cNvPr>
          <p:cNvCxnSpPr>
            <a:cxnSpLocks/>
          </p:cNvCxnSpPr>
          <p:nvPr/>
        </p:nvCxnSpPr>
        <p:spPr>
          <a:xfrm flipV="1">
            <a:off x="6979539" y="4070212"/>
            <a:ext cx="18730" cy="299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05CD1F3-19FB-464E-85B5-E43A63E8ED75}"/>
              </a:ext>
            </a:extLst>
          </p:cNvPr>
          <p:cNvSpPr txBox="1"/>
          <p:nvPr/>
        </p:nvSpPr>
        <p:spPr>
          <a:xfrm>
            <a:off x="9956698" y="4246431"/>
            <a:ext cx="887506" cy="246221"/>
          </a:xfrm>
          <a:prstGeom prst="rect">
            <a:avLst/>
          </a:prstGeom>
          <a:noFill/>
          <a:ln>
            <a:solidFill>
              <a:srgbClr val="00B050"/>
            </a:solidFill>
            <a:prstDash val="solid"/>
          </a:ln>
        </p:spPr>
        <p:txBody>
          <a:bodyPr wrap="square" rtlCol="0">
            <a:spAutoFit/>
          </a:bodyPr>
          <a:lstStyle/>
          <a:p>
            <a:r>
              <a:rPr lang="en-US" sz="1000" dirty="0"/>
              <a:t>e</a:t>
            </a:r>
            <a:r>
              <a:rPr lang="en-US" sz="1000" baseline="-25000" dirty="0"/>
              <a:t>b </a:t>
            </a:r>
            <a:r>
              <a:rPr lang="en-US" sz="1000" dirty="0"/>
              <a:t>calculated</a:t>
            </a:r>
          </a:p>
        </p:txBody>
      </p:sp>
      <p:cxnSp>
        <p:nvCxnSpPr>
          <p:cNvPr id="39" name="Straight Arrow Connector 38">
            <a:extLst>
              <a:ext uri="{FF2B5EF4-FFF2-40B4-BE49-F238E27FC236}">
                <a16:creationId xmlns:a16="http://schemas.microsoft.com/office/drawing/2014/main" id="{1847872B-9B03-5745-A9D4-074F18F7B5FB}"/>
              </a:ext>
            </a:extLst>
          </p:cNvPr>
          <p:cNvCxnSpPr>
            <a:cxnSpLocks/>
          </p:cNvCxnSpPr>
          <p:nvPr/>
        </p:nvCxnSpPr>
        <p:spPr>
          <a:xfrm flipH="1">
            <a:off x="10185299" y="4492652"/>
            <a:ext cx="216517" cy="3963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7E67A96-5986-C044-B1DC-F764404605AC}"/>
              </a:ext>
            </a:extLst>
          </p:cNvPr>
          <p:cNvSpPr txBox="1"/>
          <p:nvPr/>
        </p:nvSpPr>
        <p:spPr>
          <a:xfrm>
            <a:off x="8756022" y="3923549"/>
            <a:ext cx="880177" cy="246221"/>
          </a:xfrm>
          <a:prstGeom prst="rect">
            <a:avLst/>
          </a:prstGeom>
          <a:noFill/>
          <a:ln w="12700">
            <a:solidFill>
              <a:srgbClr val="00B050"/>
            </a:solidFill>
            <a:prstDash val="sysDash"/>
          </a:ln>
        </p:spPr>
        <p:txBody>
          <a:bodyPr wrap="square" rtlCol="0">
            <a:spAutoFit/>
          </a:bodyPr>
          <a:lstStyle/>
          <a:p>
            <a:r>
              <a:rPr lang="en-US" sz="1000" dirty="0"/>
              <a:t>e</a:t>
            </a:r>
            <a:r>
              <a:rPr lang="en-US" sz="1000" baseline="-25000" dirty="0"/>
              <a:t>b </a:t>
            </a:r>
            <a:r>
              <a:rPr lang="en-US" sz="1000" dirty="0"/>
              <a:t>from fit</a:t>
            </a:r>
          </a:p>
        </p:txBody>
      </p:sp>
      <p:cxnSp>
        <p:nvCxnSpPr>
          <p:cNvPr id="41" name="Straight Arrow Connector 40">
            <a:extLst>
              <a:ext uri="{FF2B5EF4-FFF2-40B4-BE49-F238E27FC236}">
                <a16:creationId xmlns:a16="http://schemas.microsoft.com/office/drawing/2014/main" id="{D6D78092-00FE-3E4F-A9CE-0AA3F0CEF333}"/>
              </a:ext>
            </a:extLst>
          </p:cNvPr>
          <p:cNvCxnSpPr>
            <a:cxnSpLocks/>
          </p:cNvCxnSpPr>
          <p:nvPr/>
        </p:nvCxnSpPr>
        <p:spPr>
          <a:xfrm flipH="1">
            <a:off x="9046894" y="4192543"/>
            <a:ext cx="167164" cy="4232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DE7F98E-35D4-264A-941D-34FE9BF97BED}"/>
              </a:ext>
            </a:extLst>
          </p:cNvPr>
          <p:cNvSpPr>
            <a:spLocks noGrp="1"/>
          </p:cNvSpPr>
          <p:nvPr>
            <p:ph type="dt" sz="half" idx="10"/>
          </p:nvPr>
        </p:nvSpPr>
        <p:spPr/>
        <p:txBody>
          <a:bodyPr/>
          <a:lstStyle/>
          <a:p>
            <a:fld id="{B45A1D87-1602-CB4F-B9DD-ED2B251FF52E}" type="datetime1">
              <a:rPr lang="en-US" smtClean="0"/>
              <a:t>11/15/19</a:t>
            </a:fld>
            <a:endParaRPr lang="en-US" dirty="0"/>
          </a:p>
        </p:txBody>
      </p:sp>
    </p:spTree>
    <p:extLst>
      <p:ext uri="{BB962C8B-B14F-4D97-AF65-F5344CB8AC3E}">
        <p14:creationId xmlns:p14="http://schemas.microsoft.com/office/powerpoint/2010/main" val="272434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a:t>NTUA G. 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GB" dirty="0"/>
          </a:p>
        </p:txBody>
      </p:sp>
      <p:sp>
        <p:nvSpPr>
          <p:cNvPr id="24" name="TextBox 23">
            <a:extLst>
              <a:ext uri="{FF2B5EF4-FFF2-40B4-BE49-F238E27FC236}">
                <a16:creationId xmlns:a16="http://schemas.microsoft.com/office/drawing/2014/main" id="{6467259F-D55B-834E-9B9E-F410C9440440}"/>
              </a:ext>
            </a:extLst>
          </p:cNvPr>
          <p:cNvSpPr txBox="1"/>
          <p:nvPr/>
        </p:nvSpPr>
        <p:spPr>
          <a:xfrm>
            <a:off x="1059561" y="2993020"/>
            <a:ext cx="2057400" cy="369332"/>
          </a:xfrm>
          <a:prstGeom prst="rect">
            <a:avLst/>
          </a:prstGeom>
          <a:noFill/>
        </p:spPr>
        <p:txBody>
          <a:bodyPr wrap="square" rtlCol="0">
            <a:spAutoFit/>
          </a:bodyPr>
          <a:lstStyle/>
          <a:p>
            <a:pPr algn="ctr"/>
            <a:r>
              <a:rPr lang="en-US" dirty="0">
                <a:solidFill>
                  <a:srgbClr val="0070C0"/>
                </a:solidFill>
              </a:rPr>
              <a:t>2016</a:t>
            </a:r>
          </a:p>
        </p:txBody>
      </p:sp>
      <p:sp>
        <p:nvSpPr>
          <p:cNvPr id="25" name="TextBox 24">
            <a:extLst>
              <a:ext uri="{FF2B5EF4-FFF2-40B4-BE49-F238E27FC236}">
                <a16:creationId xmlns:a16="http://schemas.microsoft.com/office/drawing/2014/main" id="{DE28F087-3562-8B49-AF03-25095E9C5C74}"/>
              </a:ext>
            </a:extLst>
          </p:cNvPr>
          <p:cNvSpPr txBox="1"/>
          <p:nvPr/>
        </p:nvSpPr>
        <p:spPr>
          <a:xfrm>
            <a:off x="5066849" y="2993020"/>
            <a:ext cx="2057400" cy="369332"/>
          </a:xfrm>
          <a:prstGeom prst="rect">
            <a:avLst/>
          </a:prstGeom>
          <a:noFill/>
        </p:spPr>
        <p:txBody>
          <a:bodyPr wrap="square" rtlCol="0">
            <a:spAutoFit/>
          </a:bodyPr>
          <a:lstStyle/>
          <a:p>
            <a:pPr algn="ctr"/>
            <a:r>
              <a:rPr lang="en-US" dirty="0">
                <a:solidFill>
                  <a:srgbClr val="FF0000"/>
                </a:solidFill>
              </a:rPr>
              <a:t>2017</a:t>
            </a:r>
          </a:p>
        </p:txBody>
      </p:sp>
      <p:sp>
        <p:nvSpPr>
          <p:cNvPr id="26" name="TextBox 25">
            <a:extLst>
              <a:ext uri="{FF2B5EF4-FFF2-40B4-BE49-F238E27FC236}">
                <a16:creationId xmlns:a16="http://schemas.microsoft.com/office/drawing/2014/main" id="{D81097FE-8411-3A41-813A-135B44833012}"/>
              </a:ext>
            </a:extLst>
          </p:cNvPr>
          <p:cNvSpPr txBox="1"/>
          <p:nvPr/>
        </p:nvSpPr>
        <p:spPr>
          <a:xfrm>
            <a:off x="9070037" y="2988231"/>
            <a:ext cx="2057400" cy="369332"/>
          </a:xfrm>
          <a:prstGeom prst="rect">
            <a:avLst/>
          </a:prstGeom>
          <a:noFill/>
        </p:spPr>
        <p:txBody>
          <a:bodyPr wrap="square" rtlCol="0">
            <a:spAutoFit/>
          </a:bodyPr>
          <a:lstStyle/>
          <a:p>
            <a:pPr algn="ctr"/>
            <a:r>
              <a:rPr lang="en-US" dirty="0">
                <a:solidFill>
                  <a:srgbClr val="00B050"/>
                </a:solidFill>
              </a:rPr>
              <a:t>2018</a:t>
            </a:r>
          </a:p>
        </p:txBody>
      </p:sp>
      <p:sp>
        <p:nvSpPr>
          <p:cNvPr id="2" name="Slide Number Placeholder 1">
            <a:extLst>
              <a:ext uri="{FF2B5EF4-FFF2-40B4-BE49-F238E27FC236}">
                <a16:creationId xmlns:a16="http://schemas.microsoft.com/office/drawing/2014/main" id="{2BDF07F2-8A31-6F41-9C54-4431125619C4}"/>
              </a:ext>
            </a:extLst>
          </p:cNvPr>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14" name="Picture 13">
            <a:extLst>
              <a:ext uri="{FF2B5EF4-FFF2-40B4-BE49-F238E27FC236}">
                <a16:creationId xmlns:a16="http://schemas.microsoft.com/office/drawing/2014/main" id="{50F382DE-DAD0-124A-BC01-72E54E8E17E7}"/>
              </a:ext>
            </a:extLst>
          </p:cNvPr>
          <p:cNvPicPr>
            <a:picLocks noChangeAspect="1"/>
          </p:cNvPicPr>
          <p:nvPr/>
        </p:nvPicPr>
        <p:blipFill>
          <a:blip r:embed="rId2"/>
          <a:stretch>
            <a:fillRect/>
          </a:stretch>
        </p:blipFill>
        <p:spPr>
          <a:xfrm rot="5400000">
            <a:off x="581914" y="2796375"/>
            <a:ext cx="3012694" cy="4176522"/>
          </a:xfrm>
          <a:prstGeom prst="rect">
            <a:avLst/>
          </a:prstGeom>
        </p:spPr>
      </p:pic>
      <p:pic>
        <p:nvPicPr>
          <p:cNvPr id="17" name="Picture 16">
            <a:extLst>
              <a:ext uri="{FF2B5EF4-FFF2-40B4-BE49-F238E27FC236}">
                <a16:creationId xmlns:a16="http://schemas.microsoft.com/office/drawing/2014/main" id="{CD9E1374-008D-3C4C-98A9-203B3BF59B80}"/>
              </a:ext>
            </a:extLst>
          </p:cNvPr>
          <p:cNvPicPr>
            <a:picLocks noChangeAspect="1"/>
          </p:cNvPicPr>
          <p:nvPr/>
        </p:nvPicPr>
        <p:blipFill>
          <a:blip r:embed="rId3"/>
          <a:stretch>
            <a:fillRect/>
          </a:stretch>
        </p:blipFill>
        <p:spPr>
          <a:xfrm rot="5400000">
            <a:off x="595126" y="-564542"/>
            <a:ext cx="3012694" cy="4176522"/>
          </a:xfrm>
          <a:prstGeom prst="rect">
            <a:avLst/>
          </a:prstGeom>
        </p:spPr>
      </p:pic>
      <p:pic>
        <p:nvPicPr>
          <p:cNvPr id="5" name="Picture 4">
            <a:extLst>
              <a:ext uri="{FF2B5EF4-FFF2-40B4-BE49-F238E27FC236}">
                <a16:creationId xmlns:a16="http://schemas.microsoft.com/office/drawing/2014/main" id="{9786CAF8-17B8-8749-8430-49CF51164E22}"/>
              </a:ext>
            </a:extLst>
          </p:cNvPr>
          <p:cNvPicPr>
            <a:picLocks noChangeAspect="1"/>
          </p:cNvPicPr>
          <p:nvPr/>
        </p:nvPicPr>
        <p:blipFill>
          <a:blip r:embed="rId4"/>
          <a:stretch>
            <a:fillRect/>
          </a:stretch>
        </p:blipFill>
        <p:spPr>
          <a:xfrm rot="5400000">
            <a:off x="4589202" y="2770886"/>
            <a:ext cx="3012694" cy="4176522"/>
          </a:xfrm>
          <a:prstGeom prst="rect">
            <a:avLst/>
          </a:prstGeom>
        </p:spPr>
      </p:pic>
      <p:pic>
        <p:nvPicPr>
          <p:cNvPr id="6" name="Picture 5">
            <a:extLst>
              <a:ext uri="{FF2B5EF4-FFF2-40B4-BE49-F238E27FC236}">
                <a16:creationId xmlns:a16="http://schemas.microsoft.com/office/drawing/2014/main" id="{AE51EA00-8860-174C-BD49-A8B34B82BFC6}"/>
              </a:ext>
            </a:extLst>
          </p:cNvPr>
          <p:cNvPicPr>
            <a:picLocks noChangeAspect="1"/>
          </p:cNvPicPr>
          <p:nvPr/>
        </p:nvPicPr>
        <p:blipFill>
          <a:blip r:embed="rId5"/>
          <a:stretch>
            <a:fillRect/>
          </a:stretch>
        </p:blipFill>
        <p:spPr>
          <a:xfrm rot="5400000">
            <a:off x="8592390" y="2775649"/>
            <a:ext cx="3012694" cy="4176522"/>
          </a:xfrm>
          <a:prstGeom prst="rect">
            <a:avLst/>
          </a:prstGeom>
        </p:spPr>
      </p:pic>
      <p:pic>
        <p:nvPicPr>
          <p:cNvPr id="9" name="Picture 8">
            <a:extLst>
              <a:ext uri="{FF2B5EF4-FFF2-40B4-BE49-F238E27FC236}">
                <a16:creationId xmlns:a16="http://schemas.microsoft.com/office/drawing/2014/main" id="{20F27789-6222-6646-8E0A-B3638A506627}"/>
              </a:ext>
            </a:extLst>
          </p:cNvPr>
          <p:cNvPicPr>
            <a:picLocks noChangeAspect="1"/>
          </p:cNvPicPr>
          <p:nvPr/>
        </p:nvPicPr>
        <p:blipFill>
          <a:blip r:embed="rId6"/>
          <a:stretch>
            <a:fillRect/>
          </a:stretch>
        </p:blipFill>
        <p:spPr>
          <a:xfrm rot="5400000">
            <a:off x="4511194" y="-553587"/>
            <a:ext cx="3012694" cy="4176522"/>
          </a:xfrm>
          <a:prstGeom prst="rect">
            <a:avLst/>
          </a:prstGeom>
        </p:spPr>
      </p:pic>
      <p:pic>
        <p:nvPicPr>
          <p:cNvPr id="4" name="Picture 3">
            <a:extLst>
              <a:ext uri="{FF2B5EF4-FFF2-40B4-BE49-F238E27FC236}">
                <a16:creationId xmlns:a16="http://schemas.microsoft.com/office/drawing/2014/main" id="{7A40106F-CDD0-9445-AE52-3269C4E4FB0D}"/>
              </a:ext>
            </a:extLst>
          </p:cNvPr>
          <p:cNvPicPr>
            <a:picLocks noChangeAspect="1"/>
          </p:cNvPicPr>
          <p:nvPr/>
        </p:nvPicPr>
        <p:blipFill>
          <a:blip r:embed="rId7"/>
          <a:stretch>
            <a:fillRect/>
          </a:stretch>
        </p:blipFill>
        <p:spPr>
          <a:xfrm rot="5400000">
            <a:off x="8584180" y="-548824"/>
            <a:ext cx="3012694" cy="4176522"/>
          </a:xfrm>
          <a:prstGeom prst="rect">
            <a:avLst/>
          </a:prstGeom>
        </p:spPr>
      </p:pic>
      <p:sp>
        <p:nvSpPr>
          <p:cNvPr id="3" name="Date Placeholder 2">
            <a:extLst>
              <a:ext uri="{FF2B5EF4-FFF2-40B4-BE49-F238E27FC236}">
                <a16:creationId xmlns:a16="http://schemas.microsoft.com/office/drawing/2014/main" id="{6249D2F0-28C2-724A-B4C7-7A894B4B0E33}"/>
              </a:ext>
            </a:extLst>
          </p:cNvPr>
          <p:cNvSpPr>
            <a:spLocks noGrp="1"/>
          </p:cNvSpPr>
          <p:nvPr>
            <p:ph type="dt" sz="half" idx="10"/>
          </p:nvPr>
        </p:nvSpPr>
        <p:spPr/>
        <p:txBody>
          <a:bodyPr/>
          <a:lstStyle/>
          <a:p>
            <a:fld id="{794A29E7-A30D-9A45-A1B4-1BF3BA34D911}" type="datetime1">
              <a:rPr lang="en-US" smtClean="0"/>
              <a:t>11/15/19</a:t>
            </a:fld>
            <a:endParaRPr lang="en-US" dirty="0"/>
          </a:p>
        </p:txBody>
      </p:sp>
    </p:spTree>
    <p:extLst>
      <p:ext uri="{BB962C8B-B14F-4D97-AF65-F5344CB8AC3E}">
        <p14:creationId xmlns:p14="http://schemas.microsoft.com/office/powerpoint/2010/main" val="33651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a:t>NTUA G. 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203899" y="72102"/>
            <a:ext cx="10520413" cy="5129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u="sng" dirty="0" err="1"/>
              <a:t>R</a:t>
            </a:r>
            <a:r>
              <a:rPr lang="en-US" sz="2800" u="sng" baseline="-25000" dirty="0" err="1"/>
              <a:t>yield</a:t>
            </a:r>
            <a:r>
              <a:rPr lang="en-US" sz="2800" u="sng" baseline="-25000" dirty="0"/>
              <a:t> </a:t>
            </a:r>
            <a:r>
              <a:rPr lang="en-US" sz="2800" u="sng" dirty="0"/>
              <a:t>Calculation</a:t>
            </a:r>
            <a:endParaRPr lang="en-GB" sz="2800" u="sng" dirty="0"/>
          </a:p>
        </p:txBody>
      </p:sp>
      <p:sp>
        <p:nvSpPr>
          <p:cNvPr id="24" name="TextBox 23">
            <a:extLst>
              <a:ext uri="{FF2B5EF4-FFF2-40B4-BE49-F238E27FC236}">
                <a16:creationId xmlns:a16="http://schemas.microsoft.com/office/drawing/2014/main" id="{6467259F-D55B-834E-9B9E-F410C9440440}"/>
              </a:ext>
            </a:extLst>
          </p:cNvPr>
          <p:cNvSpPr txBox="1"/>
          <p:nvPr/>
        </p:nvSpPr>
        <p:spPr>
          <a:xfrm>
            <a:off x="1131570" y="1136599"/>
            <a:ext cx="2057400" cy="369332"/>
          </a:xfrm>
          <a:prstGeom prst="rect">
            <a:avLst/>
          </a:prstGeom>
          <a:noFill/>
        </p:spPr>
        <p:txBody>
          <a:bodyPr wrap="square" rtlCol="0">
            <a:spAutoFit/>
          </a:bodyPr>
          <a:lstStyle/>
          <a:p>
            <a:pPr algn="ctr"/>
            <a:r>
              <a:rPr lang="en-US" dirty="0">
                <a:solidFill>
                  <a:srgbClr val="00B0F0"/>
                </a:solidFill>
              </a:rPr>
              <a:t>2016</a:t>
            </a:r>
          </a:p>
        </p:txBody>
      </p:sp>
      <p:sp>
        <p:nvSpPr>
          <p:cNvPr id="25" name="TextBox 24">
            <a:extLst>
              <a:ext uri="{FF2B5EF4-FFF2-40B4-BE49-F238E27FC236}">
                <a16:creationId xmlns:a16="http://schemas.microsoft.com/office/drawing/2014/main" id="{DE28F087-3562-8B49-AF03-25095E9C5C74}"/>
              </a:ext>
            </a:extLst>
          </p:cNvPr>
          <p:cNvSpPr txBox="1"/>
          <p:nvPr/>
        </p:nvSpPr>
        <p:spPr>
          <a:xfrm>
            <a:off x="5067300" y="1136599"/>
            <a:ext cx="2057400" cy="369332"/>
          </a:xfrm>
          <a:prstGeom prst="rect">
            <a:avLst/>
          </a:prstGeom>
          <a:noFill/>
        </p:spPr>
        <p:txBody>
          <a:bodyPr wrap="square" rtlCol="0">
            <a:spAutoFit/>
          </a:bodyPr>
          <a:lstStyle/>
          <a:p>
            <a:pPr algn="ctr"/>
            <a:r>
              <a:rPr lang="en-US" dirty="0">
                <a:solidFill>
                  <a:srgbClr val="FF0000"/>
                </a:solidFill>
              </a:rPr>
              <a:t>2017</a:t>
            </a:r>
          </a:p>
        </p:txBody>
      </p:sp>
      <p:sp>
        <p:nvSpPr>
          <p:cNvPr id="26" name="TextBox 25">
            <a:extLst>
              <a:ext uri="{FF2B5EF4-FFF2-40B4-BE49-F238E27FC236}">
                <a16:creationId xmlns:a16="http://schemas.microsoft.com/office/drawing/2014/main" id="{D81097FE-8411-3A41-813A-135B44833012}"/>
              </a:ext>
            </a:extLst>
          </p:cNvPr>
          <p:cNvSpPr txBox="1"/>
          <p:nvPr/>
        </p:nvSpPr>
        <p:spPr>
          <a:xfrm>
            <a:off x="8871758" y="1134606"/>
            <a:ext cx="2057400" cy="369332"/>
          </a:xfrm>
          <a:prstGeom prst="rect">
            <a:avLst/>
          </a:prstGeom>
          <a:noFill/>
        </p:spPr>
        <p:txBody>
          <a:bodyPr wrap="square" rtlCol="0">
            <a:spAutoFit/>
          </a:bodyPr>
          <a:lstStyle/>
          <a:p>
            <a:pPr algn="ctr"/>
            <a:r>
              <a:rPr lang="en-US" dirty="0">
                <a:solidFill>
                  <a:srgbClr val="00B050"/>
                </a:solidFill>
              </a:rPr>
              <a:t>2018</a:t>
            </a:r>
          </a:p>
        </p:txBody>
      </p:sp>
      <p:sp>
        <p:nvSpPr>
          <p:cNvPr id="2" name="Slide Number Placeholder 1">
            <a:extLst>
              <a:ext uri="{FF2B5EF4-FFF2-40B4-BE49-F238E27FC236}">
                <a16:creationId xmlns:a16="http://schemas.microsoft.com/office/drawing/2014/main" id="{2BDF07F2-8A31-6F41-9C54-4431125619C4}"/>
              </a:ext>
            </a:extLst>
          </p:cNvPr>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9" name="Picture 8">
            <a:extLst>
              <a:ext uri="{FF2B5EF4-FFF2-40B4-BE49-F238E27FC236}">
                <a16:creationId xmlns:a16="http://schemas.microsoft.com/office/drawing/2014/main" id="{0A336BA3-D60D-FE41-B1F9-15AED29B0E40}"/>
              </a:ext>
            </a:extLst>
          </p:cNvPr>
          <p:cNvPicPr>
            <a:picLocks noChangeAspect="1"/>
          </p:cNvPicPr>
          <p:nvPr/>
        </p:nvPicPr>
        <p:blipFill>
          <a:blip r:embed="rId2"/>
          <a:stretch>
            <a:fillRect/>
          </a:stretch>
        </p:blipFill>
        <p:spPr>
          <a:xfrm rot="5400000">
            <a:off x="592687" y="1487094"/>
            <a:ext cx="2960751" cy="4104513"/>
          </a:xfrm>
          <a:prstGeom prst="rect">
            <a:avLst/>
          </a:prstGeom>
        </p:spPr>
      </p:pic>
      <p:pic>
        <p:nvPicPr>
          <p:cNvPr id="6" name="Picture 5">
            <a:extLst>
              <a:ext uri="{FF2B5EF4-FFF2-40B4-BE49-F238E27FC236}">
                <a16:creationId xmlns:a16="http://schemas.microsoft.com/office/drawing/2014/main" id="{1EEB114F-73F6-5F45-8A12-2250026F3549}"/>
              </a:ext>
            </a:extLst>
          </p:cNvPr>
          <p:cNvPicPr>
            <a:picLocks noChangeAspect="1"/>
          </p:cNvPicPr>
          <p:nvPr/>
        </p:nvPicPr>
        <p:blipFill>
          <a:blip r:embed="rId3"/>
          <a:stretch>
            <a:fillRect/>
          </a:stretch>
        </p:blipFill>
        <p:spPr>
          <a:xfrm rot="5400000">
            <a:off x="4614146" y="1487094"/>
            <a:ext cx="2960751" cy="4104513"/>
          </a:xfrm>
          <a:prstGeom prst="rect">
            <a:avLst/>
          </a:prstGeom>
        </p:spPr>
      </p:pic>
      <p:pic>
        <p:nvPicPr>
          <p:cNvPr id="4" name="Picture 3">
            <a:extLst>
              <a:ext uri="{FF2B5EF4-FFF2-40B4-BE49-F238E27FC236}">
                <a16:creationId xmlns:a16="http://schemas.microsoft.com/office/drawing/2014/main" id="{46FE7BD5-571C-AD45-92A6-1A5A14886F18}"/>
              </a:ext>
            </a:extLst>
          </p:cNvPr>
          <p:cNvPicPr>
            <a:picLocks noChangeAspect="1"/>
          </p:cNvPicPr>
          <p:nvPr/>
        </p:nvPicPr>
        <p:blipFill>
          <a:blip r:embed="rId4"/>
          <a:stretch>
            <a:fillRect/>
          </a:stretch>
        </p:blipFill>
        <p:spPr>
          <a:xfrm rot="5400000">
            <a:off x="8647219" y="1487094"/>
            <a:ext cx="2960751" cy="4104513"/>
          </a:xfrm>
          <a:prstGeom prst="rect">
            <a:avLst/>
          </a:prstGeom>
        </p:spPr>
      </p:pic>
      <p:cxnSp>
        <p:nvCxnSpPr>
          <p:cNvPr id="18" name="Straight Connector 17">
            <a:extLst>
              <a:ext uri="{FF2B5EF4-FFF2-40B4-BE49-F238E27FC236}">
                <a16:creationId xmlns:a16="http://schemas.microsoft.com/office/drawing/2014/main" id="{FA0B9E01-6EBC-A743-8BF6-5BD64D58800A}"/>
              </a:ext>
            </a:extLst>
          </p:cNvPr>
          <p:cNvCxnSpPr>
            <a:cxnSpLocks/>
          </p:cNvCxnSpPr>
          <p:nvPr/>
        </p:nvCxnSpPr>
        <p:spPr>
          <a:xfrm>
            <a:off x="3935730" y="0"/>
            <a:ext cx="0" cy="630078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86E758F-A6A6-A949-AEA6-3614F17201C4}"/>
              </a:ext>
            </a:extLst>
          </p:cNvPr>
          <p:cNvCxnSpPr>
            <a:cxnSpLocks/>
          </p:cNvCxnSpPr>
          <p:nvPr/>
        </p:nvCxnSpPr>
        <p:spPr>
          <a:xfrm>
            <a:off x="4002403" y="0"/>
            <a:ext cx="0" cy="63007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8BF1060-8244-AA47-BC85-432273E489FD}"/>
              </a:ext>
            </a:extLst>
          </p:cNvPr>
          <p:cNvCxnSpPr>
            <a:cxnSpLocks/>
          </p:cNvCxnSpPr>
          <p:nvPr/>
        </p:nvCxnSpPr>
        <p:spPr>
          <a:xfrm>
            <a:off x="7974333" y="0"/>
            <a:ext cx="0" cy="63007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569388-2E39-4547-A8E9-ED16C21F2D62}"/>
              </a:ext>
            </a:extLst>
          </p:cNvPr>
          <p:cNvCxnSpPr>
            <a:cxnSpLocks/>
          </p:cNvCxnSpPr>
          <p:nvPr/>
        </p:nvCxnSpPr>
        <p:spPr>
          <a:xfrm>
            <a:off x="8055292" y="0"/>
            <a:ext cx="0" cy="63007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7EBB5D-182A-9547-9463-4339A9CA0668}"/>
              </a:ext>
            </a:extLst>
          </p:cNvPr>
          <p:cNvCxnSpPr>
            <a:cxnSpLocks/>
          </p:cNvCxnSpPr>
          <p:nvPr/>
        </p:nvCxnSpPr>
        <p:spPr>
          <a:xfrm>
            <a:off x="12008171" y="14288"/>
            <a:ext cx="0" cy="63007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FD2651-9624-6645-A8FB-B6EDFBEACC24}"/>
              </a:ext>
            </a:extLst>
          </p:cNvPr>
          <p:cNvCxnSpPr>
            <a:cxnSpLocks/>
          </p:cNvCxnSpPr>
          <p:nvPr/>
        </p:nvCxnSpPr>
        <p:spPr>
          <a:xfrm>
            <a:off x="30480" y="72102"/>
            <a:ext cx="0" cy="630078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26FBEBE3-A9F2-CB4A-A555-BD1769498DB6}"/>
              </a:ext>
            </a:extLst>
          </p:cNvPr>
          <p:cNvSpPr>
            <a:spLocks noGrp="1"/>
          </p:cNvSpPr>
          <p:nvPr>
            <p:ph type="dt" sz="half" idx="10"/>
          </p:nvPr>
        </p:nvSpPr>
        <p:spPr/>
        <p:txBody>
          <a:bodyPr/>
          <a:lstStyle/>
          <a:p>
            <a:fld id="{863596AC-079A-914A-A4AA-F10BF720D55E}" type="datetime1">
              <a:rPr lang="en-US" smtClean="0"/>
              <a:t>11/15/19</a:t>
            </a:fld>
            <a:endParaRPr lang="en-US" dirty="0"/>
          </a:p>
        </p:txBody>
      </p:sp>
    </p:spTree>
    <p:extLst>
      <p:ext uri="{BB962C8B-B14F-4D97-AF65-F5344CB8AC3E}">
        <p14:creationId xmlns:p14="http://schemas.microsoft.com/office/powerpoint/2010/main" val="102753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Status Report</a:t>
            </a:r>
          </a:p>
        </p:txBody>
      </p:sp>
      <mc:AlternateContent xmlns:mc="http://schemas.openxmlformats.org/markup-compatibility/2006" xmlns:a14="http://schemas.microsoft.com/office/drawing/2010/main">
        <mc:Choice Requires="a14">
          <p:sp>
            <p:nvSpPr>
              <p:cNvPr id="14" name="TextBox 13"/>
              <p:cNvSpPr txBox="1"/>
              <p:nvPr/>
            </p:nvSpPr>
            <p:spPr>
              <a:xfrm>
                <a:off x="111965" y="607195"/>
                <a:ext cx="11533733" cy="4715906"/>
              </a:xfrm>
              <a:prstGeom prst="rect">
                <a:avLst/>
              </a:prstGeom>
              <a:noFill/>
            </p:spPr>
            <p:txBody>
              <a:bodyPr wrap="square" rtlCol="0">
                <a:spAutoFit/>
              </a:bodyPr>
              <a:lstStyle/>
              <a:p>
                <a:pPr marL="285750" indent="-285750">
                  <a:buFont typeface="Arial" panose="020B0604020202020204" pitchFamily="34" charset="0"/>
                  <a:buChar char="•"/>
                </a:pPr>
                <a:r>
                  <a:rPr lang="en-GB" dirty="0">
                    <a:sym typeface="Wingdings" pitchFamily="2" charset="2"/>
                  </a:rPr>
                  <a:t>Analysis:	</a:t>
                </a:r>
              </a:p>
              <a:p>
                <a:pPr marL="742950" lvl="1" indent="-285750">
                  <a:buFont typeface="Arial" panose="020B0604020202020204" pitchFamily="34" charset="0"/>
                  <a:buChar char="•"/>
                </a:pPr>
                <a:r>
                  <a:rPr lang="en-GB" dirty="0">
                    <a:sym typeface="Wingdings" pitchFamily="2" charset="2"/>
                  </a:rPr>
                  <a:t>Define the template fit correctly in every region</a:t>
                </a:r>
              </a:p>
              <a:p>
                <a:pPr marL="742950" lvl="1" indent="-285750">
                  <a:buFont typeface="Arial" panose="020B0604020202020204" pitchFamily="34" charset="0"/>
                  <a:buChar char="•"/>
                </a:pPr>
                <a:r>
                  <a:rPr lang="en-GB" dirty="0">
                    <a:sym typeface="Wingdings" pitchFamily="2" charset="2"/>
                  </a:rPr>
                  <a:t>Discrepancies in the ttbar template fits (all Regions) and CR from data</a:t>
                </a:r>
              </a:p>
              <a:p>
                <a:pPr marL="742950" lvl="1" indent="-285750">
                  <a:buFont typeface="Arial" panose="020B0604020202020204" pitchFamily="34" charset="0"/>
                  <a:buChar char="•"/>
                </a:pPr>
                <a:r>
                  <a:rPr lang="en-GB" dirty="0">
                    <a:sym typeface="Wingdings" pitchFamily="2" charset="2"/>
                  </a:rPr>
                  <a:t>For CR from data specifically:</a:t>
                </a:r>
              </a:p>
              <a:p>
                <a:pPr marL="1200150" lvl="2" indent="-285750">
                  <a:buFont typeface="Arial" panose="020B0604020202020204" pitchFamily="34" charset="0"/>
                  <a:buChar char="•"/>
                </a:pPr>
                <a:r>
                  <a:rPr lang="en-GB" dirty="0">
                    <a:sym typeface="Wingdings" pitchFamily="2" charset="2"/>
                  </a:rPr>
                  <a:t>Not pure control region</a:t>
                </a:r>
              </a:p>
              <a:p>
                <a:pPr marL="1200150" lvl="2" indent="-285750">
                  <a:buFont typeface="Arial" panose="020B0604020202020204" pitchFamily="34" charset="0"/>
                  <a:buChar char="•"/>
                </a:pPr>
                <a:r>
                  <a:rPr lang="en-GB" dirty="0">
                    <a:sym typeface="Wingdings" pitchFamily="2" charset="2"/>
                  </a:rPr>
                  <a:t>From MC QCD: find a pdf that describes well QCD shape</a:t>
                </a:r>
              </a:p>
              <a:p>
                <a:pPr marL="1200150" lvl="2" indent="-285750">
                  <a:buFont typeface="Arial" panose="020B0604020202020204" pitchFamily="34" charset="0"/>
                  <a:buChar char="•"/>
                </a:pPr>
                <a:r>
                  <a:rPr lang="en-GB" dirty="0">
                    <a:sym typeface="Wingdings" pitchFamily="2" charset="2"/>
                  </a:rPr>
                  <a:t>From this fit keep the nuisance param outputs </a:t>
                </a:r>
              </a:p>
              <a:p>
                <a:pPr marL="1200150" lvl="2" indent="-285750">
                  <a:buFont typeface="Arial" panose="020B0604020202020204" pitchFamily="34" charset="0"/>
                  <a:buChar char="•"/>
                </a:pPr>
                <a:r>
                  <a:rPr lang="en-GB" dirty="0">
                    <a:sym typeface="Wingdings" pitchFamily="2" charset="2"/>
                  </a:rPr>
                  <a:t>Use this output as input for the fit of the CR from data</a:t>
                </a:r>
              </a:p>
              <a:p>
                <a:pPr marL="1200150" lvl="2" indent="-285750">
                  <a:buFont typeface="Arial" panose="020B0604020202020204" pitchFamily="34" charset="0"/>
                  <a:buChar char="•"/>
                </a:pPr>
                <a:endParaRPr lang="en-GB" dirty="0">
                  <a:sym typeface="Wingdings" pitchFamily="2" charset="2"/>
                </a:endParaRPr>
              </a:p>
              <a:p>
                <a:pPr marL="742950" lvl="1" indent="-285750">
                  <a:buFont typeface="Arial" panose="020B0604020202020204" pitchFamily="34" charset="0"/>
                  <a:buChar char="•"/>
                </a:pPr>
                <a:r>
                  <a:rPr lang="en-GB" dirty="0" err="1">
                    <a:sym typeface="Wingdings" pitchFamily="2" charset="2"/>
                  </a:rPr>
                  <a:t>R</a:t>
                </a:r>
                <a:r>
                  <a:rPr lang="en-GB" baseline="-25000" dirty="0" err="1">
                    <a:sym typeface="Wingdings" pitchFamily="2" charset="2"/>
                  </a:rPr>
                  <a:t>yield</a:t>
                </a:r>
                <a:r>
                  <a:rPr lang="en-GB" dirty="0">
                    <a:sym typeface="Wingdings" pitchFamily="2" charset="2"/>
                  </a:rPr>
                  <a:t> used as a transfer factor from SR</a:t>
                </a:r>
                <a:r>
                  <a:rPr lang="en-GB" baseline="-25000" dirty="0">
                    <a:sym typeface="Wingdings" pitchFamily="2" charset="2"/>
                  </a:rPr>
                  <a:t>A </a:t>
                </a:r>
                <a:r>
                  <a:rPr lang="en-GB" dirty="0">
                    <a:sym typeface="Wingdings" pitchFamily="2" charset="2"/>
                  </a:rPr>
                  <a:t>to SR defined as: </a:t>
                </a:r>
                <a14:m>
                  <m:oMath xmlns:m="http://schemas.openxmlformats.org/officeDocument/2006/math">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𝑅</m:t>
                        </m:r>
                      </m:e>
                      <m:sub>
                        <m:r>
                          <a:rPr lang="en-US" b="0" i="1" smtClean="0">
                            <a:latin typeface="Cambria Math" panose="02040503050406030204" pitchFamily="18" charset="0"/>
                            <a:sym typeface="Wingdings" pitchFamily="2" charset="2"/>
                          </a:rPr>
                          <m:t>𝑦𝑖𝑒𝑙𝑑</m:t>
                        </m:r>
                      </m:sub>
                    </m:sSub>
                    <m:r>
                      <a:rPr lang="en-US" b="0" i="1" smtClean="0">
                        <a:latin typeface="Cambria Math" panose="02040503050406030204" pitchFamily="18" charset="0"/>
                        <a:sym typeface="Wingdings" pitchFamily="2" charset="2"/>
                      </a:rPr>
                      <m:t>= </m:t>
                    </m:r>
                    <m:f>
                      <m:fPr>
                        <m:ctrlPr>
                          <a:rPr lang="en-US" b="0" i="1" smtClean="0">
                            <a:latin typeface="Cambria Math" panose="02040503050406030204" pitchFamily="18" charset="0"/>
                            <a:sym typeface="Wingdings" pitchFamily="2" charset="2"/>
                          </a:rPr>
                        </m:ctrlPr>
                      </m:fPr>
                      <m:num>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𝑁</m:t>
                            </m:r>
                          </m:e>
                          <m:sub>
                            <m:r>
                              <a:rPr lang="en-US" b="0" i="1" smtClean="0">
                                <a:latin typeface="Cambria Math" panose="02040503050406030204" pitchFamily="18" charset="0"/>
                                <a:sym typeface="Wingdings" pitchFamily="2" charset="2"/>
                              </a:rPr>
                              <m:t>𝑆𝑅</m:t>
                            </m:r>
                          </m:sub>
                        </m:sSub>
                      </m:num>
                      <m:den>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𝑁</m:t>
                            </m:r>
                          </m:e>
                          <m:sub>
                            <m:r>
                              <a:rPr lang="en-US" b="0" i="1" smtClean="0">
                                <a:latin typeface="Cambria Math" panose="02040503050406030204" pitchFamily="18" charset="0"/>
                                <a:sym typeface="Wingdings" pitchFamily="2" charset="2"/>
                              </a:rPr>
                              <m:t>𝑆</m:t>
                            </m:r>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𝑅</m:t>
                                </m:r>
                              </m:e>
                              <m:sub>
                                <m:r>
                                  <a:rPr lang="en-US" b="0" i="1" smtClean="0">
                                    <a:latin typeface="Cambria Math" panose="02040503050406030204" pitchFamily="18" charset="0"/>
                                    <a:sym typeface="Wingdings" pitchFamily="2" charset="2"/>
                                  </a:rPr>
                                  <m:t>𝐴</m:t>
                                </m:r>
                              </m:sub>
                            </m:sSub>
                          </m:sub>
                        </m:sSub>
                      </m:den>
                    </m:f>
                  </m:oMath>
                </a14:m>
                <a:endParaRPr lang="en-GB" dirty="0">
                  <a:sym typeface="Wingdings" pitchFamily="2" charset="2"/>
                </a:endParaRPr>
              </a:p>
              <a:p>
                <a:pPr marL="1200150" lvl="2" indent="-285750">
                  <a:buFont typeface="Arial" panose="020B0604020202020204" pitchFamily="34" charset="0"/>
                  <a:buChar char="•"/>
                </a:pPr>
                <a:r>
                  <a:rPr lang="en-GB" dirty="0">
                    <a:sym typeface="Wingdings" pitchFamily="2" charset="2"/>
                  </a:rPr>
                  <a:t>Check if this quantity is stable in all Regions (0, 1, 2 </a:t>
                </a:r>
                <a:r>
                  <a:rPr lang="en-GB" dirty="0" err="1">
                    <a:sym typeface="Wingdings" pitchFamily="2" charset="2"/>
                  </a:rPr>
                  <a:t>btag</a:t>
                </a:r>
                <a:r>
                  <a:rPr lang="en-GB" dirty="0">
                    <a:sym typeface="Wingdings" pitchFamily="2" charset="2"/>
                  </a:rPr>
                  <a:t>) for every year</a:t>
                </a:r>
              </a:p>
              <a:p>
                <a:pPr marL="1200150" lvl="2" indent="-285750">
                  <a:buFont typeface="Arial" panose="020B0604020202020204" pitchFamily="34" charset="0"/>
                  <a:buChar char="•"/>
                </a:pPr>
                <a:endParaRPr lang="en-GB" dirty="0">
                  <a:sym typeface="Wingdings" pitchFamily="2" charset="2"/>
                </a:endParaRPr>
              </a:p>
              <a:p>
                <a:pPr marL="742950" lvl="1" indent="-285750">
                  <a:buFont typeface="Arial" panose="020B0604020202020204" pitchFamily="34" charset="0"/>
                  <a:buChar char="•"/>
                </a:pPr>
                <a:r>
                  <a:rPr lang="en-GB" dirty="0" err="1">
                    <a:sym typeface="Wingdings" pitchFamily="2" charset="2"/>
                  </a:rPr>
                  <a:t>ttX</a:t>
                </a:r>
                <a:r>
                  <a:rPr lang="en-GB" dirty="0">
                    <a:sym typeface="Wingdings" pitchFamily="2" charset="2"/>
                  </a:rPr>
                  <a:t> meeting on 13/11:</a:t>
                </a:r>
              </a:p>
              <a:p>
                <a:pPr marL="1200150" lvl="2" indent="-285750">
                  <a:buFont typeface="Arial" panose="020B0604020202020204" pitchFamily="34" charset="0"/>
                  <a:buChar char="•"/>
                </a:pPr>
                <a:r>
                  <a:rPr lang="en-GB" dirty="0" err="1">
                    <a:sym typeface="Wingdings" pitchFamily="2" charset="2"/>
                  </a:rPr>
                  <a:t>Btag</a:t>
                </a:r>
                <a:r>
                  <a:rPr lang="en-GB" dirty="0">
                    <a:sym typeface="Wingdings" pitchFamily="2" charset="2"/>
                  </a:rPr>
                  <a:t> efficiency  Otto also commented on that saying that it has been found to be lower for 2017 and 2018 at higher Pt’s </a:t>
                </a:r>
              </a:p>
              <a:p>
                <a:pPr marL="742950" lvl="1" indent="-285750">
                  <a:buFont typeface="Arial" panose="020B0604020202020204" pitchFamily="34" charset="0"/>
                  <a:buChar char="•"/>
                </a:pPr>
                <a:endParaRPr lang="en-GB"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11965" y="607195"/>
                <a:ext cx="11533733" cy="4715906"/>
              </a:xfrm>
              <a:prstGeom prst="rect">
                <a:avLst/>
              </a:prstGeom>
              <a:blipFill>
                <a:blip r:embed="rId2"/>
                <a:stretch>
                  <a:fillRect l="-330" t="-809"/>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2" name="Date Placeholder 1">
            <a:extLst>
              <a:ext uri="{FF2B5EF4-FFF2-40B4-BE49-F238E27FC236}">
                <a16:creationId xmlns:a16="http://schemas.microsoft.com/office/drawing/2014/main" id="{D3FB46E0-758C-7F46-91B3-B412EEE6F6B2}"/>
              </a:ext>
            </a:extLst>
          </p:cNvPr>
          <p:cNvSpPr>
            <a:spLocks noGrp="1"/>
          </p:cNvSpPr>
          <p:nvPr>
            <p:ph type="dt" sz="half" idx="10"/>
          </p:nvPr>
        </p:nvSpPr>
        <p:spPr/>
        <p:txBody>
          <a:bodyPr/>
          <a:lstStyle/>
          <a:p>
            <a:fld id="{FCB3F631-227F-5E45-9255-4DF8862DD549}" type="datetime1">
              <a:rPr lang="en-US" smtClean="0"/>
              <a:t>11/15/19</a:t>
            </a:fld>
            <a:endParaRPr lang="en-US" dirty="0"/>
          </a:p>
        </p:txBody>
      </p:sp>
    </p:spTree>
    <p:extLst>
      <p:ext uri="{BB962C8B-B14F-4D97-AF65-F5344CB8AC3E}">
        <p14:creationId xmlns:p14="http://schemas.microsoft.com/office/powerpoint/2010/main" val="115434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Efficiency and Acceptance for </a:t>
            </a:r>
            <a:r>
              <a:rPr lang="en-US" sz="2800" u="sng" dirty="0">
                <a:solidFill>
                  <a:srgbClr val="00B0F0"/>
                </a:solidFill>
              </a:rPr>
              <a:t>2016</a:t>
            </a:r>
            <a:r>
              <a:rPr lang="en-US" sz="2800" u="sng" dirty="0"/>
              <a:t>, </a:t>
            </a:r>
            <a:r>
              <a:rPr lang="en-US" sz="2800" u="sng" dirty="0">
                <a:solidFill>
                  <a:srgbClr val="FF0000"/>
                </a:solidFill>
              </a:rPr>
              <a:t>2017</a:t>
            </a:r>
            <a:r>
              <a:rPr lang="en-US" sz="2800" u="sng" dirty="0"/>
              <a:t> and </a:t>
            </a:r>
            <a:r>
              <a:rPr lang="en-US" sz="2800" u="sng" dirty="0">
                <a:solidFill>
                  <a:srgbClr val="00B050"/>
                </a:solidFill>
              </a:rPr>
              <a:t>2018</a:t>
            </a:r>
            <a:r>
              <a:rPr lang="en-US" sz="2800" u="sng" dirty="0"/>
              <a:t> and previous 2016 analysis</a:t>
            </a:r>
          </a:p>
        </p:txBody>
      </p:sp>
      <p:pic>
        <p:nvPicPr>
          <p:cNvPr id="5" name="Picture 4">
            <a:extLst>
              <a:ext uri="{FF2B5EF4-FFF2-40B4-BE49-F238E27FC236}">
                <a16:creationId xmlns:a16="http://schemas.microsoft.com/office/drawing/2014/main" id="{E1052F2D-D854-F44C-9D4E-97B06A483B89}"/>
              </a:ext>
            </a:extLst>
          </p:cNvPr>
          <p:cNvPicPr>
            <a:picLocks noChangeAspect="1"/>
          </p:cNvPicPr>
          <p:nvPr/>
        </p:nvPicPr>
        <p:blipFill>
          <a:blip r:embed="rId2"/>
          <a:stretch>
            <a:fillRect/>
          </a:stretch>
        </p:blipFill>
        <p:spPr>
          <a:xfrm rot="5400000">
            <a:off x="651715" y="271559"/>
            <a:ext cx="5041265" cy="6120765"/>
          </a:xfrm>
          <a:prstGeom prst="rect">
            <a:avLst/>
          </a:prstGeom>
        </p:spPr>
      </p:pic>
      <p:pic>
        <p:nvPicPr>
          <p:cNvPr id="8" name="Picture 7">
            <a:extLst>
              <a:ext uri="{FF2B5EF4-FFF2-40B4-BE49-F238E27FC236}">
                <a16:creationId xmlns:a16="http://schemas.microsoft.com/office/drawing/2014/main" id="{5FE8AF75-6D02-614A-88CC-E7A5839A23C7}"/>
              </a:ext>
            </a:extLst>
          </p:cNvPr>
          <p:cNvPicPr>
            <a:picLocks noChangeAspect="1"/>
          </p:cNvPicPr>
          <p:nvPr/>
        </p:nvPicPr>
        <p:blipFill>
          <a:blip r:embed="rId3"/>
          <a:stretch>
            <a:fillRect/>
          </a:stretch>
        </p:blipFill>
        <p:spPr>
          <a:xfrm rot="5400000">
            <a:off x="6592886" y="271559"/>
            <a:ext cx="5041265" cy="6120765"/>
          </a:xfrm>
          <a:prstGeom prst="rect">
            <a:avLst/>
          </a:prstGeom>
        </p:spPr>
      </p:pic>
      <p:sp>
        <p:nvSpPr>
          <p:cNvPr id="2" name="Slide Number Placeholder 1">
            <a:extLst>
              <a:ext uri="{FF2B5EF4-FFF2-40B4-BE49-F238E27FC236}">
                <a16:creationId xmlns:a16="http://schemas.microsoft.com/office/drawing/2014/main" id="{058B081A-42AE-1546-BB2F-71DDBB5FF254}"/>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4" name="Date Placeholder 3">
            <a:extLst>
              <a:ext uri="{FF2B5EF4-FFF2-40B4-BE49-F238E27FC236}">
                <a16:creationId xmlns:a16="http://schemas.microsoft.com/office/drawing/2014/main" id="{28FBC689-F7BF-7947-A0EF-F1D48ACB96EB}"/>
              </a:ext>
            </a:extLst>
          </p:cNvPr>
          <p:cNvSpPr>
            <a:spLocks noGrp="1"/>
          </p:cNvSpPr>
          <p:nvPr>
            <p:ph type="dt" sz="half" idx="10"/>
          </p:nvPr>
        </p:nvSpPr>
        <p:spPr/>
        <p:txBody>
          <a:bodyPr/>
          <a:lstStyle/>
          <a:p>
            <a:fld id="{30D3422B-158C-2241-8A22-41734732DE07}" type="datetime1">
              <a:rPr lang="en-US" smtClean="0"/>
              <a:t>11/15/19</a:t>
            </a:fld>
            <a:endParaRPr lang="en-US" dirty="0"/>
          </a:p>
        </p:txBody>
      </p:sp>
    </p:spTree>
    <p:extLst>
      <p:ext uri="{BB962C8B-B14F-4D97-AF65-F5344CB8AC3E}">
        <p14:creationId xmlns:p14="http://schemas.microsoft.com/office/powerpoint/2010/main" val="266174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Efficiency and Acceptance for </a:t>
            </a:r>
            <a:r>
              <a:rPr lang="en-US" sz="2800" u="sng" dirty="0">
                <a:solidFill>
                  <a:srgbClr val="00B0F0"/>
                </a:solidFill>
              </a:rPr>
              <a:t>2016</a:t>
            </a:r>
            <a:r>
              <a:rPr lang="en-US" sz="2800" u="sng" dirty="0"/>
              <a:t>, </a:t>
            </a:r>
            <a:r>
              <a:rPr lang="en-US" sz="2800" u="sng" dirty="0">
                <a:solidFill>
                  <a:srgbClr val="FF0000"/>
                </a:solidFill>
              </a:rPr>
              <a:t>2017</a:t>
            </a:r>
            <a:r>
              <a:rPr lang="en-US" sz="2800" u="sng" dirty="0"/>
              <a:t> and </a:t>
            </a:r>
            <a:r>
              <a:rPr lang="en-US" sz="2800" u="sng" dirty="0">
                <a:solidFill>
                  <a:srgbClr val="00B050"/>
                </a:solidFill>
              </a:rPr>
              <a:t>2018</a:t>
            </a:r>
            <a:r>
              <a:rPr lang="en-US" sz="2800" u="sng" dirty="0"/>
              <a:t> with no </a:t>
            </a:r>
            <a:r>
              <a:rPr lang="en-US" sz="2800" u="sng" dirty="0" err="1"/>
              <a:t>btagging</a:t>
            </a:r>
            <a:r>
              <a:rPr lang="en-US" sz="2800" u="sng" dirty="0"/>
              <a:t> selection</a:t>
            </a:r>
          </a:p>
        </p:txBody>
      </p:sp>
      <p:sp>
        <p:nvSpPr>
          <p:cNvPr id="2" name="Slide Number Placeholder 1">
            <a:extLst>
              <a:ext uri="{FF2B5EF4-FFF2-40B4-BE49-F238E27FC236}">
                <a16:creationId xmlns:a16="http://schemas.microsoft.com/office/drawing/2014/main" id="{058B081A-42AE-1546-BB2F-71DDBB5FF254}"/>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6" name="Picture 5">
            <a:extLst>
              <a:ext uri="{FF2B5EF4-FFF2-40B4-BE49-F238E27FC236}">
                <a16:creationId xmlns:a16="http://schemas.microsoft.com/office/drawing/2014/main" id="{A5CAEC79-365B-A042-94B6-63C640D93DA5}"/>
              </a:ext>
            </a:extLst>
          </p:cNvPr>
          <p:cNvPicPr>
            <a:picLocks noChangeAspect="1"/>
          </p:cNvPicPr>
          <p:nvPr/>
        </p:nvPicPr>
        <p:blipFill>
          <a:blip r:embed="rId2"/>
          <a:stretch>
            <a:fillRect/>
          </a:stretch>
        </p:blipFill>
        <p:spPr>
          <a:xfrm rot="5400000">
            <a:off x="651715" y="286430"/>
            <a:ext cx="5041265" cy="6120765"/>
          </a:xfrm>
          <a:prstGeom prst="rect">
            <a:avLst/>
          </a:prstGeom>
        </p:spPr>
      </p:pic>
      <p:pic>
        <p:nvPicPr>
          <p:cNvPr id="5" name="Picture 4">
            <a:extLst>
              <a:ext uri="{FF2B5EF4-FFF2-40B4-BE49-F238E27FC236}">
                <a16:creationId xmlns:a16="http://schemas.microsoft.com/office/drawing/2014/main" id="{A4FC0DA8-57FE-A548-A458-739473AE677C}"/>
              </a:ext>
            </a:extLst>
          </p:cNvPr>
          <p:cNvPicPr>
            <a:picLocks noChangeAspect="1"/>
          </p:cNvPicPr>
          <p:nvPr/>
        </p:nvPicPr>
        <p:blipFill>
          <a:blip r:embed="rId3"/>
          <a:stretch>
            <a:fillRect/>
          </a:stretch>
        </p:blipFill>
        <p:spPr>
          <a:xfrm rot="5400000">
            <a:off x="6499020" y="286430"/>
            <a:ext cx="5041265" cy="6120765"/>
          </a:xfrm>
          <a:prstGeom prst="rect">
            <a:avLst/>
          </a:prstGeom>
        </p:spPr>
      </p:pic>
      <p:sp>
        <p:nvSpPr>
          <p:cNvPr id="4" name="Date Placeholder 3">
            <a:extLst>
              <a:ext uri="{FF2B5EF4-FFF2-40B4-BE49-F238E27FC236}">
                <a16:creationId xmlns:a16="http://schemas.microsoft.com/office/drawing/2014/main" id="{90F6AEB8-6E8C-1B4E-BCA6-AA0D50B46BF4}"/>
              </a:ext>
            </a:extLst>
          </p:cNvPr>
          <p:cNvSpPr>
            <a:spLocks noGrp="1"/>
          </p:cNvSpPr>
          <p:nvPr>
            <p:ph type="dt" sz="half" idx="10"/>
          </p:nvPr>
        </p:nvSpPr>
        <p:spPr/>
        <p:txBody>
          <a:bodyPr/>
          <a:lstStyle/>
          <a:p>
            <a:fld id="{3B4E9B4D-7917-8F42-8A3B-FF9DA79C318F}" type="datetime1">
              <a:rPr lang="en-US" smtClean="0"/>
              <a:t>11/15/19</a:t>
            </a:fld>
            <a:endParaRPr lang="en-US" dirty="0"/>
          </a:p>
        </p:txBody>
      </p:sp>
    </p:spTree>
    <p:extLst>
      <p:ext uri="{BB962C8B-B14F-4D97-AF65-F5344CB8AC3E}">
        <p14:creationId xmlns:p14="http://schemas.microsoft.com/office/powerpoint/2010/main" val="240967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1597031"/>
                <a:ext cx="11533733" cy="855875"/>
              </a:xfrm>
              <a:prstGeom prst="rect">
                <a:avLst/>
              </a:prstGeom>
              <a:noFill/>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itchFamily="2" charset="2"/>
                        </a:rPr>
                        <m:t>𝑆</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𝐷</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𝑏𝑘𝑔</m:t>
                          </m:r>
                        </m:sub>
                        <m:sup>
                          <m:r>
                            <a:rPr lang="en-US" sz="2200" b="0" i="1" smtClean="0">
                              <a:latin typeface="Cambria Math" panose="02040503050406030204" pitchFamily="18" charset="0"/>
                              <a:sym typeface="Wingdings" pitchFamily="2" charset="2"/>
                            </a:rPr>
                            <m:t>𝑦𝑖𝑒𝑙𝑑</m:t>
                          </m:r>
                        </m:sup>
                      </m:sSubSup>
                      <m:sSubSup>
                        <m:sSubSupPr>
                          <m:ctrlPr>
                            <a:rPr lang="en-US" sz="2200" b="0" i="1" smtClean="0">
                              <a:solidFill>
                                <a:srgbClr val="FF0000"/>
                              </a:solidFill>
                              <a:latin typeface="Cambria Math" panose="02040503050406030204" pitchFamily="18" charset="0"/>
                              <a:sym typeface="Wingdings" pitchFamily="2" charset="2"/>
                            </a:rPr>
                          </m:ctrlPr>
                        </m:sSubSupPr>
                        <m:e>
                          <m:r>
                            <a:rPr lang="en-US" sz="2200" b="0" i="1" smtClean="0">
                              <a:solidFill>
                                <a:srgbClr val="FF0000"/>
                              </a:solidFill>
                              <a:latin typeface="Cambria Math" panose="02040503050406030204" pitchFamily="18" charset="0"/>
                              <a:sym typeface="Wingdings" pitchFamily="2" charset="2"/>
                            </a:rPr>
                            <m:t>𝑁</m:t>
                          </m:r>
                        </m:e>
                        <m:sub>
                          <m:r>
                            <a:rPr lang="en-US" sz="2200" b="0" i="1" smtClean="0">
                              <a:solidFill>
                                <a:srgbClr val="FF0000"/>
                              </a:solidFill>
                              <a:latin typeface="Cambria Math" panose="02040503050406030204" pitchFamily="18" charset="0"/>
                              <a:sym typeface="Wingdings" pitchFamily="2" charset="2"/>
                            </a:rPr>
                            <m:t>𝑄𝐶𝐷</m:t>
                          </m:r>
                        </m:sub>
                        <m:sup>
                          <m:r>
                            <a:rPr lang="en-US" sz="2200" b="0" i="1" smtClean="0">
                              <a:solidFill>
                                <a:srgbClr val="FF0000"/>
                              </a:solidFill>
                              <a:latin typeface="Cambria Math" panose="02040503050406030204" pitchFamily="18" charset="0"/>
                              <a:sym typeface="Wingdings" pitchFamily="2" charset="2"/>
                            </a:rPr>
                            <m:t>𝑓𝑖𝑡</m:t>
                          </m:r>
                        </m:sup>
                      </m:sSubSup>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𝑄𝐶𝐷</m:t>
                          </m:r>
                        </m:sub>
                        <m:sup>
                          <m:r>
                            <a:rPr lang="en-US" sz="2200" b="0" i="1" smtClean="0">
                              <a:latin typeface="Cambria Math" panose="02040503050406030204" pitchFamily="18" charset="0"/>
                              <a:sym typeface="Wingdings" pitchFamily="2" charset="2"/>
                            </a:rPr>
                            <m:t>𝑠h𝑎𝑝𝑒</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𝑄</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𝐵</m:t>
                      </m:r>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r>
                        <a:rPr lang="en-US" sz="2200" b="0" i="1" smtClean="0">
                          <a:latin typeface="Cambria Math" panose="02040503050406030204" pitchFamily="18" charset="0"/>
                          <a:sym typeface="Wingdings" pitchFamily="2" charset="2"/>
                        </a:rPr>
                        <m:t>) </m:t>
                      </m:r>
                    </m:oMath>
                  </m:oMathPara>
                </a14:m>
                <a:endParaRPr lang="en-GB" sz="220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1597031"/>
                <a:ext cx="11533733" cy="855875"/>
              </a:xfrm>
              <a:prstGeom prst="rect">
                <a:avLst/>
              </a:prstGeom>
              <a:blipFill>
                <a:blip r:embed="rId2"/>
                <a:stretch>
                  <a:fillRect b="-2941"/>
                </a:stretch>
              </a:blipFill>
            </p:spPr>
            <p:txBody>
              <a:bodyPr/>
              <a:lstStyle/>
              <a:p>
                <a:r>
                  <a:rPr lang="en-US">
                    <a:noFill/>
                  </a:rPr>
                  <a:t> </a:t>
                </a:r>
              </a:p>
            </p:txBody>
          </p:sp>
        </mc:Fallback>
      </mc:AlternateContent>
      <p:sp>
        <p:nvSpPr>
          <p:cNvPr id="2" name="Rounded Rectangular Callout 1">
            <a:extLst>
              <a:ext uri="{FF2B5EF4-FFF2-40B4-BE49-F238E27FC236}">
                <a16:creationId xmlns:a16="http://schemas.microsoft.com/office/drawing/2014/main" id="{55A20EE4-7FE0-0F4C-88A5-4E77E6EE68F5}"/>
              </a:ext>
            </a:extLst>
          </p:cNvPr>
          <p:cNvSpPr/>
          <p:nvPr/>
        </p:nvSpPr>
        <p:spPr>
          <a:xfrm>
            <a:off x="1051994" y="2716653"/>
            <a:ext cx="1604306" cy="422545"/>
          </a:xfrm>
          <a:prstGeom prst="wedgeRoundRectCallout">
            <a:avLst>
              <a:gd name="adj1" fmla="val 19795"/>
              <a:gd name="adj2" fmla="val -1001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4F269-8625-C54B-B322-11C7524BD793}"/>
              </a:ext>
            </a:extLst>
          </p:cNvPr>
          <p:cNvSpPr txBox="1"/>
          <p:nvPr/>
        </p:nvSpPr>
        <p:spPr>
          <a:xfrm>
            <a:off x="1154060" y="2743260"/>
            <a:ext cx="1400175" cy="369332"/>
          </a:xfrm>
          <a:prstGeom prst="rect">
            <a:avLst/>
          </a:prstGeom>
          <a:noFill/>
        </p:spPr>
        <p:txBody>
          <a:bodyPr wrap="square" rtlCol="0">
            <a:spAutoFit/>
          </a:bodyPr>
          <a:lstStyle/>
          <a:p>
            <a:r>
              <a:rPr lang="en-US" dirty="0"/>
              <a:t>Fiducial Yield</a:t>
            </a:r>
          </a:p>
        </p:txBody>
      </p:sp>
      <p:sp>
        <p:nvSpPr>
          <p:cNvPr id="8" name="Rounded Rectangular Callout 7">
            <a:extLst>
              <a:ext uri="{FF2B5EF4-FFF2-40B4-BE49-F238E27FC236}">
                <a16:creationId xmlns:a16="http://schemas.microsoft.com/office/drawing/2014/main" id="{99F790F8-6164-0F46-809E-FFD3DB32B56B}"/>
              </a:ext>
            </a:extLst>
          </p:cNvPr>
          <p:cNvSpPr/>
          <p:nvPr/>
        </p:nvSpPr>
        <p:spPr>
          <a:xfrm>
            <a:off x="3686185" y="789879"/>
            <a:ext cx="1604306" cy="800662"/>
          </a:xfrm>
          <a:prstGeom prst="wedgeRoundRectCallout">
            <a:avLst>
              <a:gd name="adj1" fmla="val -46107"/>
              <a:gd name="adj2" fmla="val 96467"/>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6AAC34-0BB2-4545-B933-DF6D127C0485}"/>
              </a:ext>
            </a:extLst>
          </p:cNvPr>
          <p:cNvSpPr txBox="1"/>
          <p:nvPr/>
        </p:nvSpPr>
        <p:spPr>
          <a:xfrm>
            <a:off x="3731101" y="877036"/>
            <a:ext cx="1604306" cy="646331"/>
          </a:xfrm>
          <a:prstGeom prst="rect">
            <a:avLst/>
          </a:prstGeom>
          <a:noFill/>
        </p:spPr>
        <p:txBody>
          <a:bodyPr wrap="square" rtlCol="0">
            <a:spAutoFit/>
          </a:bodyPr>
          <a:lstStyle/>
          <a:p>
            <a:r>
              <a:rPr lang="en-US" dirty="0"/>
              <a:t>Measured </a:t>
            </a:r>
            <a:r>
              <a:rPr lang="en-US" dirty="0" err="1"/>
              <a:t>dist</a:t>
            </a:r>
            <a:r>
              <a:rPr lang="en-US" dirty="0"/>
              <a:t> from data</a:t>
            </a:r>
          </a:p>
        </p:txBody>
      </p:sp>
      <p:sp>
        <p:nvSpPr>
          <p:cNvPr id="10" name="Rounded Rectangular Callout 9">
            <a:extLst>
              <a:ext uri="{FF2B5EF4-FFF2-40B4-BE49-F238E27FC236}">
                <a16:creationId xmlns:a16="http://schemas.microsoft.com/office/drawing/2014/main" id="{285E285B-47A2-024A-AEE9-FBC0B77E4D0D}"/>
              </a:ext>
            </a:extLst>
          </p:cNvPr>
          <p:cNvSpPr/>
          <p:nvPr/>
        </p:nvSpPr>
        <p:spPr>
          <a:xfrm>
            <a:off x="3731101" y="2586299"/>
            <a:ext cx="1604306" cy="800662"/>
          </a:xfrm>
          <a:prstGeom prst="wedgeRoundRectCallout">
            <a:avLst>
              <a:gd name="adj1" fmla="val 29591"/>
              <a:gd name="adj2" fmla="val -67703"/>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AEFA3B-B670-E241-826F-6A38E5CD6100}"/>
              </a:ext>
            </a:extLst>
          </p:cNvPr>
          <p:cNvSpPr txBox="1"/>
          <p:nvPr/>
        </p:nvSpPr>
        <p:spPr>
          <a:xfrm>
            <a:off x="3731101" y="2702941"/>
            <a:ext cx="1604306" cy="646331"/>
          </a:xfrm>
          <a:prstGeom prst="rect">
            <a:avLst/>
          </a:prstGeom>
          <a:noFill/>
        </p:spPr>
        <p:txBody>
          <a:bodyPr wrap="square" rtlCol="0">
            <a:spAutoFit/>
          </a:bodyPr>
          <a:lstStyle/>
          <a:p>
            <a:r>
              <a:rPr lang="en-US" dirty="0"/>
              <a:t>Transfer factor from SR</a:t>
            </a:r>
            <a:r>
              <a:rPr lang="en-US" baseline="-25000" dirty="0"/>
              <a:t>A </a:t>
            </a:r>
            <a:r>
              <a:rPr lang="en-US" dirty="0"/>
              <a:t>to SR</a:t>
            </a:r>
          </a:p>
        </p:txBody>
      </p:sp>
      <p:sp>
        <p:nvSpPr>
          <p:cNvPr id="12" name="Rounded Rectangular Callout 11">
            <a:extLst>
              <a:ext uri="{FF2B5EF4-FFF2-40B4-BE49-F238E27FC236}">
                <a16:creationId xmlns:a16="http://schemas.microsoft.com/office/drawing/2014/main" id="{EB27AB4F-2EFC-D746-841A-CB591E172344}"/>
              </a:ext>
            </a:extLst>
          </p:cNvPr>
          <p:cNvSpPr/>
          <p:nvPr/>
        </p:nvSpPr>
        <p:spPr>
          <a:xfrm>
            <a:off x="5528618" y="642924"/>
            <a:ext cx="1800869" cy="954107"/>
          </a:xfrm>
          <a:prstGeom prst="wedgeRoundRectCallout">
            <a:avLst>
              <a:gd name="adj1" fmla="val -39030"/>
              <a:gd name="adj2" fmla="val 8241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D9FF885-3539-C64E-A125-23EB7D051E53}"/>
              </a:ext>
            </a:extLst>
          </p:cNvPr>
          <p:cNvSpPr txBox="1"/>
          <p:nvPr/>
        </p:nvSpPr>
        <p:spPr>
          <a:xfrm>
            <a:off x="5626899" y="654049"/>
            <a:ext cx="1604306" cy="923330"/>
          </a:xfrm>
          <a:prstGeom prst="rect">
            <a:avLst/>
          </a:prstGeom>
          <a:noFill/>
        </p:spPr>
        <p:txBody>
          <a:bodyPr wrap="square" rtlCol="0">
            <a:spAutoFit/>
          </a:bodyPr>
          <a:lstStyle/>
          <a:p>
            <a:r>
              <a:rPr lang="en-US" dirty="0">
                <a:solidFill>
                  <a:srgbClr val="FF0000"/>
                </a:solidFill>
              </a:rPr>
              <a:t>Fitted number of QCD events in SR</a:t>
            </a:r>
            <a:r>
              <a:rPr lang="en-US" baseline="-25000" dirty="0">
                <a:solidFill>
                  <a:srgbClr val="FF0000"/>
                </a:solidFill>
              </a:rPr>
              <a:t>A</a:t>
            </a:r>
            <a:endParaRPr lang="en-US" dirty="0">
              <a:solidFill>
                <a:srgbClr val="FF0000"/>
              </a:solidFill>
            </a:endParaRPr>
          </a:p>
        </p:txBody>
      </p:sp>
      <p:sp>
        <p:nvSpPr>
          <p:cNvPr id="15" name="Rounded Rectangular Callout 14">
            <a:extLst>
              <a:ext uri="{FF2B5EF4-FFF2-40B4-BE49-F238E27FC236}">
                <a16:creationId xmlns:a16="http://schemas.microsoft.com/office/drawing/2014/main" id="{7ABE8104-3C4B-3940-9E31-B3D7DDA750BB}"/>
              </a:ext>
            </a:extLst>
          </p:cNvPr>
          <p:cNvSpPr/>
          <p:nvPr/>
        </p:nvSpPr>
        <p:spPr>
          <a:xfrm>
            <a:off x="5918391" y="2648592"/>
            <a:ext cx="1697751" cy="734765"/>
          </a:xfrm>
          <a:prstGeom prst="wedgeRoundRectCallout">
            <a:avLst>
              <a:gd name="adj1" fmla="val -22953"/>
              <a:gd name="adj2" fmla="val -659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2AFE36C-6B5F-A14B-B5E7-EB084E1B6782}"/>
              </a:ext>
            </a:extLst>
          </p:cNvPr>
          <p:cNvSpPr txBox="1"/>
          <p:nvPr/>
        </p:nvSpPr>
        <p:spPr>
          <a:xfrm>
            <a:off x="5914787" y="2719069"/>
            <a:ext cx="1825070" cy="646331"/>
          </a:xfrm>
          <a:prstGeom prst="rect">
            <a:avLst/>
          </a:prstGeom>
          <a:noFill/>
        </p:spPr>
        <p:txBody>
          <a:bodyPr wrap="square" rtlCol="0">
            <a:spAutoFit/>
          </a:bodyPr>
          <a:lstStyle/>
          <a:p>
            <a:r>
              <a:rPr lang="en-US" dirty="0"/>
              <a:t>QCD shape correction factor </a:t>
            </a:r>
          </a:p>
        </p:txBody>
      </p:sp>
      <p:sp>
        <p:nvSpPr>
          <p:cNvPr id="17" name="Rounded Rectangular Callout 16">
            <a:extLst>
              <a:ext uri="{FF2B5EF4-FFF2-40B4-BE49-F238E27FC236}">
                <a16:creationId xmlns:a16="http://schemas.microsoft.com/office/drawing/2014/main" id="{F8954084-5444-044F-BC58-526A88E9F269}"/>
              </a:ext>
            </a:extLst>
          </p:cNvPr>
          <p:cNvSpPr/>
          <p:nvPr/>
        </p:nvSpPr>
        <p:spPr>
          <a:xfrm>
            <a:off x="7524778" y="858119"/>
            <a:ext cx="1844512" cy="756233"/>
          </a:xfrm>
          <a:prstGeom prst="wedgeRoundRectCallout">
            <a:avLst>
              <a:gd name="adj1" fmla="val -30926"/>
              <a:gd name="adj2" fmla="val 91324"/>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EAEB2E-E3BA-1543-8175-87D28C53026B}"/>
              </a:ext>
            </a:extLst>
          </p:cNvPr>
          <p:cNvSpPr txBox="1"/>
          <p:nvPr/>
        </p:nvSpPr>
        <p:spPr>
          <a:xfrm>
            <a:off x="7522698" y="892378"/>
            <a:ext cx="1799597" cy="646331"/>
          </a:xfrm>
          <a:prstGeom prst="rect">
            <a:avLst/>
          </a:prstGeom>
          <a:noFill/>
        </p:spPr>
        <p:txBody>
          <a:bodyPr wrap="square" rtlCol="0">
            <a:spAutoFit/>
          </a:bodyPr>
          <a:lstStyle/>
          <a:p>
            <a:r>
              <a:rPr lang="en-US" dirty="0"/>
              <a:t>QCD shape taken from Data (CR)</a:t>
            </a:r>
          </a:p>
        </p:txBody>
      </p:sp>
      <p:sp>
        <p:nvSpPr>
          <p:cNvPr id="19" name="Rounded Rectangular Callout 18">
            <a:extLst>
              <a:ext uri="{FF2B5EF4-FFF2-40B4-BE49-F238E27FC236}">
                <a16:creationId xmlns:a16="http://schemas.microsoft.com/office/drawing/2014/main" id="{7A3C28E5-6EAE-4740-A989-3C8E340FC0AB}"/>
              </a:ext>
            </a:extLst>
          </p:cNvPr>
          <p:cNvSpPr/>
          <p:nvPr/>
        </p:nvSpPr>
        <p:spPr>
          <a:xfrm>
            <a:off x="8380400" y="2518967"/>
            <a:ext cx="2462009" cy="846433"/>
          </a:xfrm>
          <a:prstGeom prst="wedgeRoundRectCallout">
            <a:avLst>
              <a:gd name="adj1" fmla="val -21172"/>
              <a:gd name="adj2" fmla="val -7305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210C70-8588-A249-A6BD-AA008E664C41}"/>
              </a:ext>
            </a:extLst>
          </p:cNvPr>
          <p:cNvSpPr txBox="1"/>
          <p:nvPr/>
        </p:nvSpPr>
        <p:spPr>
          <a:xfrm>
            <a:off x="8447034" y="2648592"/>
            <a:ext cx="2462008" cy="646331"/>
          </a:xfrm>
          <a:prstGeom prst="rect">
            <a:avLst/>
          </a:prstGeom>
          <a:noFill/>
        </p:spPr>
        <p:txBody>
          <a:bodyPr wrap="square" rtlCol="0">
            <a:spAutoFit/>
          </a:bodyPr>
          <a:lstStyle/>
          <a:p>
            <a:r>
              <a:rPr lang="en-US" dirty="0"/>
              <a:t>Subdominant </a:t>
            </a:r>
            <a:r>
              <a:rPr lang="en-US" dirty="0" err="1"/>
              <a:t>bkg</a:t>
            </a:r>
            <a:r>
              <a:rPr lang="en-US" dirty="0"/>
              <a:t> shape and contribution (MC)</a:t>
            </a:r>
          </a:p>
        </p:txBody>
      </p:sp>
      <p:sp>
        <p:nvSpPr>
          <p:cNvPr id="6" name="TextBox 5">
            <a:extLst>
              <a:ext uri="{FF2B5EF4-FFF2-40B4-BE49-F238E27FC236}">
                <a16:creationId xmlns:a16="http://schemas.microsoft.com/office/drawing/2014/main" id="{1DDE6F7F-FC19-F840-A70E-C84BA99E0247}"/>
              </a:ext>
            </a:extLst>
          </p:cNvPr>
          <p:cNvSpPr txBox="1"/>
          <p:nvPr/>
        </p:nvSpPr>
        <p:spPr>
          <a:xfrm>
            <a:off x="111965" y="3815432"/>
            <a:ext cx="1178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dirty="0" err="1"/>
              <a:t>x</a:t>
            </a:r>
            <a:r>
              <a:rPr lang="en-US" baseline="-25000" dirty="0" err="1"/>
              <a:t>reco</a:t>
            </a:r>
            <a:r>
              <a:rPr lang="en-US" dirty="0"/>
              <a:t> is the respected variable of interest (ttbar </a:t>
            </a:r>
            <a:r>
              <a:rPr lang="en-US" dirty="0" err="1"/>
              <a:t>mass,pt</a:t>
            </a:r>
            <a:r>
              <a:rPr lang="en-US" dirty="0"/>
              <a:t>, rapidity, leading and </a:t>
            </a:r>
            <a:r>
              <a:rPr lang="en-US" dirty="0" err="1"/>
              <a:t>subleading</a:t>
            </a:r>
            <a:r>
              <a:rPr lang="en-US" dirty="0"/>
              <a:t> </a:t>
            </a:r>
            <a:r>
              <a:rPr lang="en-US" dirty="0" err="1"/>
              <a:t>jetPt</a:t>
            </a:r>
            <a:r>
              <a:rPr lang="en-US" dirty="0"/>
              <a:t> and |</a:t>
            </a:r>
            <a:r>
              <a:rPr lang="en-US" dirty="0" err="1"/>
              <a:t>jetY</a:t>
            </a:r>
            <a:r>
              <a:rPr lang="en-US"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21" name="TextBox 20">
            <a:extLst>
              <a:ext uri="{FF2B5EF4-FFF2-40B4-BE49-F238E27FC236}">
                <a16:creationId xmlns:a16="http://schemas.microsoft.com/office/drawing/2014/main" id="{F88C5BE2-2FE8-0740-8551-FE2BC1E51FA1}"/>
              </a:ext>
            </a:extLst>
          </p:cNvPr>
          <p:cNvSpPr txBox="1"/>
          <p:nvPr/>
        </p:nvSpPr>
        <p:spPr>
          <a:xfrm>
            <a:off x="111965" y="4401756"/>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simultaneous fit in 3 regions (0,1,2 </a:t>
            </a:r>
            <a:r>
              <a:rPr lang="en-US" dirty="0" err="1">
                <a:latin typeface="Calibri" panose="020F0502020204030204" pitchFamily="34" charset="0"/>
                <a:cs typeface="Calibri" panose="020F0502020204030204" pitchFamily="34" charset="0"/>
                <a:sym typeface="Wingdings" pitchFamily="2" charset="2"/>
              </a:rPr>
              <a:t>btag</a:t>
            </a:r>
            <a:r>
              <a:rPr lang="en-US" dirty="0">
                <a:latin typeface="Calibri" panose="020F0502020204030204" pitchFamily="34" charset="0"/>
                <a:cs typeface="Calibri" panose="020F0502020204030204" pitchFamily="34" charset="0"/>
                <a:sym typeface="Wingdings" pitchFamily="2" charset="2"/>
              </a:rPr>
              <a:t>) because we do not have a pure Control Region.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Our data CR is ttbar contaminated</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5082218"/>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5082218"/>
                <a:ext cx="11651945" cy="474489"/>
              </a:xfrm>
              <a:prstGeom prst="rect">
                <a:avLst/>
              </a:prstGeom>
              <a:blipFill>
                <a:blip r:embed="rId3"/>
                <a:stretch>
                  <a:fillRect b="-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403C8F49-F8D5-384F-BE40-C10B9E2FF0CE}"/>
                  </a:ext>
                </a:extLst>
              </p:cNvPr>
              <p:cNvSpPr/>
              <p:nvPr/>
            </p:nvSpPr>
            <p:spPr>
              <a:xfrm>
                <a:off x="111965" y="5591030"/>
                <a:ext cx="10730444" cy="646139"/>
              </a:xfrm>
              <a:prstGeom prst="rect">
                <a:avLst/>
              </a:prstGeom>
            </p:spPr>
            <p:txBody>
              <a:bodyPr wrap="square">
                <a:spAutoFit/>
              </a:bodyPr>
              <a:lstStyle/>
              <a:p>
                <a:pPr marL="285750" indent="-285750">
                  <a:buFont typeface="Arial" panose="020B0604020202020204" pitchFamily="34" charset="0"/>
                  <a:buChar char="•"/>
                </a:pPr>
                <a:r>
                  <a:rPr lang="en-GB" sz="1600" dirty="0">
                    <a:sym typeface="Wingdings" pitchFamily="2" charset="2"/>
                  </a:rPr>
                  <a:t>We assume that </a:t>
                </a:r>
                <a14:m>
                  <m:oMath xmlns:m="http://schemas.openxmlformats.org/officeDocument/2006/math">
                    <m:sSubSup>
                      <m:sSubSupPr>
                        <m:ctrlPr>
                          <a:rPr lang="en-US" sz="1600" i="1">
                            <a:latin typeface="Cambria Math" panose="02040503050406030204" pitchFamily="18" charset="0"/>
                            <a:sym typeface="Wingdings" pitchFamily="2" charset="2"/>
                          </a:rPr>
                        </m:ctrlPr>
                      </m:sSubSupPr>
                      <m:e>
                        <m:r>
                          <a:rPr lang="en-US" sz="1600" i="1">
                            <a:latin typeface="Cambria Math" panose="02040503050406030204" pitchFamily="18" charset="0"/>
                            <a:sym typeface="Wingdings" pitchFamily="2" charset="2"/>
                          </a:rPr>
                          <m:t>𝑁</m:t>
                        </m:r>
                      </m:e>
                      <m:sub>
                        <m:r>
                          <a:rPr lang="en-US" sz="1600" i="1">
                            <a:latin typeface="Cambria Math" panose="02040503050406030204" pitchFamily="18" charset="0"/>
                            <a:sym typeface="Wingdings" pitchFamily="2" charset="2"/>
                          </a:rPr>
                          <m:t>𝑡𝑡</m:t>
                        </m:r>
                      </m:sub>
                      <m:sup>
                        <m:r>
                          <a:rPr lang="en-US" sz="1600" i="1">
                            <a:latin typeface="Cambria Math" panose="02040503050406030204" pitchFamily="18" charset="0"/>
                            <a:sym typeface="Wingdings" pitchFamily="2" charset="2"/>
                          </a:rPr>
                          <m:t>(0)</m:t>
                        </m:r>
                      </m:sup>
                    </m:sSubSup>
                    <m:r>
                      <a:rPr lang="en-US" sz="1600">
                        <a:latin typeface="Cambria Math" panose="02040503050406030204" pitchFamily="18" charset="0"/>
                        <a:sym typeface="Wingdings" pitchFamily="2" charset="2"/>
                      </a:rPr>
                      <m:t>=</m:t>
                    </m:r>
                    <m:sSup>
                      <m:sSupPr>
                        <m:ctrlPr>
                          <a:rPr lang="en-US" sz="1600" i="1">
                            <a:latin typeface="Cambria Math" panose="02040503050406030204" pitchFamily="18" charset="0"/>
                            <a:sym typeface="Wingdings" pitchFamily="2" charset="2"/>
                          </a:rPr>
                        </m:ctrlPr>
                      </m:sSupPr>
                      <m:e>
                        <m:d>
                          <m:dPr>
                            <m:ctrlPr>
                              <a:rPr lang="en-US" sz="1600" i="1">
                                <a:latin typeface="Cambria Math" panose="02040503050406030204" pitchFamily="18" charset="0"/>
                                <a:sym typeface="Wingdings" pitchFamily="2" charset="2"/>
                              </a:rPr>
                            </m:ctrlPr>
                          </m:dPr>
                          <m:e>
                            <m:r>
                              <a:rPr lang="en-US" sz="1600">
                                <a:latin typeface="Cambria Math" panose="02040503050406030204" pitchFamily="18" charset="0"/>
                                <a:sym typeface="Wingdings" pitchFamily="2" charset="2"/>
                              </a:rPr>
                              <m:t>1−</m:t>
                            </m:r>
                            <m:sSub>
                              <m:sSubPr>
                                <m:ctrlPr>
                                  <a:rPr lang="en-US" sz="1600" i="1">
                                    <a:latin typeface="Cambria Math" panose="02040503050406030204" pitchFamily="18" charset="0"/>
                                    <a:sym typeface="Wingdings" pitchFamily="2" charset="2"/>
                                  </a:rPr>
                                </m:ctrlPr>
                              </m:sSubPr>
                              <m:e>
                                <m:r>
                                  <m:rPr>
                                    <m:sty m:val="p"/>
                                  </m:rPr>
                                  <a:rPr lang="en-US" sz="1600">
                                    <a:latin typeface="Cambria Math" panose="02040503050406030204" pitchFamily="18" charset="0"/>
                                    <a:sym typeface="Wingdings" pitchFamily="2" charset="2"/>
                                  </a:rPr>
                                  <m:t>e</m:t>
                                </m:r>
                              </m:e>
                              <m:sub>
                                <m:r>
                                  <m:rPr>
                                    <m:sty m:val="p"/>
                                  </m:rPr>
                                  <a:rPr lang="en-US" sz="1600">
                                    <a:latin typeface="Cambria Math" panose="02040503050406030204" pitchFamily="18" charset="0"/>
                                    <a:sym typeface="Wingdings" pitchFamily="2" charset="2"/>
                                  </a:rPr>
                                  <m:t>b</m:t>
                                </m:r>
                              </m:sub>
                            </m:sSub>
                          </m:e>
                        </m:d>
                      </m:e>
                      <m:sup>
                        <m:r>
                          <a:rPr lang="en-US" sz="1600">
                            <a:latin typeface="Cambria Math" panose="02040503050406030204" pitchFamily="18" charset="0"/>
                            <a:sym typeface="Wingdings" pitchFamily="2" charset="2"/>
                          </a:rPr>
                          <m:t>2</m:t>
                        </m:r>
                      </m:sup>
                    </m:sSup>
                    <m:sSub>
                      <m:sSubPr>
                        <m:ctrlPr>
                          <a:rPr lang="en-US" sz="1600" i="1">
                            <a:latin typeface="Cambria Math" panose="02040503050406030204" pitchFamily="18" charset="0"/>
                            <a:sym typeface="Wingdings" pitchFamily="2" charset="2"/>
                          </a:rPr>
                        </m:ctrlPr>
                      </m:sSubPr>
                      <m:e>
                        <m:r>
                          <m:rPr>
                            <m:sty m:val="p"/>
                          </m:rPr>
                          <a:rPr lang="en-US" sz="1600">
                            <a:latin typeface="Cambria Math" panose="02040503050406030204" pitchFamily="18" charset="0"/>
                            <a:sym typeface="Wingdings" pitchFamily="2" charset="2"/>
                          </a:rPr>
                          <m:t>N</m:t>
                        </m:r>
                      </m:e>
                      <m:sub>
                        <m:r>
                          <m:rPr>
                            <m:sty m:val="p"/>
                          </m:rPr>
                          <a:rPr lang="en-US" sz="1600">
                            <a:latin typeface="Cambria Math" panose="02040503050406030204" pitchFamily="18" charset="0"/>
                            <a:sym typeface="Wingdings" pitchFamily="2" charset="2"/>
                          </a:rPr>
                          <m:t>tt</m:t>
                        </m:r>
                      </m:sub>
                    </m:sSub>
                    <m:r>
                      <a:rPr lang="en-US" sz="1600">
                        <a:latin typeface="Cambria Math" panose="02040503050406030204" pitchFamily="18" charset="0"/>
                        <a:sym typeface="Wingdings" pitchFamily="2" charset="2"/>
                      </a:rPr>
                      <m:t>, </m:t>
                    </m:r>
                    <m:sSubSup>
                      <m:sSubSupPr>
                        <m:ctrlPr>
                          <a:rPr lang="en-US" sz="1600" i="1">
                            <a:latin typeface="Cambria Math" panose="02040503050406030204" pitchFamily="18" charset="0"/>
                            <a:sym typeface="Wingdings" pitchFamily="2" charset="2"/>
                          </a:rPr>
                        </m:ctrlPr>
                      </m:sSubSupPr>
                      <m:e>
                        <m:r>
                          <m:rPr>
                            <m:sty m:val="p"/>
                          </m:rPr>
                          <a:rPr lang="en-US" sz="1600">
                            <a:latin typeface="Cambria Math" panose="02040503050406030204" pitchFamily="18" charset="0"/>
                            <a:sym typeface="Wingdings" pitchFamily="2" charset="2"/>
                          </a:rPr>
                          <m:t>N</m:t>
                        </m:r>
                      </m:e>
                      <m:sub>
                        <m:r>
                          <m:rPr>
                            <m:sty m:val="p"/>
                          </m:rPr>
                          <a:rPr lang="en-US" sz="1600">
                            <a:latin typeface="Cambria Math" panose="02040503050406030204" pitchFamily="18" charset="0"/>
                            <a:sym typeface="Wingdings" pitchFamily="2" charset="2"/>
                          </a:rPr>
                          <m:t>tt</m:t>
                        </m:r>
                      </m:sub>
                      <m:sup>
                        <m:r>
                          <a:rPr lang="en-US" sz="1600">
                            <a:latin typeface="Cambria Math" panose="02040503050406030204" pitchFamily="18" charset="0"/>
                            <a:sym typeface="Wingdings" pitchFamily="2" charset="2"/>
                          </a:rPr>
                          <m:t>(2)</m:t>
                        </m:r>
                      </m:sup>
                    </m:sSubSup>
                    <m:r>
                      <a:rPr lang="en-US" sz="1600">
                        <a:latin typeface="Cambria Math" panose="02040503050406030204" pitchFamily="18" charset="0"/>
                        <a:sym typeface="Wingdings" pitchFamily="2" charset="2"/>
                      </a:rPr>
                      <m:t>=</m:t>
                    </m:r>
                    <m:sSubSup>
                      <m:sSubSupPr>
                        <m:ctrlPr>
                          <a:rPr lang="en-US" sz="1600" i="1">
                            <a:latin typeface="Cambria Math" panose="02040503050406030204" pitchFamily="18" charset="0"/>
                            <a:sym typeface="Wingdings" pitchFamily="2" charset="2"/>
                          </a:rPr>
                        </m:ctrlPr>
                      </m:sSubSupPr>
                      <m:e>
                        <m:r>
                          <m:rPr>
                            <m:sty m:val="p"/>
                          </m:rPr>
                          <a:rPr lang="en-US" sz="1600">
                            <a:latin typeface="Cambria Math" panose="02040503050406030204" pitchFamily="18" charset="0"/>
                            <a:sym typeface="Wingdings" pitchFamily="2" charset="2"/>
                          </a:rPr>
                          <m:t>e</m:t>
                        </m:r>
                      </m:e>
                      <m:sub>
                        <m:r>
                          <m:rPr>
                            <m:sty m:val="p"/>
                          </m:rPr>
                          <a:rPr lang="en-US" sz="1600">
                            <a:latin typeface="Cambria Math" panose="02040503050406030204" pitchFamily="18" charset="0"/>
                            <a:sym typeface="Wingdings" pitchFamily="2" charset="2"/>
                          </a:rPr>
                          <m:t>b</m:t>
                        </m:r>
                      </m:sub>
                      <m:sup>
                        <m:r>
                          <a:rPr lang="en-US" sz="1600" i="1">
                            <a:latin typeface="Cambria Math" panose="02040503050406030204" pitchFamily="18" charset="0"/>
                            <a:sym typeface="Wingdings" pitchFamily="2" charset="2"/>
                          </a:rPr>
                          <m:t>2</m:t>
                        </m:r>
                      </m:sup>
                    </m:sSubSup>
                    <m:sSub>
                      <m:sSubPr>
                        <m:ctrlPr>
                          <a:rPr lang="en-US" sz="1600" i="1">
                            <a:latin typeface="Cambria Math" panose="02040503050406030204" pitchFamily="18" charset="0"/>
                            <a:sym typeface="Wingdings" pitchFamily="2" charset="2"/>
                          </a:rPr>
                        </m:ctrlPr>
                      </m:sSubPr>
                      <m:e>
                        <m:r>
                          <m:rPr>
                            <m:sty m:val="p"/>
                          </m:rPr>
                          <a:rPr lang="en-US" sz="1600">
                            <a:latin typeface="Cambria Math" panose="02040503050406030204" pitchFamily="18" charset="0"/>
                            <a:sym typeface="Wingdings" pitchFamily="2" charset="2"/>
                          </a:rPr>
                          <m:t>N</m:t>
                        </m:r>
                      </m:e>
                      <m:sub>
                        <m:r>
                          <m:rPr>
                            <m:sty m:val="p"/>
                          </m:rPr>
                          <a:rPr lang="en-US" sz="1600">
                            <a:latin typeface="Cambria Math" panose="02040503050406030204" pitchFamily="18" charset="0"/>
                            <a:sym typeface="Wingdings" pitchFamily="2" charset="2"/>
                          </a:rPr>
                          <m:t>tt</m:t>
                        </m:r>
                      </m:sub>
                    </m:sSub>
                    <m:r>
                      <a:rPr lang="en-US" sz="1600">
                        <a:latin typeface="Cambria Math" panose="02040503050406030204" pitchFamily="18" charset="0"/>
                        <a:sym typeface="Wingdings" pitchFamily="2" charset="2"/>
                      </a:rPr>
                      <m:t> </m:t>
                    </m:r>
                    <m:r>
                      <m:rPr>
                        <m:sty m:val="p"/>
                      </m:rPr>
                      <a:rPr lang="en-US" sz="1600">
                        <a:latin typeface="Cambria Math" panose="02040503050406030204" pitchFamily="18" charset="0"/>
                        <a:sym typeface="Wingdings" pitchFamily="2" charset="2"/>
                      </a:rPr>
                      <m:t>and</m:t>
                    </m:r>
                    <m:r>
                      <a:rPr lang="en-US" sz="1600">
                        <a:latin typeface="Cambria Math" panose="02040503050406030204" pitchFamily="18" charset="0"/>
                        <a:sym typeface="Wingdings" pitchFamily="2" charset="2"/>
                      </a:rPr>
                      <m:t> </m:t>
                    </m:r>
                    <m:sSubSup>
                      <m:sSubSupPr>
                        <m:ctrlPr>
                          <a:rPr lang="en-US" sz="1600" i="1">
                            <a:latin typeface="Cambria Math" panose="02040503050406030204" pitchFamily="18" charset="0"/>
                            <a:sym typeface="Wingdings" pitchFamily="2" charset="2"/>
                          </a:rPr>
                        </m:ctrlPr>
                      </m:sSubSupPr>
                      <m:e>
                        <m:r>
                          <m:rPr>
                            <m:sty m:val="p"/>
                          </m:rPr>
                          <a:rPr lang="en-US" sz="1600">
                            <a:latin typeface="Cambria Math" panose="02040503050406030204" pitchFamily="18" charset="0"/>
                            <a:sym typeface="Wingdings" pitchFamily="2" charset="2"/>
                          </a:rPr>
                          <m:t>N</m:t>
                        </m:r>
                      </m:e>
                      <m:sub>
                        <m:r>
                          <m:rPr>
                            <m:sty m:val="p"/>
                          </m:rPr>
                          <a:rPr lang="en-US" sz="1600">
                            <a:latin typeface="Cambria Math" panose="02040503050406030204" pitchFamily="18" charset="0"/>
                            <a:sym typeface="Wingdings" pitchFamily="2" charset="2"/>
                          </a:rPr>
                          <m:t>tt</m:t>
                        </m:r>
                      </m:sub>
                      <m:sup>
                        <m:r>
                          <a:rPr lang="en-US" sz="1600" i="1">
                            <a:latin typeface="Cambria Math" panose="02040503050406030204" pitchFamily="18" charset="0"/>
                            <a:sym typeface="Wingdings" pitchFamily="2" charset="2"/>
                          </a:rPr>
                          <m:t>(1)</m:t>
                        </m:r>
                      </m:sup>
                    </m:sSubSup>
                    <m:r>
                      <a:rPr lang="en-US" sz="1600" i="1">
                        <a:latin typeface="Cambria Math" panose="02040503050406030204" pitchFamily="18" charset="0"/>
                        <a:sym typeface="Wingdings" pitchFamily="2" charset="2"/>
                      </a:rPr>
                      <m:t>=2</m:t>
                    </m:r>
                    <m:d>
                      <m:dPr>
                        <m:ctrlPr>
                          <a:rPr lang="en-US" sz="1600" i="1">
                            <a:latin typeface="Cambria Math" panose="02040503050406030204" pitchFamily="18" charset="0"/>
                            <a:sym typeface="Wingdings" pitchFamily="2" charset="2"/>
                          </a:rPr>
                        </m:ctrlPr>
                      </m:dPr>
                      <m:e>
                        <m:r>
                          <a:rPr lang="en-US" sz="1600" i="1">
                            <a:latin typeface="Cambria Math" panose="02040503050406030204" pitchFamily="18" charset="0"/>
                            <a:sym typeface="Wingdings" pitchFamily="2" charset="2"/>
                          </a:rPr>
                          <m:t>1−</m:t>
                        </m:r>
                        <m:sSub>
                          <m:sSubPr>
                            <m:ctrlPr>
                              <a:rPr lang="en-US" sz="1600" i="1">
                                <a:latin typeface="Cambria Math" panose="02040503050406030204" pitchFamily="18" charset="0"/>
                                <a:sym typeface="Wingdings" pitchFamily="2" charset="2"/>
                              </a:rPr>
                            </m:ctrlPr>
                          </m:sSubPr>
                          <m:e>
                            <m:r>
                              <a:rPr lang="en-US" sz="1600" i="1">
                                <a:latin typeface="Cambria Math" panose="02040503050406030204" pitchFamily="18" charset="0"/>
                                <a:sym typeface="Wingdings" pitchFamily="2" charset="2"/>
                              </a:rPr>
                              <m:t>𝑒</m:t>
                            </m:r>
                          </m:e>
                          <m:sub>
                            <m:r>
                              <a:rPr lang="en-US" sz="1600" i="1">
                                <a:latin typeface="Cambria Math" panose="02040503050406030204" pitchFamily="18" charset="0"/>
                                <a:sym typeface="Wingdings" pitchFamily="2" charset="2"/>
                              </a:rPr>
                              <m:t>𝑏</m:t>
                            </m:r>
                          </m:sub>
                        </m:sSub>
                      </m:e>
                    </m:d>
                    <m:sSub>
                      <m:sSubPr>
                        <m:ctrlPr>
                          <a:rPr lang="en-US" sz="1600" i="1">
                            <a:latin typeface="Cambria Math" panose="02040503050406030204" pitchFamily="18" charset="0"/>
                            <a:sym typeface="Wingdings" pitchFamily="2" charset="2"/>
                          </a:rPr>
                        </m:ctrlPr>
                      </m:sSubPr>
                      <m:e>
                        <m:r>
                          <a:rPr lang="en-US" sz="1600" i="1">
                            <a:latin typeface="Cambria Math" panose="02040503050406030204" pitchFamily="18" charset="0"/>
                            <a:sym typeface="Wingdings" pitchFamily="2" charset="2"/>
                          </a:rPr>
                          <m:t>𝑒</m:t>
                        </m:r>
                      </m:e>
                      <m:sub>
                        <m:r>
                          <a:rPr lang="en-US" sz="1600" i="1">
                            <a:latin typeface="Cambria Math" panose="02040503050406030204" pitchFamily="18" charset="0"/>
                            <a:sym typeface="Wingdings" pitchFamily="2" charset="2"/>
                          </a:rPr>
                          <m:t>𝑏</m:t>
                        </m:r>
                      </m:sub>
                    </m:sSub>
                    <m:sSub>
                      <m:sSubPr>
                        <m:ctrlPr>
                          <a:rPr lang="en-US" sz="1600" i="1">
                            <a:latin typeface="Cambria Math" panose="02040503050406030204" pitchFamily="18" charset="0"/>
                            <a:sym typeface="Wingdings" pitchFamily="2" charset="2"/>
                          </a:rPr>
                        </m:ctrlPr>
                      </m:sSubPr>
                      <m:e>
                        <m:r>
                          <a:rPr lang="en-US" sz="1600" i="1">
                            <a:latin typeface="Cambria Math" panose="02040503050406030204" pitchFamily="18" charset="0"/>
                            <a:sym typeface="Wingdings" pitchFamily="2" charset="2"/>
                          </a:rPr>
                          <m:t>𝑁</m:t>
                        </m:r>
                      </m:e>
                      <m:sub>
                        <m:r>
                          <a:rPr lang="en-US" sz="1600" i="1">
                            <a:latin typeface="Cambria Math" panose="02040503050406030204" pitchFamily="18" charset="0"/>
                            <a:sym typeface="Wingdings" pitchFamily="2" charset="2"/>
                          </a:rPr>
                          <m:t>𝑡𝑡</m:t>
                        </m:r>
                      </m:sub>
                    </m:sSub>
                  </m:oMath>
                </a14:m>
                <a:r>
                  <a:rPr lang="en-GB" sz="1600" dirty="0">
                    <a:sym typeface="Wingdings" pitchFamily="2" charset="2"/>
                  </a:rPr>
                  <a:t> where e</a:t>
                </a:r>
                <a:r>
                  <a:rPr lang="en-GB" sz="1600" baseline="-25000" dirty="0">
                    <a:sym typeface="Wingdings" pitchFamily="2" charset="2"/>
                  </a:rPr>
                  <a:t>b</a:t>
                </a:r>
                <a:r>
                  <a:rPr lang="en-GB" sz="1600" dirty="0">
                    <a:sym typeface="Wingdings" pitchFamily="2" charset="2"/>
                  </a:rPr>
                  <a:t> is the b tagging efficiency and </a:t>
                </a:r>
                <a:r>
                  <a:rPr lang="en-GB" sz="1600" dirty="0" err="1">
                    <a:sym typeface="Wingdings" pitchFamily="2" charset="2"/>
                  </a:rPr>
                  <a:t>N</a:t>
                </a:r>
                <a:r>
                  <a:rPr lang="en-GB" sz="1600" baseline="-25000" dirty="0" err="1">
                    <a:sym typeface="Wingdings" pitchFamily="2" charset="2"/>
                  </a:rPr>
                  <a:t>tt</a:t>
                </a:r>
                <a:r>
                  <a:rPr lang="en-GB" sz="1600" dirty="0">
                    <a:sym typeface="Wingdings" pitchFamily="2" charset="2"/>
                  </a:rPr>
                  <a:t> is the total ttbar yield. </a:t>
                </a:r>
              </a:p>
            </p:txBody>
          </p:sp>
        </mc:Choice>
        <mc:Fallback xmlns="">
          <p:sp>
            <p:nvSpPr>
              <p:cNvPr id="22" name="Rectangle 21">
                <a:extLst>
                  <a:ext uri="{FF2B5EF4-FFF2-40B4-BE49-F238E27FC236}">
                    <a16:creationId xmlns:a16="http://schemas.microsoft.com/office/drawing/2014/main" id="{403C8F49-F8D5-384F-BE40-C10B9E2FF0CE}"/>
                  </a:ext>
                </a:extLst>
              </p:cNvPr>
              <p:cNvSpPr>
                <a:spLocks noRot="1" noChangeAspect="1" noMove="1" noResize="1" noEditPoints="1" noAdjustHandles="1" noChangeArrowheads="1" noChangeShapeType="1" noTextEdit="1"/>
              </p:cNvSpPr>
              <p:nvPr/>
            </p:nvSpPr>
            <p:spPr>
              <a:xfrm>
                <a:off x="111965" y="5591030"/>
                <a:ext cx="10730444" cy="646139"/>
              </a:xfrm>
              <a:prstGeom prst="rect">
                <a:avLst/>
              </a:prstGeom>
              <a:blipFill>
                <a:blip r:embed="rId4"/>
                <a:stretch>
                  <a:fillRect l="-236" b="-9615"/>
                </a:stretch>
              </a:blipFill>
            </p:spPr>
            <p:txBody>
              <a:bodyPr/>
              <a:lstStyle/>
              <a:p>
                <a:r>
                  <a:rPr lang="en-US">
                    <a:noFill/>
                  </a:rPr>
                  <a:t> </a:t>
                </a:r>
              </a:p>
            </p:txBody>
          </p:sp>
        </mc:Fallback>
      </mc:AlternateContent>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A495A033-A54B-4F41-92C4-F7053274BB0C}" type="datetime1">
              <a:rPr lang="en-US" smtClean="0"/>
              <a:t>11/15/19</a:t>
            </a:fld>
            <a:endParaRPr lang="en-US" dirty="0"/>
          </a:p>
        </p:txBody>
      </p:sp>
    </p:spTree>
    <p:extLst>
      <p:ext uri="{BB962C8B-B14F-4D97-AF65-F5344CB8AC3E}">
        <p14:creationId xmlns:p14="http://schemas.microsoft.com/office/powerpoint/2010/main" val="316040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a:t>NTUA G. 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GB" dirty="0"/>
          </a:p>
        </p:txBody>
      </p:sp>
      <p:sp>
        <p:nvSpPr>
          <p:cNvPr id="24" name="TextBox 23">
            <a:extLst>
              <a:ext uri="{FF2B5EF4-FFF2-40B4-BE49-F238E27FC236}">
                <a16:creationId xmlns:a16="http://schemas.microsoft.com/office/drawing/2014/main" id="{6467259F-D55B-834E-9B9E-F410C9440440}"/>
              </a:ext>
            </a:extLst>
          </p:cNvPr>
          <p:cNvSpPr txBox="1"/>
          <p:nvPr/>
        </p:nvSpPr>
        <p:spPr>
          <a:xfrm>
            <a:off x="4951067" y="139635"/>
            <a:ext cx="2057400" cy="369332"/>
          </a:xfrm>
          <a:prstGeom prst="rect">
            <a:avLst/>
          </a:prstGeom>
          <a:noFill/>
        </p:spPr>
        <p:txBody>
          <a:bodyPr wrap="square" rtlCol="0">
            <a:spAutoFit/>
          </a:bodyPr>
          <a:lstStyle/>
          <a:p>
            <a:pPr algn="ctr"/>
            <a:r>
              <a:rPr lang="en-US" dirty="0">
                <a:solidFill>
                  <a:srgbClr val="0070C0"/>
                </a:solidFill>
              </a:rPr>
              <a:t>2016</a:t>
            </a:r>
          </a:p>
        </p:txBody>
      </p:sp>
      <p:sp>
        <p:nvSpPr>
          <p:cNvPr id="2" name="Slide Number Placeholder 1">
            <a:extLst>
              <a:ext uri="{FF2B5EF4-FFF2-40B4-BE49-F238E27FC236}">
                <a16:creationId xmlns:a16="http://schemas.microsoft.com/office/drawing/2014/main" id="{2BDF07F2-8A31-6F41-9C54-4431125619C4}"/>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3" name="TextBox 2">
            <a:extLst>
              <a:ext uri="{FF2B5EF4-FFF2-40B4-BE49-F238E27FC236}">
                <a16:creationId xmlns:a16="http://schemas.microsoft.com/office/drawing/2014/main" id="{615AB319-8BA8-FE44-B729-375A8BC57349}"/>
              </a:ext>
            </a:extLst>
          </p:cNvPr>
          <p:cNvSpPr txBox="1"/>
          <p:nvPr/>
        </p:nvSpPr>
        <p:spPr>
          <a:xfrm>
            <a:off x="182879" y="141042"/>
            <a:ext cx="10842473" cy="369332"/>
          </a:xfrm>
          <a:prstGeom prst="rect">
            <a:avLst/>
          </a:prstGeom>
          <a:noFill/>
        </p:spPr>
        <p:txBody>
          <a:bodyPr wrap="square" rtlCol="0">
            <a:spAutoFit/>
          </a:bodyPr>
          <a:lstStyle/>
          <a:p>
            <a:r>
              <a:rPr lang="en-US" u="sng" dirty="0"/>
              <a:t>Template fit results Signal Region A</a:t>
            </a:r>
            <a:r>
              <a:rPr lang="en-US" dirty="0"/>
              <a:t> </a:t>
            </a:r>
          </a:p>
        </p:txBody>
      </p:sp>
      <p:pic>
        <p:nvPicPr>
          <p:cNvPr id="21" name="Picture 20">
            <a:extLst>
              <a:ext uri="{FF2B5EF4-FFF2-40B4-BE49-F238E27FC236}">
                <a16:creationId xmlns:a16="http://schemas.microsoft.com/office/drawing/2014/main" id="{B6AEFC88-70E0-1B43-856E-32B166C6DBB7}"/>
              </a:ext>
            </a:extLst>
          </p:cNvPr>
          <p:cNvPicPr>
            <a:picLocks noChangeAspect="1"/>
          </p:cNvPicPr>
          <p:nvPr/>
        </p:nvPicPr>
        <p:blipFill>
          <a:blip r:embed="rId2"/>
          <a:stretch>
            <a:fillRect/>
          </a:stretch>
        </p:blipFill>
        <p:spPr>
          <a:xfrm rot="5400000">
            <a:off x="940274" y="2729234"/>
            <a:ext cx="2673858" cy="4176522"/>
          </a:xfrm>
          <a:prstGeom prst="rect">
            <a:avLst/>
          </a:prstGeom>
        </p:spPr>
      </p:pic>
      <p:pic>
        <p:nvPicPr>
          <p:cNvPr id="23" name="Picture 22">
            <a:extLst>
              <a:ext uri="{FF2B5EF4-FFF2-40B4-BE49-F238E27FC236}">
                <a16:creationId xmlns:a16="http://schemas.microsoft.com/office/drawing/2014/main" id="{28A0DB7A-B6A4-3746-9CEB-F4B76782944C}"/>
              </a:ext>
            </a:extLst>
          </p:cNvPr>
          <p:cNvPicPr>
            <a:picLocks noChangeAspect="1"/>
          </p:cNvPicPr>
          <p:nvPr/>
        </p:nvPicPr>
        <p:blipFill>
          <a:blip r:embed="rId3"/>
          <a:stretch>
            <a:fillRect/>
          </a:stretch>
        </p:blipFill>
        <p:spPr>
          <a:xfrm rot="5400000">
            <a:off x="4927855" y="2703640"/>
            <a:ext cx="2673858" cy="4176522"/>
          </a:xfrm>
          <a:prstGeom prst="rect">
            <a:avLst/>
          </a:prstGeom>
        </p:spPr>
      </p:pic>
      <p:sp>
        <p:nvSpPr>
          <p:cNvPr id="28" name="TextBox 27">
            <a:extLst>
              <a:ext uri="{FF2B5EF4-FFF2-40B4-BE49-F238E27FC236}">
                <a16:creationId xmlns:a16="http://schemas.microsoft.com/office/drawing/2014/main" id="{094CEB08-F28D-6346-96CC-A801585BE605}"/>
              </a:ext>
            </a:extLst>
          </p:cNvPr>
          <p:cNvSpPr txBox="1"/>
          <p:nvPr/>
        </p:nvSpPr>
        <p:spPr>
          <a:xfrm>
            <a:off x="4992988" y="6029228"/>
            <a:ext cx="2057400" cy="369332"/>
          </a:xfrm>
          <a:prstGeom prst="rect">
            <a:avLst/>
          </a:prstGeom>
          <a:noFill/>
        </p:spPr>
        <p:txBody>
          <a:bodyPr wrap="square" rtlCol="0">
            <a:spAutoFit/>
          </a:bodyPr>
          <a:lstStyle/>
          <a:p>
            <a:pPr algn="ctr"/>
            <a:r>
              <a:rPr lang="en-US" dirty="0">
                <a:solidFill>
                  <a:srgbClr val="FF0000"/>
                </a:solidFill>
              </a:rPr>
              <a:t>2017</a:t>
            </a:r>
          </a:p>
        </p:txBody>
      </p:sp>
      <p:pic>
        <p:nvPicPr>
          <p:cNvPr id="32" name="Picture 31">
            <a:extLst>
              <a:ext uri="{FF2B5EF4-FFF2-40B4-BE49-F238E27FC236}">
                <a16:creationId xmlns:a16="http://schemas.microsoft.com/office/drawing/2014/main" id="{24C44983-A3A0-C840-85E2-27AF513D22BB}"/>
              </a:ext>
            </a:extLst>
          </p:cNvPr>
          <p:cNvPicPr>
            <a:picLocks noChangeAspect="1"/>
          </p:cNvPicPr>
          <p:nvPr/>
        </p:nvPicPr>
        <p:blipFill>
          <a:blip r:embed="rId4"/>
          <a:stretch>
            <a:fillRect/>
          </a:stretch>
        </p:blipFill>
        <p:spPr>
          <a:xfrm rot="5400000">
            <a:off x="940274" y="-200906"/>
            <a:ext cx="2673858" cy="4176522"/>
          </a:xfrm>
          <a:prstGeom prst="rect">
            <a:avLst/>
          </a:prstGeom>
        </p:spPr>
      </p:pic>
      <p:pic>
        <p:nvPicPr>
          <p:cNvPr id="30" name="Picture 29">
            <a:extLst>
              <a:ext uri="{FF2B5EF4-FFF2-40B4-BE49-F238E27FC236}">
                <a16:creationId xmlns:a16="http://schemas.microsoft.com/office/drawing/2014/main" id="{C4830F5D-7EED-6947-BA85-133AFB195D25}"/>
              </a:ext>
            </a:extLst>
          </p:cNvPr>
          <p:cNvPicPr>
            <a:picLocks noChangeAspect="1"/>
          </p:cNvPicPr>
          <p:nvPr/>
        </p:nvPicPr>
        <p:blipFill>
          <a:blip r:embed="rId5"/>
          <a:stretch>
            <a:fillRect/>
          </a:stretch>
        </p:blipFill>
        <p:spPr>
          <a:xfrm rot="5400000">
            <a:off x="4927855" y="-242365"/>
            <a:ext cx="2673858" cy="4176522"/>
          </a:xfrm>
          <a:prstGeom prst="rect">
            <a:avLst/>
          </a:prstGeom>
        </p:spPr>
      </p:pic>
      <p:pic>
        <p:nvPicPr>
          <p:cNvPr id="34" name="Picture 33">
            <a:extLst>
              <a:ext uri="{FF2B5EF4-FFF2-40B4-BE49-F238E27FC236}">
                <a16:creationId xmlns:a16="http://schemas.microsoft.com/office/drawing/2014/main" id="{E87CB1AD-4B07-A64C-BF01-3443E52B95DE}"/>
              </a:ext>
            </a:extLst>
          </p:cNvPr>
          <p:cNvPicPr>
            <a:picLocks noChangeAspect="1"/>
          </p:cNvPicPr>
          <p:nvPr/>
        </p:nvPicPr>
        <p:blipFill>
          <a:blip r:embed="rId6"/>
          <a:stretch>
            <a:fillRect/>
          </a:stretch>
        </p:blipFill>
        <p:spPr>
          <a:xfrm rot="5400000">
            <a:off x="8766809" y="-219248"/>
            <a:ext cx="2673858" cy="4176522"/>
          </a:xfrm>
          <a:prstGeom prst="rect">
            <a:avLst/>
          </a:prstGeom>
        </p:spPr>
      </p:pic>
      <p:pic>
        <p:nvPicPr>
          <p:cNvPr id="19" name="Picture 18">
            <a:extLst>
              <a:ext uri="{FF2B5EF4-FFF2-40B4-BE49-F238E27FC236}">
                <a16:creationId xmlns:a16="http://schemas.microsoft.com/office/drawing/2014/main" id="{593DEB09-A12B-5042-BAC5-0E8539D7CF71}"/>
              </a:ext>
            </a:extLst>
          </p:cNvPr>
          <p:cNvPicPr>
            <a:picLocks noChangeAspect="1"/>
          </p:cNvPicPr>
          <p:nvPr/>
        </p:nvPicPr>
        <p:blipFill>
          <a:blip r:embed="rId7"/>
          <a:stretch>
            <a:fillRect/>
          </a:stretch>
        </p:blipFill>
        <p:spPr>
          <a:xfrm rot="5400000">
            <a:off x="8766810" y="2729234"/>
            <a:ext cx="2673858" cy="4176522"/>
          </a:xfrm>
          <a:prstGeom prst="rect">
            <a:avLst/>
          </a:prstGeom>
        </p:spPr>
      </p:pic>
      <p:sp>
        <p:nvSpPr>
          <p:cNvPr id="35" name="TextBox 34">
            <a:extLst>
              <a:ext uri="{FF2B5EF4-FFF2-40B4-BE49-F238E27FC236}">
                <a16:creationId xmlns:a16="http://schemas.microsoft.com/office/drawing/2014/main" id="{8CDFFE6E-F89E-F84C-A486-8281549684D8}"/>
              </a:ext>
            </a:extLst>
          </p:cNvPr>
          <p:cNvSpPr txBox="1"/>
          <p:nvPr/>
        </p:nvSpPr>
        <p:spPr>
          <a:xfrm>
            <a:off x="1133104" y="3110448"/>
            <a:ext cx="1754372" cy="307777"/>
          </a:xfrm>
          <a:prstGeom prst="rect">
            <a:avLst/>
          </a:prstGeom>
          <a:noFill/>
        </p:spPr>
        <p:txBody>
          <a:bodyPr wrap="square" rtlCol="0">
            <a:spAutoFit/>
          </a:bodyPr>
          <a:lstStyle/>
          <a:p>
            <a:pPr algn="ctr"/>
            <a:r>
              <a:rPr lang="en-US" sz="1400" dirty="0"/>
              <a:t>1btag region</a:t>
            </a:r>
          </a:p>
        </p:txBody>
      </p:sp>
      <p:sp>
        <p:nvSpPr>
          <p:cNvPr id="36" name="TextBox 35">
            <a:extLst>
              <a:ext uri="{FF2B5EF4-FFF2-40B4-BE49-F238E27FC236}">
                <a16:creationId xmlns:a16="http://schemas.microsoft.com/office/drawing/2014/main" id="{B4E59BF7-CBAC-B147-8414-45FC3978CEB3}"/>
              </a:ext>
            </a:extLst>
          </p:cNvPr>
          <p:cNvSpPr txBox="1"/>
          <p:nvPr/>
        </p:nvSpPr>
        <p:spPr>
          <a:xfrm>
            <a:off x="5387598" y="3105735"/>
            <a:ext cx="1754372" cy="307777"/>
          </a:xfrm>
          <a:prstGeom prst="rect">
            <a:avLst/>
          </a:prstGeom>
          <a:noFill/>
        </p:spPr>
        <p:txBody>
          <a:bodyPr wrap="square" rtlCol="0">
            <a:spAutoFit/>
          </a:bodyPr>
          <a:lstStyle/>
          <a:p>
            <a:pPr algn="ctr"/>
            <a:r>
              <a:rPr lang="en-US" sz="1400" dirty="0"/>
              <a:t>0btag region</a:t>
            </a:r>
          </a:p>
        </p:txBody>
      </p:sp>
      <p:sp>
        <p:nvSpPr>
          <p:cNvPr id="37" name="TextBox 36">
            <a:extLst>
              <a:ext uri="{FF2B5EF4-FFF2-40B4-BE49-F238E27FC236}">
                <a16:creationId xmlns:a16="http://schemas.microsoft.com/office/drawing/2014/main" id="{626B62AB-6C3F-C44C-9300-6DB14EA00637}"/>
              </a:ext>
            </a:extLst>
          </p:cNvPr>
          <p:cNvSpPr txBox="1"/>
          <p:nvPr/>
        </p:nvSpPr>
        <p:spPr>
          <a:xfrm>
            <a:off x="9217531" y="3105735"/>
            <a:ext cx="1754372" cy="307777"/>
          </a:xfrm>
          <a:prstGeom prst="rect">
            <a:avLst/>
          </a:prstGeom>
          <a:noFill/>
        </p:spPr>
        <p:txBody>
          <a:bodyPr wrap="square" rtlCol="0">
            <a:spAutoFit/>
          </a:bodyPr>
          <a:lstStyle/>
          <a:p>
            <a:pPr algn="ctr"/>
            <a:r>
              <a:rPr lang="en-US" sz="1400" dirty="0"/>
              <a:t>2btag region</a:t>
            </a:r>
          </a:p>
        </p:txBody>
      </p:sp>
      <p:sp>
        <p:nvSpPr>
          <p:cNvPr id="42" name="Rectangle 41">
            <a:extLst>
              <a:ext uri="{FF2B5EF4-FFF2-40B4-BE49-F238E27FC236}">
                <a16:creationId xmlns:a16="http://schemas.microsoft.com/office/drawing/2014/main" id="{9BDBFBF4-F0D5-F748-86DF-2163CBF1E6A5}"/>
              </a:ext>
            </a:extLst>
          </p:cNvPr>
          <p:cNvSpPr/>
          <p:nvPr/>
        </p:nvSpPr>
        <p:spPr>
          <a:xfrm>
            <a:off x="0" y="448559"/>
            <a:ext cx="12192000" cy="2701052"/>
          </a:xfrm>
          <a:prstGeom prst="rect">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5F7BDBF-9648-7647-B010-3793FEFFD9AA}"/>
              </a:ext>
            </a:extLst>
          </p:cNvPr>
          <p:cNvSpPr/>
          <p:nvPr/>
        </p:nvSpPr>
        <p:spPr>
          <a:xfrm>
            <a:off x="0" y="3472838"/>
            <a:ext cx="12192000" cy="285307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FF311C91-4818-9C43-94B3-E7A7E55F2CE2}"/>
              </a:ext>
            </a:extLst>
          </p:cNvPr>
          <p:cNvSpPr>
            <a:spLocks noGrp="1"/>
          </p:cNvSpPr>
          <p:nvPr>
            <p:ph type="dt" sz="half" idx="10"/>
          </p:nvPr>
        </p:nvSpPr>
        <p:spPr/>
        <p:txBody>
          <a:bodyPr/>
          <a:lstStyle/>
          <a:p>
            <a:fld id="{B0EFA4F1-C10C-4244-BAB9-3FB9415D5959}" type="datetime1">
              <a:rPr lang="en-US" smtClean="0"/>
              <a:t>11/15/19</a:t>
            </a:fld>
            <a:endParaRPr lang="en-US" dirty="0"/>
          </a:p>
        </p:txBody>
      </p:sp>
    </p:spTree>
    <p:extLst>
      <p:ext uri="{BB962C8B-B14F-4D97-AF65-F5344CB8AC3E}">
        <p14:creationId xmlns:p14="http://schemas.microsoft.com/office/powerpoint/2010/main" val="26321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a:t>NTUA G. 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GB" dirty="0"/>
          </a:p>
        </p:txBody>
      </p:sp>
      <p:sp>
        <p:nvSpPr>
          <p:cNvPr id="24" name="TextBox 23">
            <a:extLst>
              <a:ext uri="{FF2B5EF4-FFF2-40B4-BE49-F238E27FC236}">
                <a16:creationId xmlns:a16="http://schemas.microsoft.com/office/drawing/2014/main" id="{6467259F-D55B-834E-9B9E-F410C9440440}"/>
              </a:ext>
            </a:extLst>
          </p:cNvPr>
          <p:cNvSpPr txBox="1"/>
          <p:nvPr/>
        </p:nvSpPr>
        <p:spPr>
          <a:xfrm>
            <a:off x="4878114" y="930712"/>
            <a:ext cx="2057400" cy="369332"/>
          </a:xfrm>
          <a:prstGeom prst="rect">
            <a:avLst/>
          </a:prstGeom>
          <a:noFill/>
        </p:spPr>
        <p:txBody>
          <a:bodyPr wrap="square" rtlCol="0">
            <a:spAutoFit/>
          </a:bodyPr>
          <a:lstStyle/>
          <a:p>
            <a:pPr algn="ctr"/>
            <a:r>
              <a:rPr lang="en-US" dirty="0">
                <a:solidFill>
                  <a:srgbClr val="00B050"/>
                </a:solidFill>
              </a:rPr>
              <a:t>2018</a:t>
            </a:r>
          </a:p>
        </p:txBody>
      </p:sp>
      <p:sp>
        <p:nvSpPr>
          <p:cNvPr id="2" name="Slide Number Placeholder 1">
            <a:extLst>
              <a:ext uri="{FF2B5EF4-FFF2-40B4-BE49-F238E27FC236}">
                <a16:creationId xmlns:a16="http://schemas.microsoft.com/office/drawing/2014/main" id="{2BDF07F2-8A31-6F41-9C54-4431125619C4}"/>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3" name="TextBox 2">
            <a:extLst>
              <a:ext uri="{FF2B5EF4-FFF2-40B4-BE49-F238E27FC236}">
                <a16:creationId xmlns:a16="http://schemas.microsoft.com/office/drawing/2014/main" id="{615AB319-8BA8-FE44-B729-375A8BC57349}"/>
              </a:ext>
            </a:extLst>
          </p:cNvPr>
          <p:cNvSpPr txBox="1"/>
          <p:nvPr/>
        </p:nvSpPr>
        <p:spPr>
          <a:xfrm>
            <a:off x="129430" y="154965"/>
            <a:ext cx="10842473" cy="369332"/>
          </a:xfrm>
          <a:prstGeom prst="rect">
            <a:avLst/>
          </a:prstGeom>
          <a:noFill/>
        </p:spPr>
        <p:txBody>
          <a:bodyPr wrap="square" rtlCol="0">
            <a:spAutoFit/>
          </a:bodyPr>
          <a:lstStyle/>
          <a:p>
            <a:r>
              <a:rPr lang="en-US" u="sng" dirty="0"/>
              <a:t>Template fit results Signal Region A</a:t>
            </a:r>
            <a:r>
              <a:rPr lang="en-US" dirty="0"/>
              <a:t> </a:t>
            </a:r>
          </a:p>
        </p:txBody>
      </p:sp>
      <p:pic>
        <p:nvPicPr>
          <p:cNvPr id="14" name="Picture 13">
            <a:extLst>
              <a:ext uri="{FF2B5EF4-FFF2-40B4-BE49-F238E27FC236}">
                <a16:creationId xmlns:a16="http://schemas.microsoft.com/office/drawing/2014/main" id="{586A3010-D32C-0646-8EF8-22CC0D1DC286}"/>
              </a:ext>
            </a:extLst>
          </p:cNvPr>
          <p:cNvPicPr>
            <a:picLocks noChangeAspect="1"/>
          </p:cNvPicPr>
          <p:nvPr/>
        </p:nvPicPr>
        <p:blipFill>
          <a:blip r:embed="rId2"/>
          <a:stretch>
            <a:fillRect/>
          </a:stretch>
        </p:blipFill>
        <p:spPr>
          <a:xfrm rot="5400000">
            <a:off x="751333" y="727362"/>
            <a:ext cx="2673858" cy="4176522"/>
          </a:xfrm>
          <a:prstGeom prst="rect">
            <a:avLst/>
          </a:prstGeom>
        </p:spPr>
      </p:pic>
      <p:pic>
        <p:nvPicPr>
          <p:cNvPr id="15" name="Picture 14">
            <a:extLst>
              <a:ext uri="{FF2B5EF4-FFF2-40B4-BE49-F238E27FC236}">
                <a16:creationId xmlns:a16="http://schemas.microsoft.com/office/drawing/2014/main" id="{E61F92B3-7AA3-7740-A9AE-3CF366C8E164}"/>
              </a:ext>
            </a:extLst>
          </p:cNvPr>
          <p:cNvPicPr>
            <a:picLocks noChangeAspect="1"/>
          </p:cNvPicPr>
          <p:nvPr/>
        </p:nvPicPr>
        <p:blipFill>
          <a:blip r:embed="rId3"/>
          <a:stretch>
            <a:fillRect/>
          </a:stretch>
        </p:blipFill>
        <p:spPr>
          <a:xfrm rot="5400000">
            <a:off x="4695388" y="727362"/>
            <a:ext cx="2673858" cy="4176522"/>
          </a:xfrm>
          <a:prstGeom prst="rect">
            <a:avLst/>
          </a:prstGeom>
        </p:spPr>
      </p:pic>
      <p:pic>
        <p:nvPicPr>
          <p:cNvPr id="17" name="Picture 16">
            <a:extLst>
              <a:ext uri="{FF2B5EF4-FFF2-40B4-BE49-F238E27FC236}">
                <a16:creationId xmlns:a16="http://schemas.microsoft.com/office/drawing/2014/main" id="{57BDEF3E-CF41-D548-AA9D-030492DB8699}"/>
              </a:ext>
            </a:extLst>
          </p:cNvPr>
          <p:cNvPicPr>
            <a:picLocks noChangeAspect="1"/>
          </p:cNvPicPr>
          <p:nvPr/>
        </p:nvPicPr>
        <p:blipFill>
          <a:blip r:embed="rId4"/>
          <a:stretch>
            <a:fillRect/>
          </a:stretch>
        </p:blipFill>
        <p:spPr>
          <a:xfrm rot="5400000">
            <a:off x="8766810" y="701770"/>
            <a:ext cx="2673858" cy="4176522"/>
          </a:xfrm>
          <a:prstGeom prst="rect">
            <a:avLst/>
          </a:prstGeom>
        </p:spPr>
      </p:pic>
      <p:sp>
        <p:nvSpPr>
          <p:cNvPr id="18" name="TextBox 17">
            <a:extLst>
              <a:ext uri="{FF2B5EF4-FFF2-40B4-BE49-F238E27FC236}">
                <a16:creationId xmlns:a16="http://schemas.microsoft.com/office/drawing/2014/main" id="{2D4E58A4-EDFB-3444-B5AF-2C94920C185C}"/>
              </a:ext>
            </a:extLst>
          </p:cNvPr>
          <p:cNvSpPr txBox="1"/>
          <p:nvPr/>
        </p:nvSpPr>
        <p:spPr>
          <a:xfrm>
            <a:off x="1133104" y="4088649"/>
            <a:ext cx="1754372" cy="307777"/>
          </a:xfrm>
          <a:prstGeom prst="rect">
            <a:avLst/>
          </a:prstGeom>
          <a:noFill/>
        </p:spPr>
        <p:txBody>
          <a:bodyPr wrap="square" rtlCol="0">
            <a:spAutoFit/>
          </a:bodyPr>
          <a:lstStyle/>
          <a:p>
            <a:pPr algn="ctr"/>
            <a:r>
              <a:rPr lang="en-US" sz="1400" dirty="0"/>
              <a:t>1btag region</a:t>
            </a:r>
          </a:p>
        </p:txBody>
      </p:sp>
      <p:sp>
        <p:nvSpPr>
          <p:cNvPr id="20" name="TextBox 19">
            <a:extLst>
              <a:ext uri="{FF2B5EF4-FFF2-40B4-BE49-F238E27FC236}">
                <a16:creationId xmlns:a16="http://schemas.microsoft.com/office/drawing/2014/main" id="{52F3C082-9B5E-0E43-A6ED-B7FFDC37F57B}"/>
              </a:ext>
            </a:extLst>
          </p:cNvPr>
          <p:cNvSpPr txBox="1"/>
          <p:nvPr/>
        </p:nvSpPr>
        <p:spPr>
          <a:xfrm>
            <a:off x="5387598" y="4083936"/>
            <a:ext cx="1754372" cy="307777"/>
          </a:xfrm>
          <a:prstGeom prst="rect">
            <a:avLst/>
          </a:prstGeom>
          <a:noFill/>
        </p:spPr>
        <p:txBody>
          <a:bodyPr wrap="square" rtlCol="0">
            <a:spAutoFit/>
          </a:bodyPr>
          <a:lstStyle/>
          <a:p>
            <a:pPr algn="ctr"/>
            <a:r>
              <a:rPr lang="en-US" sz="1400" dirty="0"/>
              <a:t>0btag region</a:t>
            </a:r>
          </a:p>
        </p:txBody>
      </p:sp>
      <p:sp>
        <p:nvSpPr>
          <p:cNvPr id="22" name="TextBox 21">
            <a:extLst>
              <a:ext uri="{FF2B5EF4-FFF2-40B4-BE49-F238E27FC236}">
                <a16:creationId xmlns:a16="http://schemas.microsoft.com/office/drawing/2014/main" id="{082A3D98-D73A-7F47-BC5C-1E151C1A97F8}"/>
              </a:ext>
            </a:extLst>
          </p:cNvPr>
          <p:cNvSpPr txBox="1"/>
          <p:nvPr/>
        </p:nvSpPr>
        <p:spPr>
          <a:xfrm>
            <a:off x="9217531" y="4083936"/>
            <a:ext cx="1754372" cy="307777"/>
          </a:xfrm>
          <a:prstGeom prst="rect">
            <a:avLst/>
          </a:prstGeom>
          <a:noFill/>
        </p:spPr>
        <p:txBody>
          <a:bodyPr wrap="square" rtlCol="0">
            <a:spAutoFit/>
          </a:bodyPr>
          <a:lstStyle/>
          <a:p>
            <a:pPr algn="ctr"/>
            <a:r>
              <a:rPr lang="en-US" sz="1400" dirty="0"/>
              <a:t>2btag region</a:t>
            </a:r>
          </a:p>
        </p:txBody>
      </p:sp>
      <p:sp>
        <p:nvSpPr>
          <p:cNvPr id="4" name="Rectangle 3">
            <a:extLst>
              <a:ext uri="{FF2B5EF4-FFF2-40B4-BE49-F238E27FC236}">
                <a16:creationId xmlns:a16="http://schemas.microsoft.com/office/drawing/2014/main" id="{FDB2C1B5-326D-044D-B9BB-00C88F5D150C}"/>
              </a:ext>
            </a:extLst>
          </p:cNvPr>
          <p:cNvSpPr/>
          <p:nvPr/>
        </p:nvSpPr>
        <p:spPr>
          <a:xfrm>
            <a:off x="1" y="1300044"/>
            <a:ext cx="12192000" cy="3240058"/>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6CF0B7DB-0ED9-EF46-AC3B-5B8A8F5117AD}"/>
              </a:ext>
            </a:extLst>
          </p:cNvPr>
          <p:cNvSpPr>
            <a:spLocks noGrp="1"/>
          </p:cNvSpPr>
          <p:nvPr>
            <p:ph type="dt" sz="half" idx="10"/>
          </p:nvPr>
        </p:nvSpPr>
        <p:spPr/>
        <p:txBody>
          <a:bodyPr/>
          <a:lstStyle/>
          <a:p>
            <a:fld id="{CFC38C14-03B9-2A47-8905-299FE072BD04}" type="datetime1">
              <a:rPr lang="en-US" smtClean="0"/>
              <a:t>11/15/19</a:t>
            </a:fld>
            <a:endParaRPr lang="en-US" dirty="0"/>
          </a:p>
        </p:txBody>
      </p:sp>
    </p:spTree>
    <p:extLst>
      <p:ext uri="{BB962C8B-B14F-4D97-AF65-F5344CB8AC3E}">
        <p14:creationId xmlns:p14="http://schemas.microsoft.com/office/powerpoint/2010/main" val="143816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Simultaneous Fit in 3 regions for </a:t>
            </a:r>
            <a:r>
              <a:rPr lang="en-US" sz="2800" u="sng" dirty="0">
                <a:solidFill>
                  <a:srgbClr val="00B0F0"/>
                </a:solidFill>
              </a:rPr>
              <a:t>2016, </a:t>
            </a:r>
            <a:r>
              <a:rPr lang="en-US" sz="2800" u="sng" dirty="0">
                <a:solidFill>
                  <a:srgbClr val="FF0000"/>
                </a:solidFill>
              </a:rPr>
              <a:t>2017</a:t>
            </a:r>
            <a:r>
              <a:rPr lang="en-US" sz="2800" u="sng" dirty="0"/>
              <a:t>, </a:t>
            </a:r>
            <a:r>
              <a:rPr lang="en-US" sz="2800" u="sng" dirty="0">
                <a:solidFill>
                  <a:srgbClr val="00B050"/>
                </a:solidFill>
              </a:rPr>
              <a:t>2018</a:t>
            </a:r>
            <a:r>
              <a:rPr lang="en-US" sz="2800" u="sng" dirty="0"/>
              <a:t> when eb is free (SR)</a:t>
            </a:r>
          </a:p>
        </p:txBody>
      </p:sp>
      <p:sp>
        <p:nvSpPr>
          <p:cNvPr id="6" name="TextBox 5">
            <a:extLst>
              <a:ext uri="{FF2B5EF4-FFF2-40B4-BE49-F238E27FC236}">
                <a16:creationId xmlns:a16="http://schemas.microsoft.com/office/drawing/2014/main" id="{60C184D7-AF9B-2341-B6AF-705848B30236}"/>
              </a:ext>
            </a:extLst>
          </p:cNvPr>
          <p:cNvSpPr txBox="1"/>
          <p:nvPr/>
        </p:nvSpPr>
        <p:spPr>
          <a:xfrm>
            <a:off x="4682643" y="866536"/>
            <a:ext cx="3188184" cy="369332"/>
          </a:xfrm>
          <a:prstGeom prst="rect">
            <a:avLst/>
          </a:prstGeom>
          <a:noFill/>
        </p:spPr>
        <p:txBody>
          <a:bodyPr wrap="square" rtlCol="0">
            <a:spAutoFit/>
          </a:bodyPr>
          <a:lstStyle/>
          <a:p>
            <a:r>
              <a:rPr lang="en-US" dirty="0"/>
              <a:t>Signal Region (2btag) </a:t>
            </a:r>
            <a:r>
              <a:rPr lang="en-US" dirty="0">
                <a:solidFill>
                  <a:srgbClr val="FF0000"/>
                </a:solidFill>
              </a:rPr>
              <a:t>(2017)</a:t>
            </a:r>
          </a:p>
        </p:txBody>
      </p:sp>
      <p:sp>
        <p:nvSpPr>
          <p:cNvPr id="8" name="TextBox 7">
            <a:extLst>
              <a:ext uri="{FF2B5EF4-FFF2-40B4-BE49-F238E27FC236}">
                <a16:creationId xmlns:a16="http://schemas.microsoft.com/office/drawing/2014/main" id="{8F3AA78C-6910-FB41-8BD3-290B831A4712}"/>
              </a:ext>
            </a:extLst>
          </p:cNvPr>
          <p:cNvSpPr txBox="1"/>
          <p:nvPr/>
        </p:nvSpPr>
        <p:spPr>
          <a:xfrm>
            <a:off x="684245" y="866536"/>
            <a:ext cx="3031961" cy="369332"/>
          </a:xfrm>
          <a:prstGeom prst="rect">
            <a:avLst/>
          </a:prstGeom>
          <a:noFill/>
        </p:spPr>
        <p:txBody>
          <a:bodyPr wrap="square" rtlCol="0">
            <a:spAutoFit/>
          </a:bodyPr>
          <a:lstStyle/>
          <a:p>
            <a:r>
              <a:rPr lang="en-US" dirty="0"/>
              <a:t>Signal Region (2btag) </a:t>
            </a:r>
            <a:r>
              <a:rPr lang="en-US" dirty="0">
                <a:solidFill>
                  <a:srgbClr val="00B0F0"/>
                </a:solidFill>
              </a:rPr>
              <a:t>(2016)</a:t>
            </a:r>
          </a:p>
        </p:txBody>
      </p:sp>
      <p:sp>
        <p:nvSpPr>
          <p:cNvPr id="9" name="TextBox 8">
            <a:extLst>
              <a:ext uri="{FF2B5EF4-FFF2-40B4-BE49-F238E27FC236}">
                <a16:creationId xmlns:a16="http://schemas.microsoft.com/office/drawing/2014/main" id="{BCC54C15-C96D-4442-8C48-8E69D9266D1D}"/>
              </a:ext>
            </a:extLst>
          </p:cNvPr>
          <p:cNvSpPr txBox="1"/>
          <p:nvPr/>
        </p:nvSpPr>
        <p:spPr>
          <a:xfrm>
            <a:off x="475047" y="5187332"/>
            <a:ext cx="11056883" cy="584775"/>
          </a:xfrm>
          <a:prstGeom prst="rect">
            <a:avLst/>
          </a:prstGeom>
          <a:noFill/>
        </p:spPr>
        <p:txBody>
          <a:bodyPr wrap="square" rtlCol="0">
            <a:spAutoFit/>
          </a:bodyPr>
          <a:lstStyle/>
          <a:p>
            <a:r>
              <a:rPr lang="en-US" sz="1600" dirty="0"/>
              <a:t>Result of the simultaneous fit on data in SR. The red line shows the ttbar contribution, the green line shows the QCD, and the black line shows the subdominant backgrounds </a:t>
            </a:r>
          </a:p>
        </p:txBody>
      </p:sp>
      <p:pic>
        <p:nvPicPr>
          <p:cNvPr id="5" name="Picture 4">
            <a:extLst>
              <a:ext uri="{FF2B5EF4-FFF2-40B4-BE49-F238E27FC236}">
                <a16:creationId xmlns:a16="http://schemas.microsoft.com/office/drawing/2014/main" id="{7DD9B0B1-2BD9-AF4C-8444-A044DE11068C}"/>
              </a:ext>
            </a:extLst>
          </p:cNvPr>
          <p:cNvPicPr>
            <a:picLocks noChangeAspect="1"/>
          </p:cNvPicPr>
          <p:nvPr/>
        </p:nvPicPr>
        <p:blipFill>
          <a:blip r:embed="rId2"/>
          <a:stretch>
            <a:fillRect/>
          </a:stretch>
        </p:blipFill>
        <p:spPr>
          <a:xfrm rot="5400000">
            <a:off x="313055" y="1102136"/>
            <a:ext cx="3550412" cy="4176522"/>
          </a:xfrm>
          <a:prstGeom prst="rect">
            <a:avLst/>
          </a:prstGeom>
        </p:spPr>
      </p:pic>
      <p:pic>
        <p:nvPicPr>
          <p:cNvPr id="11" name="Picture 10">
            <a:extLst>
              <a:ext uri="{FF2B5EF4-FFF2-40B4-BE49-F238E27FC236}">
                <a16:creationId xmlns:a16="http://schemas.microsoft.com/office/drawing/2014/main" id="{BDB01699-057D-C144-B678-8AB522D6D129}"/>
              </a:ext>
            </a:extLst>
          </p:cNvPr>
          <p:cNvPicPr>
            <a:picLocks noChangeAspect="1"/>
          </p:cNvPicPr>
          <p:nvPr/>
        </p:nvPicPr>
        <p:blipFill>
          <a:blip r:embed="rId3"/>
          <a:stretch>
            <a:fillRect/>
          </a:stretch>
        </p:blipFill>
        <p:spPr>
          <a:xfrm rot="5400000">
            <a:off x="4320794" y="1106420"/>
            <a:ext cx="3550412" cy="4176522"/>
          </a:xfrm>
          <a:prstGeom prst="rect">
            <a:avLst/>
          </a:prstGeom>
        </p:spPr>
      </p:pic>
      <p:sp>
        <p:nvSpPr>
          <p:cNvPr id="13" name="Slide Number Placeholder 12">
            <a:extLst>
              <a:ext uri="{FF2B5EF4-FFF2-40B4-BE49-F238E27FC236}">
                <a16:creationId xmlns:a16="http://schemas.microsoft.com/office/drawing/2014/main" id="{7E5FA966-E356-204A-A3BD-41E3B7EE1560}"/>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10" name="Picture 9">
            <a:extLst>
              <a:ext uri="{FF2B5EF4-FFF2-40B4-BE49-F238E27FC236}">
                <a16:creationId xmlns:a16="http://schemas.microsoft.com/office/drawing/2014/main" id="{4E3F2F0E-F1D8-4645-805A-75B2BD2B0C52}"/>
              </a:ext>
            </a:extLst>
          </p:cNvPr>
          <p:cNvPicPr>
            <a:picLocks noChangeAspect="1"/>
          </p:cNvPicPr>
          <p:nvPr/>
        </p:nvPicPr>
        <p:blipFill>
          <a:blip r:embed="rId4"/>
          <a:stretch>
            <a:fillRect/>
          </a:stretch>
        </p:blipFill>
        <p:spPr>
          <a:xfrm rot="5400000">
            <a:off x="8328533" y="1102136"/>
            <a:ext cx="3550412" cy="4176522"/>
          </a:xfrm>
          <a:prstGeom prst="rect">
            <a:avLst/>
          </a:prstGeom>
        </p:spPr>
      </p:pic>
      <p:sp>
        <p:nvSpPr>
          <p:cNvPr id="12" name="TextBox 11">
            <a:extLst>
              <a:ext uri="{FF2B5EF4-FFF2-40B4-BE49-F238E27FC236}">
                <a16:creationId xmlns:a16="http://schemas.microsoft.com/office/drawing/2014/main" id="{C5677AF1-A215-4B46-8C9A-8609F7F79BE2}"/>
              </a:ext>
            </a:extLst>
          </p:cNvPr>
          <p:cNvSpPr txBox="1"/>
          <p:nvPr/>
        </p:nvSpPr>
        <p:spPr>
          <a:xfrm>
            <a:off x="8475796" y="865098"/>
            <a:ext cx="3031961" cy="369332"/>
          </a:xfrm>
          <a:prstGeom prst="rect">
            <a:avLst/>
          </a:prstGeom>
          <a:noFill/>
        </p:spPr>
        <p:txBody>
          <a:bodyPr wrap="square" rtlCol="0">
            <a:spAutoFit/>
          </a:bodyPr>
          <a:lstStyle/>
          <a:p>
            <a:r>
              <a:rPr lang="en-US" dirty="0"/>
              <a:t>Signal Region (2btag) </a:t>
            </a:r>
            <a:r>
              <a:rPr lang="el-GR" dirty="0">
                <a:solidFill>
                  <a:srgbClr val="00B050"/>
                </a:solidFill>
              </a:rPr>
              <a:t>(2018)</a:t>
            </a:r>
            <a:endParaRPr lang="en-US" dirty="0">
              <a:solidFill>
                <a:srgbClr val="00B050"/>
              </a:solidFill>
            </a:endParaRPr>
          </a:p>
        </p:txBody>
      </p:sp>
      <p:sp>
        <p:nvSpPr>
          <p:cNvPr id="2" name="Date Placeholder 1">
            <a:extLst>
              <a:ext uri="{FF2B5EF4-FFF2-40B4-BE49-F238E27FC236}">
                <a16:creationId xmlns:a16="http://schemas.microsoft.com/office/drawing/2014/main" id="{E35DDF41-546F-7741-B913-4D4623C55C66}"/>
              </a:ext>
            </a:extLst>
          </p:cNvPr>
          <p:cNvSpPr>
            <a:spLocks noGrp="1"/>
          </p:cNvSpPr>
          <p:nvPr>
            <p:ph type="dt" sz="half" idx="10"/>
          </p:nvPr>
        </p:nvSpPr>
        <p:spPr/>
        <p:txBody>
          <a:bodyPr/>
          <a:lstStyle/>
          <a:p>
            <a:fld id="{F9126FAC-A296-854A-AF7A-036DF75768DA}" type="datetime1">
              <a:rPr lang="en-US" smtClean="0"/>
              <a:t>11/15/19</a:t>
            </a:fld>
            <a:endParaRPr lang="en-US" dirty="0"/>
          </a:p>
        </p:txBody>
      </p:sp>
    </p:spTree>
    <p:extLst>
      <p:ext uri="{BB962C8B-B14F-4D97-AF65-F5344CB8AC3E}">
        <p14:creationId xmlns:p14="http://schemas.microsoft.com/office/powerpoint/2010/main" val="105048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CC54C15-C96D-4442-8C48-8E69D9266D1D}"/>
              </a:ext>
            </a:extLst>
          </p:cNvPr>
          <p:cNvSpPr txBox="1"/>
          <p:nvPr/>
        </p:nvSpPr>
        <p:spPr>
          <a:xfrm>
            <a:off x="475047" y="5177869"/>
            <a:ext cx="11056883" cy="584775"/>
          </a:xfrm>
          <a:prstGeom prst="rect">
            <a:avLst/>
          </a:prstGeom>
          <a:noFill/>
        </p:spPr>
        <p:txBody>
          <a:bodyPr wrap="square" rtlCol="0">
            <a:spAutoFit/>
          </a:bodyPr>
          <a:lstStyle/>
          <a:p>
            <a:r>
              <a:rPr lang="en-US" sz="1600" dirty="0"/>
              <a:t>Result of the simultaneous fit on data in CR. The red line shows the ttbar contribution, the green line shows the QCD, and the black line shows the subdominant backgrounds </a:t>
            </a:r>
          </a:p>
        </p:txBody>
      </p:sp>
      <p:sp>
        <p:nvSpPr>
          <p:cNvPr id="3" name="Footer Placeholder 2"/>
          <p:cNvSpPr>
            <a:spLocks noGrp="1"/>
          </p:cNvSpPr>
          <p:nvPr>
            <p:ph type="ftr" sz="quarter" idx="11"/>
          </p:nvPr>
        </p:nvSpPr>
        <p:spPr/>
        <p:txBody>
          <a:bodyPr/>
          <a:lstStyle/>
          <a:p>
            <a:r>
              <a:rPr lang="fi-FI"/>
              <a:t>NTUA G. 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Simultaneous Fit in 3 regions for </a:t>
            </a:r>
            <a:r>
              <a:rPr lang="en-US" sz="2800" u="sng" dirty="0">
                <a:solidFill>
                  <a:srgbClr val="00B0F0"/>
                </a:solidFill>
              </a:rPr>
              <a:t>2016, </a:t>
            </a:r>
            <a:r>
              <a:rPr lang="en-US" sz="2800" u="sng" dirty="0">
                <a:solidFill>
                  <a:srgbClr val="FF0000"/>
                </a:solidFill>
              </a:rPr>
              <a:t>2017</a:t>
            </a:r>
            <a:r>
              <a:rPr lang="en-US" sz="2800" u="sng" dirty="0"/>
              <a:t>, </a:t>
            </a:r>
            <a:r>
              <a:rPr lang="en-US" sz="2800" u="sng" dirty="0">
                <a:solidFill>
                  <a:srgbClr val="00B050"/>
                </a:solidFill>
              </a:rPr>
              <a:t>2018</a:t>
            </a:r>
            <a:r>
              <a:rPr lang="en-US" sz="2800" u="sng" dirty="0"/>
              <a:t> when eb is free (CR)</a:t>
            </a:r>
          </a:p>
        </p:txBody>
      </p:sp>
      <p:sp>
        <p:nvSpPr>
          <p:cNvPr id="6" name="TextBox 5">
            <a:extLst>
              <a:ext uri="{FF2B5EF4-FFF2-40B4-BE49-F238E27FC236}">
                <a16:creationId xmlns:a16="http://schemas.microsoft.com/office/drawing/2014/main" id="{60C184D7-AF9B-2341-B6AF-705848B30236}"/>
              </a:ext>
            </a:extLst>
          </p:cNvPr>
          <p:cNvSpPr txBox="1"/>
          <p:nvPr/>
        </p:nvSpPr>
        <p:spPr>
          <a:xfrm>
            <a:off x="4505931" y="761408"/>
            <a:ext cx="3180137" cy="369332"/>
          </a:xfrm>
          <a:prstGeom prst="rect">
            <a:avLst/>
          </a:prstGeom>
          <a:noFill/>
        </p:spPr>
        <p:txBody>
          <a:bodyPr wrap="square" rtlCol="0">
            <a:spAutoFit/>
          </a:bodyPr>
          <a:lstStyle/>
          <a:p>
            <a:r>
              <a:rPr lang="en-US" dirty="0"/>
              <a:t>Control Region (0btag) </a:t>
            </a:r>
            <a:r>
              <a:rPr lang="en-US" dirty="0">
                <a:solidFill>
                  <a:srgbClr val="FF0000"/>
                </a:solidFill>
              </a:rPr>
              <a:t>(2017)</a:t>
            </a:r>
          </a:p>
        </p:txBody>
      </p:sp>
      <p:sp>
        <p:nvSpPr>
          <p:cNvPr id="8" name="TextBox 7">
            <a:extLst>
              <a:ext uri="{FF2B5EF4-FFF2-40B4-BE49-F238E27FC236}">
                <a16:creationId xmlns:a16="http://schemas.microsoft.com/office/drawing/2014/main" id="{8F3AA78C-6910-FB41-8BD3-290B831A4712}"/>
              </a:ext>
            </a:extLst>
          </p:cNvPr>
          <p:cNvSpPr txBox="1"/>
          <p:nvPr/>
        </p:nvSpPr>
        <p:spPr>
          <a:xfrm>
            <a:off x="534125" y="764143"/>
            <a:ext cx="3046248" cy="369332"/>
          </a:xfrm>
          <a:prstGeom prst="rect">
            <a:avLst/>
          </a:prstGeom>
          <a:noFill/>
        </p:spPr>
        <p:txBody>
          <a:bodyPr wrap="square" rtlCol="0">
            <a:spAutoFit/>
          </a:bodyPr>
          <a:lstStyle/>
          <a:p>
            <a:r>
              <a:rPr lang="en-US" dirty="0"/>
              <a:t>Control Region (0btag) </a:t>
            </a:r>
            <a:r>
              <a:rPr lang="en-US" dirty="0">
                <a:solidFill>
                  <a:srgbClr val="00B0F0"/>
                </a:solidFill>
              </a:rPr>
              <a:t>(2016)</a:t>
            </a:r>
          </a:p>
        </p:txBody>
      </p:sp>
      <p:pic>
        <p:nvPicPr>
          <p:cNvPr id="4" name="Picture 3">
            <a:extLst>
              <a:ext uri="{FF2B5EF4-FFF2-40B4-BE49-F238E27FC236}">
                <a16:creationId xmlns:a16="http://schemas.microsoft.com/office/drawing/2014/main" id="{7E9B9C01-78AB-BF42-8FB5-523B32BB4C38}"/>
              </a:ext>
            </a:extLst>
          </p:cNvPr>
          <p:cNvPicPr>
            <a:picLocks noChangeAspect="1"/>
          </p:cNvPicPr>
          <p:nvPr/>
        </p:nvPicPr>
        <p:blipFill>
          <a:blip r:embed="rId2"/>
          <a:stretch>
            <a:fillRect/>
          </a:stretch>
        </p:blipFill>
        <p:spPr>
          <a:xfrm rot="5400000">
            <a:off x="333202" y="1052835"/>
            <a:ext cx="3550412" cy="4176522"/>
          </a:xfrm>
          <a:prstGeom prst="rect">
            <a:avLst/>
          </a:prstGeom>
        </p:spPr>
      </p:pic>
      <p:pic>
        <p:nvPicPr>
          <p:cNvPr id="11" name="Picture 10">
            <a:extLst>
              <a:ext uri="{FF2B5EF4-FFF2-40B4-BE49-F238E27FC236}">
                <a16:creationId xmlns:a16="http://schemas.microsoft.com/office/drawing/2014/main" id="{A46FC100-0F1F-6A4B-A40A-021487BA02D5}"/>
              </a:ext>
            </a:extLst>
          </p:cNvPr>
          <p:cNvPicPr>
            <a:picLocks noChangeAspect="1"/>
          </p:cNvPicPr>
          <p:nvPr/>
        </p:nvPicPr>
        <p:blipFill>
          <a:blip r:embed="rId3"/>
          <a:stretch>
            <a:fillRect/>
          </a:stretch>
        </p:blipFill>
        <p:spPr>
          <a:xfrm rot="5400000">
            <a:off x="4320794" y="1052835"/>
            <a:ext cx="3550412" cy="4176522"/>
          </a:xfrm>
          <a:prstGeom prst="rect">
            <a:avLst/>
          </a:prstGeom>
        </p:spPr>
      </p:pic>
      <p:sp>
        <p:nvSpPr>
          <p:cNvPr id="13" name="Slide Number Placeholder 12">
            <a:extLst>
              <a:ext uri="{FF2B5EF4-FFF2-40B4-BE49-F238E27FC236}">
                <a16:creationId xmlns:a16="http://schemas.microsoft.com/office/drawing/2014/main" id="{C3E889F8-EBE6-8A4D-8ABC-87A042EC8E75}"/>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10" name="TextBox 9">
            <a:extLst>
              <a:ext uri="{FF2B5EF4-FFF2-40B4-BE49-F238E27FC236}">
                <a16:creationId xmlns:a16="http://schemas.microsoft.com/office/drawing/2014/main" id="{815CD47B-85E7-1942-A69C-AA53F47532E8}"/>
              </a:ext>
            </a:extLst>
          </p:cNvPr>
          <p:cNvSpPr txBox="1"/>
          <p:nvPr/>
        </p:nvSpPr>
        <p:spPr>
          <a:xfrm>
            <a:off x="8377334" y="734991"/>
            <a:ext cx="3046248" cy="369332"/>
          </a:xfrm>
          <a:prstGeom prst="rect">
            <a:avLst/>
          </a:prstGeom>
          <a:noFill/>
        </p:spPr>
        <p:txBody>
          <a:bodyPr wrap="square" rtlCol="0">
            <a:spAutoFit/>
          </a:bodyPr>
          <a:lstStyle/>
          <a:p>
            <a:r>
              <a:rPr lang="en-US" dirty="0"/>
              <a:t>Control Region (0btag) </a:t>
            </a:r>
            <a:r>
              <a:rPr lang="el-GR" dirty="0">
                <a:solidFill>
                  <a:srgbClr val="00B050"/>
                </a:solidFill>
              </a:rPr>
              <a:t>(2018)</a:t>
            </a:r>
            <a:endParaRPr lang="en-US" dirty="0">
              <a:solidFill>
                <a:srgbClr val="00B050"/>
              </a:solidFill>
            </a:endParaRPr>
          </a:p>
        </p:txBody>
      </p:sp>
      <p:pic>
        <p:nvPicPr>
          <p:cNvPr id="12" name="Picture 11">
            <a:extLst>
              <a:ext uri="{FF2B5EF4-FFF2-40B4-BE49-F238E27FC236}">
                <a16:creationId xmlns:a16="http://schemas.microsoft.com/office/drawing/2014/main" id="{3586F3A4-3B6F-6B48-BB87-E8AECAD5C3EE}"/>
              </a:ext>
            </a:extLst>
          </p:cNvPr>
          <p:cNvPicPr>
            <a:picLocks noChangeAspect="1"/>
          </p:cNvPicPr>
          <p:nvPr/>
        </p:nvPicPr>
        <p:blipFill>
          <a:blip r:embed="rId4"/>
          <a:stretch>
            <a:fillRect/>
          </a:stretch>
        </p:blipFill>
        <p:spPr>
          <a:xfrm rot="5400000">
            <a:off x="8308386" y="1052835"/>
            <a:ext cx="3550412" cy="4176522"/>
          </a:xfrm>
          <a:prstGeom prst="rect">
            <a:avLst/>
          </a:prstGeom>
        </p:spPr>
      </p:pic>
      <p:sp>
        <p:nvSpPr>
          <p:cNvPr id="2" name="Date Placeholder 1">
            <a:extLst>
              <a:ext uri="{FF2B5EF4-FFF2-40B4-BE49-F238E27FC236}">
                <a16:creationId xmlns:a16="http://schemas.microsoft.com/office/drawing/2014/main" id="{873C4FE7-3431-4447-8A44-30C2ABF56CB7}"/>
              </a:ext>
            </a:extLst>
          </p:cNvPr>
          <p:cNvSpPr>
            <a:spLocks noGrp="1"/>
          </p:cNvSpPr>
          <p:nvPr>
            <p:ph type="dt" sz="half" idx="10"/>
          </p:nvPr>
        </p:nvSpPr>
        <p:spPr/>
        <p:txBody>
          <a:bodyPr/>
          <a:lstStyle/>
          <a:p>
            <a:fld id="{DDEBE79D-6D61-A949-9616-075E75952A63}" type="datetime1">
              <a:rPr lang="en-US" smtClean="0"/>
              <a:t>11/15/19</a:t>
            </a:fld>
            <a:endParaRPr lang="en-US" dirty="0"/>
          </a:p>
        </p:txBody>
      </p:sp>
    </p:spTree>
    <p:extLst>
      <p:ext uri="{BB962C8B-B14F-4D97-AF65-F5344CB8AC3E}">
        <p14:creationId xmlns:p14="http://schemas.microsoft.com/office/powerpoint/2010/main" val="1130582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2192</Words>
  <Application>Microsoft Macintosh PowerPoint</Application>
  <PresentationFormat>Widescreen</PresentationFormat>
  <Paragraphs>205</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Cambria Math</vt:lpstr>
      <vt:lpstr>Menlo</vt:lpstr>
      <vt:lpstr>Retrospect</vt:lpstr>
      <vt:lpstr>Custom Design</vt:lpstr>
      <vt:lpstr> Status Report Mass Fit and bTagging Efficiency  (2016,2017,2018)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Status report on Mass Fit (2017) and btagging efficiency (2017)</dc:title>
  <dc:creator>Microsoft Office User</dc:creator>
  <cp:lastModifiedBy>Microsoft Office User</cp:lastModifiedBy>
  <cp:revision>383</cp:revision>
  <dcterms:created xsi:type="dcterms:W3CDTF">2019-10-31T16:13:18Z</dcterms:created>
  <dcterms:modified xsi:type="dcterms:W3CDTF">2019-11-15T08:25:52Z</dcterms:modified>
</cp:coreProperties>
</file>