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3"/>
  </p:notesMasterIdLst>
  <p:handoutMasterIdLst>
    <p:handoutMasterId r:id="rId14"/>
  </p:handoutMasterIdLst>
  <p:sldIdLst>
    <p:sldId id="256" r:id="rId3"/>
    <p:sldId id="438" r:id="rId4"/>
    <p:sldId id="414" r:id="rId5"/>
    <p:sldId id="449" r:id="rId6"/>
    <p:sldId id="445" r:id="rId7"/>
    <p:sldId id="446" r:id="rId8"/>
    <p:sldId id="450" r:id="rId9"/>
    <p:sldId id="451" r:id="rId10"/>
    <p:sldId id="452" r:id="rId11"/>
    <p:sldId id="45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A3570-B70D-4A9F-9B63-1659E97590CB}" type="datetime1">
              <a:rPr lang="en-GB" smtClean="0"/>
              <a:t>17/09/2019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1338F-B435-4DF6-9AE3-7F65274EBD0A}" type="datetime1">
              <a:rPr lang="en-GB" smtClean="0"/>
              <a:t>17/09/2019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7E851C-70F9-4D76-BF3E-4E54C77E096E}" type="datetime1">
              <a:rPr lang="en-GB" smtClean="0"/>
              <a:t>17/09/2019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4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CC3F-F4F0-46BB-A868-7CB1CC7F36E9}" type="datetime1">
              <a:rPr lang="en-US" smtClean="0"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4137-F447-45C5-ADDB-1DEE88B977EB}" type="datetime1">
              <a:rPr lang="en-US" smtClean="0"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2AD9-823E-445A-8840-DE1BA1407B0F}" type="datetime1">
              <a:rPr lang="en-US" smtClean="0"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335A-3586-434F-9D39-96B67E9D14E2}" type="datetime1">
              <a:rPr lang="en-US" smtClean="0"/>
              <a:t>9/17/19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CDD1-24B3-4A83-94EC-BCABDEEF598E}" type="datetime1">
              <a:rPr lang="en-US" smtClean="0"/>
              <a:t>9/17/19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D5C6-59D9-4809-8643-02288EDFD862}" type="datetime1">
              <a:rPr lang="en-US" smtClean="0"/>
              <a:t>9/17/19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9333-08CE-4959-8B20-6FFDB2AD2CE3}" type="datetime1">
              <a:rPr lang="en-US" smtClean="0"/>
              <a:t>9/17/19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4BB5-59A9-43D2-B40B-9C4DD1D9E810}" type="datetime1">
              <a:rPr lang="en-US" smtClean="0"/>
              <a:t>9/17/19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7BD1-B5E6-431A-949E-151D673733DD}" type="datetime1">
              <a:rPr lang="en-US" smtClean="0"/>
              <a:t>9/17/19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CACC-B893-415F-8470-0AF677E741A8}" type="datetime1">
              <a:rPr lang="en-US" smtClean="0"/>
              <a:t>9/17/19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EBAD-8585-4EAE-9D47-B8800D8018AA}" type="datetime1">
              <a:rPr lang="en-US" smtClean="0"/>
              <a:t>9/17/19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FAE3-A6AC-47F4-9F09-6BE9C0C0FB13}" type="datetime1">
              <a:rPr lang="en-US" smtClean="0"/>
              <a:t>9/17/19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BFAD-599D-4F86-B35F-B5DD90EE8D1C}" type="datetime1">
              <a:rPr lang="en-US" smtClean="0"/>
              <a:t>9/17/19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C386-343A-4915-B90D-A61E2789050B}" type="datetime1">
              <a:rPr lang="en-US" smtClean="0"/>
              <a:t>9/17/19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33DEC-0070-4E4F-9FB5-5650E1E5BE04}" type="datetime1">
              <a:rPr lang="en-US" smtClean="0"/>
              <a:t>9/17/19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EB96-F060-4BD0-A319-7DDBAD2330C7}" type="datetime1">
              <a:rPr lang="en-US" smtClean="0"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C976-2A06-42F2-83D5-727A07C4432D}" type="datetime1">
              <a:rPr lang="en-US" smtClean="0"/>
              <a:t>9/17/19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9BAF-3515-4BA9-8721-0FD7C068E6CE}" type="datetime1">
              <a:rPr lang="en-US" smtClean="0"/>
              <a:t>9/17/19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B019-E4B6-436B-9882-A2B77EE70AF1}" type="datetime1">
              <a:rPr lang="en-US" smtClean="0"/>
              <a:t>9/17/19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9073-E7C2-4887-95DE-832592E46858}" type="datetime1">
              <a:rPr lang="en-US" smtClean="0"/>
              <a:t>9/17/19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392B4E-FEAF-42BF-8CB0-15FC260E7913}" type="datetime1">
              <a:rPr lang="en-US" smtClean="0"/>
              <a:t>9/17/19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CF8B-3E8E-431D-82BE-9E44782EED80}" type="datetime1">
              <a:rPr lang="en-US" smtClean="0"/>
              <a:t>9/17/19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36859CF-2FA5-4ECD-B70A-458D3733E031}" type="datetime1">
              <a:rPr lang="en-US" smtClean="0"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C0037-87E8-4271-BAB8-7377F3CDBABC}" type="datetime1">
              <a:rPr lang="en-US" smtClean="0"/>
              <a:t>9/17/19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21065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QCD Closure Tests</a:t>
            </a:r>
            <a:br>
              <a:rPr lang="en-US" sz="4400" dirty="0"/>
            </a:br>
            <a:r>
              <a:rPr lang="en-US" sz="4400" dirty="0"/>
              <a:t>2016, 2017, 2018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Bakas, </a:t>
            </a:r>
            <a:r>
              <a:rPr lang="en-US" dirty="0" err="1"/>
              <a:t>Ioannis</a:t>
            </a:r>
            <a:r>
              <a:rPr lang="en-US" dirty="0"/>
              <a:t> </a:t>
            </a:r>
            <a:r>
              <a:rPr lang="en-US" dirty="0" err="1"/>
              <a:t>Papakrivopoulos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678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QCD Closure Tests </a:t>
            </a:r>
            <a:r>
              <a:rPr lang="el-GR" sz="2800" u="sng" dirty="0"/>
              <a:t>’</a:t>
            </a:r>
            <a:r>
              <a:rPr lang="en-US" sz="2800" u="sng" dirty="0"/>
              <a:t>16</a:t>
            </a:r>
            <a:r>
              <a:rPr lang="el-GR" sz="2800" u="sng" dirty="0"/>
              <a:t>, ‘17, ’18 </a:t>
            </a:r>
            <a:r>
              <a:rPr lang="en-US" sz="2800" u="sng" dirty="0"/>
              <a:t>jetPt0</a:t>
            </a:r>
          </a:p>
          <a:p>
            <a:endParaRPr lang="en-US" sz="2800" u="sng" dirty="0"/>
          </a:p>
          <a:p>
            <a:endParaRPr lang="en-US" sz="28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4546607" y="725254"/>
            <a:ext cx="340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jetMassSoftDrop</a:t>
            </a:r>
            <a:r>
              <a:rPr lang="en-US" dirty="0"/>
              <a:t> </a:t>
            </a:r>
            <a:r>
              <a:rPr lang="en-US"/>
              <a:t>(leading jet</a:t>
            </a:r>
            <a:r>
              <a:rPr lang="en-US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321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8179" y="1302107"/>
            <a:ext cx="6767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Efficiencies and Acceptance for </a:t>
            </a:r>
            <a:r>
              <a:rPr lang="en-GB" sz="1400" dirty="0" err="1"/>
              <a:t>mTT</a:t>
            </a:r>
            <a:r>
              <a:rPr lang="en-GB" sz="1400" dirty="0"/>
              <a:t> and </a:t>
            </a:r>
            <a:r>
              <a:rPr lang="en-GB" sz="1400" dirty="0" err="1"/>
              <a:t>jetPt</a:t>
            </a:r>
            <a:r>
              <a:rPr lang="en-GB" sz="1400" dirty="0"/>
              <a:t> variables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Selection: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Jet Matching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Parton cuts: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partonPt</a:t>
            </a:r>
            <a:r>
              <a:rPr lang="en-US" sz="1400" dirty="0"/>
              <a:t>[0],[1] &gt; 400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|</a:t>
            </a:r>
            <a:r>
              <a:rPr lang="en-US" sz="1400" dirty="0" err="1"/>
              <a:t>partonEta</a:t>
            </a:r>
            <a:r>
              <a:rPr lang="en-US" sz="1400" dirty="0"/>
              <a:t>[0],[1]| &lt; 2.4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mTTbarParton</a:t>
            </a:r>
            <a:r>
              <a:rPr lang="en-US" sz="1400" dirty="0"/>
              <a:t> &gt; 1000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4A7AD-1479-144F-B8C1-94F9FB2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182879" y="208042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Overview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218826" y="1910554"/>
            <a:ext cx="783081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Reco</a:t>
            </a:r>
            <a:r>
              <a:rPr lang="en-US" sz="1400" dirty="0"/>
              <a:t> cuts: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nJets</a:t>
            </a:r>
            <a:r>
              <a:rPr lang="en-US" sz="1400" dirty="0"/>
              <a:t> &gt;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nLeptons</a:t>
            </a:r>
            <a:r>
              <a:rPr lang="en-US" sz="1400" dirty="0"/>
              <a:t> = 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mJJ</a:t>
            </a:r>
            <a:r>
              <a:rPr lang="en-US" sz="1400" dirty="0"/>
              <a:t> &gt; 1000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jetPt</a:t>
            </a:r>
            <a:r>
              <a:rPr lang="en-US" sz="1400" dirty="0"/>
              <a:t>[0],[1] &gt; 400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|</a:t>
            </a:r>
            <a:r>
              <a:rPr lang="en-US" sz="1400" dirty="0" err="1"/>
              <a:t>jetEta</a:t>
            </a:r>
            <a:r>
              <a:rPr lang="en-US" sz="1400" dirty="0"/>
              <a:t>[0],[1]| &lt; 2.4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bTagging</a:t>
            </a:r>
            <a:r>
              <a:rPr lang="en-US" sz="1400" dirty="0"/>
              <a:t> cut (</a:t>
            </a:r>
            <a:r>
              <a:rPr lang="en-US" sz="1400" dirty="0" err="1"/>
              <a:t>mediugm</a:t>
            </a:r>
            <a:r>
              <a:rPr lang="en-US" sz="1400" dirty="0"/>
              <a:t> WP </a:t>
            </a:r>
            <a:r>
              <a:rPr lang="en-US" sz="1400" b="1" dirty="0" err="1">
                <a:solidFill>
                  <a:srgbClr val="FF0000"/>
                </a:solidFill>
              </a:rPr>
              <a:t>deepCSV</a:t>
            </a:r>
            <a:r>
              <a:rPr lang="en-US" sz="1400" dirty="0"/>
              <a:t>) (2016: 0.6321, 2017: 0.4941, 2018: 0.4184)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Tagger cut (</a:t>
            </a:r>
            <a:r>
              <a:rPr lang="en-US" sz="1400" b="1" dirty="0">
                <a:solidFill>
                  <a:srgbClr val="FF0000"/>
                </a:solidFill>
              </a:rPr>
              <a:t>top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Tagger</a:t>
            </a:r>
            <a:r>
              <a:rPr lang="en-US" sz="1400" dirty="0"/>
              <a:t>) (2016: 0.2, 2017:0.0, 2018: 0.1)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JetMassSoftDrop</a:t>
            </a:r>
            <a:r>
              <a:rPr lang="en-US" sz="1400" dirty="0"/>
              <a:t> &gt; 120 GeV and &lt; 220 GeV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TriggerBit</a:t>
            </a:r>
            <a:endParaRPr lang="en-US" sz="1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278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8179" y="1302107"/>
            <a:ext cx="106743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QCD closure tests show the shape comparison between 3 regions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Signal Region (SR): all cuts shown before + 2btagged jets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Control Region (CR): same cuts as SR but </a:t>
            </a:r>
            <a:r>
              <a:rPr lang="en-US" sz="1400" dirty="0" err="1"/>
              <a:t>btag</a:t>
            </a:r>
            <a:r>
              <a:rPr lang="en-US" sz="1400" dirty="0"/>
              <a:t> cut is reverted (0 </a:t>
            </a:r>
            <a:r>
              <a:rPr lang="en-US" sz="1400" dirty="0" err="1"/>
              <a:t>btag</a:t>
            </a:r>
            <a:r>
              <a:rPr lang="en-US" sz="1400" dirty="0"/>
              <a:t> jets)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1bTag region: same cuts as SR but only 1 jet needs to be </a:t>
            </a:r>
            <a:r>
              <a:rPr lang="en-US" sz="1400" dirty="0" err="1"/>
              <a:t>btagged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Control Region Contamination: Shows the percentage of the </a:t>
            </a:r>
            <a:r>
              <a:rPr lang="en-US" sz="1400" dirty="0" err="1"/>
              <a:t>ttbar</a:t>
            </a:r>
            <a:r>
              <a:rPr lang="en-US" sz="1400" dirty="0"/>
              <a:t> signal that passes the Control region cuts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For each year, different </a:t>
            </a:r>
            <a:r>
              <a:rPr lang="en-US" sz="1400" dirty="0" err="1"/>
              <a:t>topTagger</a:t>
            </a:r>
            <a:r>
              <a:rPr lang="en-US" sz="1400" dirty="0"/>
              <a:t> cut Working points + </a:t>
            </a:r>
            <a:r>
              <a:rPr lang="en-US" sz="1400" dirty="0" err="1"/>
              <a:t>btag</a:t>
            </a:r>
            <a:r>
              <a:rPr lang="en-US" sz="1400" dirty="0"/>
              <a:t> WP’s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QCD Closure Tests + </a:t>
            </a:r>
            <a:r>
              <a:rPr lang="en-US" sz="1400" dirty="0" err="1"/>
              <a:t>ttbar</a:t>
            </a:r>
            <a:r>
              <a:rPr lang="en-US" sz="1400" dirty="0"/>
              <a:t> CR contamination for variables: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err="1"/>
              <a:t>mJJ</a:t>
            </a:r>
            <a:r>
              <a:rPr lang="en-US" sz="1400" dirty="0"/>
              <a:t>: [1000, 1200, 1400, 1600, 1800, 2000, 2400, 2800, 3200, 4000, 5000]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err="1"/>
              <a:t>ptJJ</a:t>
            </a:r>
            <a:r>
              <a:rPr lang="en-US" sz="1400" dirty="0"/>
              <a:t>: [0,60,150,300,450,600,750,950,1100,1300]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err="1"/>
              <a:t>yJJ</a:t>
            </a:r>
            <a:r>
              <a:rPr lang="en-US" sz="1400" dirty="0"/>
              <a:t>: [-2.4,-1.5,-1.0,-0.5,0.0,0.5,1.0,1.5,2.4]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Leading and </a:t>
            </a:r>
            <a:r>
              <a:rPr lang="en-US" sz="1400" dirty="0" err="1"/>
              <a:t>subleading</a:t>
            </a:r>
            <a:r>
              <a:rPr lang="en-US" sz="1400" dirty="0"/>
              <a:t> </a:t>
            </a:r>
            <a:r>
              <a:rPr lang="en-US" sz="1400" dirty="0" err="1"/>
              <a:t>jetPt</a:t>
            </a:r>
            <a:r>
              <a:rPr lang="en-US" sz="1400" dirty="0"/>
              <a:t>: [400,450,500,570,650,750,850,950,1100,1300,1500]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Leading and </a:t>
            </a:r>
            <a:r>
              <a:rPr lang="en-US" sz="1400" dirty="0" err="1"/>
              <a:t>subleading</a:t>
            </a:r>
            <a:r>
              <a:rPr lang="en-US" sz="1400" dirty="0"/>
              <a:t> |</a:t>
            </a:r>
            <a:r>
              <a:rPr lang="en-US" sz="1400" dirty="0" err="1"/>
              <a:t>jetY</a:t>
            </a:r>
            <a:r>
              <a:rPr lang="en-US" sz="1400" dirty="0"/>
              <a:t>|: [0.0,0.2,0.4,0.6,0.8,1.0,1.2,1.4,1.6,1.8,2.0,2.2,2.4]</a:t>
            </a:r>
          </a:p>
          <a:p>
            <a:pPr lvl="1"/>
            <a:endParaRPr lang="en-US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4A7AD-1479-144F-B8C1-94F9FB2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182879" y="208042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Purpose of this 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422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QCD Closure Tests</a:t>
            </a:r>
          </a:p>
          <a:p>
            <a:endParaRPr lang="en-US" sz="28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361281" y="779868"/>
            <a:ext cx="115337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identified a problem regarding the shape of the QCD closure in 2017 and 2018 using the working points that we decided to work with (2017: 0.0 and 2018:0.1)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these slides we show the different results using different WP’s in order to investigate whether the  shape is inconsistent due to </a:t>
            </a:r>
            <a:r>
              <a:rPr lang="en-US" dirty="0" err="1"/>
              <a:t>topTagger</a:t>
            </a:r>
            <a:r>
              <a:rPr lang="en-US" dirty="0"/>
              <a:t> working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we try to use different b-tagging technique (CSVv2 instead of </a:t>
            </a:r>
            <a:r>
              <a:rPr lang="en-US" dirty="0" err="1"/>
              <a:t>deepCSV</a:t>
            </a:r>
            <a:r>
              <a:rPr lang="en-US" dirty="0"/>
              <a:t>) only for 2016 and 2017 because there is no csvv2 WP for 2018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238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QCD Closure Tests </a:t>
            </a:r>
            <a:r>
              <a:rPr lang="el-GR" sz="2800" u="sng" dirty="0"/>
              <a:t>’</a:t>
            </a:r>
            <a:r>
              <a:rPr lang="en-US" sz="2800" u="sng" dirty="0"/>
              <a:t>16</a:t>
            </a:r>
            <a:r>
              <a:rPr lang="el-GR" sz="2800" u="sng" dirty="0"/>
              <a:t>, ‘17, ’18 </a:t>
            </a:r>
            <a:r>
              <a:rPr lang="en-US" sz="2800" u="sng" dirty="0"/>
              <a:t>jetPt0</a:t>
            </a:r>
          </a:p>
          <a:p>
            <a:endParaRPr lang="en-US" sz="2800" u="sng" dirty="0"/>
          </a:p>
          <a:p>
            <a:endParaRPr lang="en-US" sz="2800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512038" y="866359"/>
            <a:ext cx="291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 </a:t>
            </a:r>
            <a:r>
              <a:rPr lang="en-US" dirty="0" err="1"/>
              <a:t>topTagger</a:t>
            </a:r>
            <a:r>
              <a:rPr lang="en-US" dirty="0"/>
              <a:t> 0.2, </a:t>
            </a:r>
            <a:r>
              <a:rPr lang="en-US" dirty="0" err="1"/>
              <a:t>deepCSV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436663" y="878363"/>
            <a:ext cx="291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2017 </a:t>
            </a:r>
            <a:r>
              <a:rPr lang="en-US" dirty="0" err="1"/>
              <a:t>topTagger</a:t>
            </a:r>
            <a:r>
              <a:rPr lang="en-US" dirty="0"/>
              <a:t> 0.0, </a:t>
            </a:r>
            <a:r>
              <a:rPr lang="en-US" dirty="0" err="1"/>
              <a:t>deepCSV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8586550" y="878363"/>
            <a:ext cx="291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2018 </a:t>
            </a:r>
            <a:r>
              <a:rPr lang="en-US" dirty="0" err="1"/>
              <a:t>topTagger</a:t>
            </a:r>
            <a:r>
              <a:rPr lang="en-US" dirty="0"/>
              <a:t> 0.1, </a:t>
            </a:r>
            <a:r>
              <a:rPr lang="en-US" dirty="0" err="1"/>
              <a:t>deepCSV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6370"/>
            <a:ext cx="4251814" cy="33630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125" y="1516370"/>
            <a:ext cx="4251816" cy="33630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184" y="1516370"/>
            <a:ext cx="4251816" cy="336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3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QCD Closure Tests </a:t>
            </a:r>
            <a:r>
              <a:rPr lang="el-GR" sz="2800" u="sng" dirty="0"/>
              <a:t>’</a:t>
            </a:r>
            <a:r>
              <a:rPr lang="en-US" sz="2800" u="sng" dirty="0"/>
              <a:t>16</a:t>
            </a:r>
            <a:r>
              <a:rPr lang="el-GR" sz="2800" u="sng" dirty="0"/>
              <a:t>, ‘17, ’18 </a:t>
            </a:r>
            <a:r>
              <a:rPr lang="en-US" sz="2800" u="sng" dirty="0"/>
              <a:t>jetPt0</a:t>
            </a:r>
          </a:p>
          <a:p>
            <a:endParaRPr lang="en-US" sz="2800" u="sng" dirty="0"/>
          </a:p>
          <a:p>
            <a:endParaRPr lang="en-US" sz="28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4546607" y="725254"/>
            <a:ext cx="291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topTagger</a:t>
            </a:r>
            <a:r>
              <a:rPr lang="en-US" dirty="0"/>
              <a:t> 0.0, </a:t>
            </a:r>
            <a:r>
              <a:rPr lang="en-US" dirty="0" err="1"/>
              <a:t>deepCSV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2512"/>
            <a:ext cx="4233242" cy="33483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297" y="1516370"/>
            <a:ext cx="4253651" cy="3364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296" y="1513071"/>
            <a:ext cx="4257821" cy="336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1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QCD Closure Tests </a:t>
            </a:r>
            <a:r>
              <a:rPr lang="el-GR" sz="2800" u="sng" dirty="0"/>
              <a:t>’</a:t>
            </a:r>
            <a:r>
              <a:rPr lang="en-US" sz="2800" u="sng" dirty="0"/>
              <a:t>16</a:t>
            </a:r>
            <a:r>
              <a:rPr lang="el-GR" sz="2800" u="sng" dirty="0"/>
              <a:t>, ‘17, ’18 </a:t>
            </a:r>
            <a:r>
              <a:rPr lang="en-US" sz="2800" u="sng" dirty="0"/>
              <a:t>jetPt0</a:t>
            </a:r>
          </a:p>
          <a:p>
            <a:endParaRPr lang="en-US" sz="2800" u="sng" dirty="0"/>
          </a:p>
          <a:p>
            <a:endParaRPr lang="en-US" sz="28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4546607" y="725254"/>
            <a:ext cx="291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topTagger</a:t>
            </a:r>
            <a:r>
              <a:rPr lang="en-US" dirty="0"/>
              <a:t> 0.1, </a:t>
            </a:r>
            <a:r>
              <a:rPr lang="en-US" dirty="0" err="1"/>
              <a:t>deepCSV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32135"/>
            <a:ext cx="4233242" cy="33483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966" y="1524253"/>
            <a:ext cx="4253651" cy="33645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967" y="1532135"/>
            <a:ext cx="4233242" cy="33483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313" y="1523874"/>
            <a:ext cx="4243687" cy="335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22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QCD Closure Tests </a:t>
            </a:r>
            <a:r>
              <a:rPr lang="el-GR" sz="2800" u="sng" dirty="0"/>
              <a:t>’</a:t>
            </a:r>
            <a:r>
              <a:rPr lang="en-US" sz="2800" u="sng" dirty="0"/>
              <a:t>16</a:t>
            </a:r>
            <a:r>
              <a:rPr lang="el-GR" sz="2800" u="sng" dirty="0"/>
              <a:t>, ‘17, ’18 </a:t>
            </a:r>
            <a:r>
              <a:rPr lang="en-US" sz="2800" u="sng" dirty="0"/>
              <a:t>jetPt0</a:t>
            </a:r>
          </a:p>
          <a:p>
            <a:endParaRPr lang="en-US" sz="2800" u="sng" dirty="0"/>
          </a:p>
          <a:p>
            <a:endParaRPr lang="en-US" sz="28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4546607" y="725254"/>
            <a:ext cx="291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topTagger</a:t>
            </a:r>
            <a:r>
              <a:rPr lang="en-US" dirty="0"/>
              <a:t> 0.2, </a:t>
            </a:r>
            <a:r>
              <a:rPr lang="en-US" dirty="0" err="1"/>
              <a:t>deepCSV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3" y="1530370"/>
            <a:ext cx="4235473" cy="3350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858" y="1530370"/>
            <a:ext cx="4235474" cy="33501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00" y="1530370"/>
            <a:ext cx="4235474" cy="335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9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QCD Closure Tests </a:t>
            </a:r>
            <a:r>
              <a:rPr lang="el-GR" sz="2800" u="sng" dirty="0"/>
              <a:t>’</a:t>
            </a:r>
            <a:r>
              <a:rPr lang="en-US" sz="2800" u="sng" dirty="0"/>
              <a:t>16</a:t>
            </a:r>
            <a:r>
              <a:rPr lang="el-GR" sz="2800" u="sng" dirty="0"/>
              <a:t>, ‘17, ’18 </a:t>
            </a:r>
            <a:r>
              <a:rPr lang="en-US" sz="2800" u="sng" dirty="0"/>
              <a:t>jetPt0</a:t>
            </a:r>
          </a:p>
          <a:p>
            <a:endParaRPr lang="en-US" sz="2800" u="sng" dirty="0"/>
          </a:p>
          <a:p>
            <a:endParaRPr lang="en-US" sz="28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4546607" y="725254"/>
            <a:ext cx="291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topTagger</a:t>
            </a:r>
            <a:r>
              <a:rPr lang="en-US" dirty="0"/>
              <a:t> 0.3, </a:t>
            </a:r>
            <a:r>
              <a:rPr lang="en-US" dirty="0" err="1"/>
              <a:t>deepCSV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8970"/>
            <a:ext cx="4212082" cy="33316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46" y="1468970"/>
            <a:ext cx="4212082" cy="33316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281" y="1468970"/>
            <a:ext cx="4212081" cy="333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174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7946</TotalTime>
  <Words>538</Words>
  <Application>Microsoft Macintosh PowerPoint</Application>
  <PresentationFormat>Widescreen</PresentationFormat>
  <Paragraphs>72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Custom Design</vt:lpstr>
      <vt:lpstr>  QCD Closure Tests 2016, 2017, 2018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Ioannis Papakrivopoulos</dc:creator>
  <cp:lastModifiedBy>Microsoft Office User</cp:lastModifiedBy>
  <cp:revision>2881</cp:revision>
  <dcterms:created xsi:type="dcterms:W3CDTF">2016-11-01T14:45:08Z</dcterms:created>
  <dcterms:modified xsi:type="dcterms:W3CDTF">2019-09-17T12:51:13Z</dcterms:modified>
</cp:coreProperties>
</file>