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5"/>
  </p:notesMasterIdLst>
  <p:handoutMasterIdLst>
    <p:handoutMasterId r:id="rId16"/>
  </p:handoutMasterIdLst>
  <p:sldIdLst>
    <p:sldId id="256" r:id="rId3"/>
    <p:sldId id="628" r:id="rId4"/>
    <p:sldId id="629" r:id="rId5"/>
    <p:sldId id="630" r:id="rId6"/>
    <p:sldId id="632" r:id="rId7"/>
    <p:sldId id="631" r:id="rId8"/>
    <p:sldId id="633" r:id="rId9"/>
    <p:sldId id="588" r:id="rId10"/>
    <p:sldId id="568" r:id="rId11"/>
    <p:sldId id="507" r:id="rId12"/>
    <p:sldId id="593" r:id="rId13"/>
    <p:sldId id="58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5" autoAdjust="0"/>
    <p:restoredTop sz="95084"/>
  </p:normalViewPr>
  <p:slideViewPr>
    <p:cSldViewPr snapToGrid="0">
      <p:cViewPr varScale="1">
        <p:scale>
          <a:sx n="76" d="100"/>
          <a:sy n="76" d="100"/>
        </p:scale>
        <p:origin x="86" y="178"/>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2/24/2021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2/24/2021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2/24/2021</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2/24/2021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2/24/2021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2/24/2021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2/24/2021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2/24/2021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2/24/2021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2/24/2021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2/24/2021</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2/24/2021</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2/24/2021</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2/24/2021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2/24/2021</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2/24/2021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2/24/2021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2/24/2021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2/24/2021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2/24/2021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2/24/2021</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2/24/2021</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2/24/2021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2/24/2021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2/24/2021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2/24/2021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2/24/2021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5.emf"/><Relationship Id="rId4" Type="http://schemas.openxmlformats.org/officeDocument/2006/relationships/oleObject" Target="../embeddings/oleObject2.bin"/><Relationship Id="rId9"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 </a:t>
            </a:r>
            <a:br>
              <a:rPr lang="en-US" sz="4400" dirty="0"/>
            </a:br>
            <a:br>
              <a:rPr lang="en-US" sz="4400" dirty="0"/>
            </a:br>
            <a:r>
              <a:rPr lang="en-US" sz="4400" dirty="0"/>
              <a:t>24/2/2021</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2/24/2021</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889100"/>
                <a:ext cx="11533733" cy="2655599"/>
              </a:xfrm>
              <a:prstGeom prst="rect">
                <a:avLst/>
              </a:prstGeom>
              <a:noFill/>
              <a:ln w="38100">
                <a:solidFill>
                  <a:schemeClr val="accent1"/>
                </a:solidFill>
              </a:ln>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𝑆</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𝑆𝑢</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𝑏</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 </m:t>
                      </m:r>
                    </m:oMath>
                  </m:oMathPara>
                </a14:m>
                <a:endParaRPr lang="en-GB" sz="2200" b="0" dirty="0">
                  <a:sym typeface="Wingdings" pitchFamily="2" charset="2"/>
                </a:endParaRPr>
              </a:p>
              <a:p>
                <a:endParaRPr lang="en-US" sz="2200" b="0" i="1" dirty="0">
                  <a:latin typeface="Cambria Math" panose="02040503050406030204" pitchFamily="18" charset="0"/>
                  <a:sym typeface="Wingdings" pitchFamily="2" charset="2"/>
                </a:endParaRPr>
              </a:p>
              <a:p>
                <a:pPr algn="ctr"/>
                <a:r>
                  <a:rPr lang="en-US" sz="2200" b="0" dirty="0">
                    <a:sym typeface="Wingdings" pitchFamily="2" charset="2"/>
                  </a:rPr>
                  <a:t>Where 	</a:t>
                </a:r>
                <a14:m>
                  <m:oMath xmlns:m="http://schemas.openxmlformats.org/officeDocument/2006/math">
                    <m:r>
                      <a:rPr lang="en-US" sz="2200" b="0" i="1" smtClean="0">
                        <a:latin typeface="Cambria Math" panose="02040503050406030204" pitchFamily="18" charset="0"/>
                        <a:sym typeface="Wingdings" pitchFamily="2" charset="2"/>
                      </a:rPr>
                      <m:t> </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 </m:t>
                        </m:r>
                        <m:r>
                          <a:rPr lang="en-US" sz="2200" b="0" i="1" smtClean="0">
                            <a:latin typeface="Cambria Math" panose="02040503050406030204" pitchFamily="18" charset="0"/>
                            <a:sym typeface="Wingdings" pitchFamily="2" charset="2"/>
                          </a:rPr>
                          <m:t>𝑠h𝑎𝑝𝑒</m:t>
                        </m:r>
                      </m:sub>
                      <m:sup>
                        <m:r>
                          <a:rPr lang="en-US" sz="2200" b="0" i="1" smtClean="0">
                            <a:latin typeface="Cambria Math" panose="02040503050406030204" pitchFamily="18" charset="0"/>
                            <a:sym typeface="Wingdings" pitchFamily="2" charset="2"/>
                          </a:rPr>
                          <m:t>0−</m:t>
                        </m:r>
                        <m:r>
                          <a:rPr lang="en-US" sz="2200" b="0" i="1" smtClean="0">
                            <a:latin typeface="Cambria Math" panose="02040503050406030204" pitchFamily="18" charset="0"/>
                            <a:sym typeface="Wingdings" pitchFamily="2" charset="2"/>
                          </a:rPr>
                          <m:t>𝑏𝑡𝑎𝑔</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i="1">
                        <a:latin typeface="Cambria Math" panose="02040503050406030204" pitchFamily="18" charset="0"/>
                        <a:sym typeface="Wingdings" pitchFamily="2" charset="2"/>
                      </a:rPr>
                      <m:t>𝙭</m:t>
                    </m:r>
                    <m:sSub>
                      <m:sSubPr>
                        <m:ctrlPr>
                          <a:rPr lang="en-US" sz="2200" b="0" i="1" smtClean="0">
                            <a:solidFill>
                              <a:srgbClr val="0070C0"/>
                            </a:solidFill>
                            <a:latin typeface="Cambria Math" panose="02040503050406030204" pitchFamily="18" charset="0"/>
                            <a:sym typeface="Wingdings" pitchFamily="2" charset="2"/>
                          </a:rPr>
                        </m:ctrlPr>
                      </m:sSubPr>
                      <m:e>
                        <m:r>
                          <a:rPr lang="en-US" sz="2200" b="0" i="1" smtClean="0">
                            <a:solidFill>
                              <a:srgbClr val="0070C0"/>
                            </a:solidFill>
                            <a:latin typeface="Cambria Math" panose="02040503050406030204" pitchFamily="18" charset="0"/>
                            <a:sym typeface="Wingdings" pitchFamily="2" charset="2"/>
                          </a:rPr>
                          <m:t>𝑁</m:t>
                        </m:r>
                      </m:e>
                      <m:sub>
                        <m:r>
                          <a:rPr lang="en-US" sz="2200" b="0" i="1" smtClean="0">
                            <a:solidFill>
                              <a:srgbClr val="0070C0"/>
                            </a:solidFill>
                            <a:latin typeface="Cambria Math" panose="02040503050406030204" pitchFamily="18" charset="0"/>
                            <a:sym typeface="Wingdings" pitchFamily="2" charset="2"/>
                          </a:rPr>
                          <m:t>𝑆𝑅</m:t>
                        </m:r>
                        <m:r>
                          <a:rPr lang="en-US" sz="2200" b="0" i="1" smtClean="0">
                            <a:solidFill>
                              <a:srgbClr val="0070C0"/>
                            </a:solidFill>
                            <a:latin typeface="Cambria Math" panose="02040503050406030204" pitchFamily="18" charset="0"/>
                            <a:sym typeface="Wingdings" pitchFamily="2" charset="2"/>
                          </a:rPr>
                          <m:t>(1.5</m:t>
                        </m:r>
                        <m:r>
                          <a:rPr lang="en-US" sz="2200" b="0" i="1" smtClean="0">
                            <a:solidFill>
                              <a:srgbClr val="0070C0"/>
                            </a:solidFill>
                            <a:latin typeface="Cambria Math" panose="02040503050406030204" pitchFamily="18" charset="0"/>
                            <a:sym typeface="Wingdings" pitchFamily="2" charset="2"/>
                          </a:rPr>
                          <m:t>𝑇𝑒𝑉</m:t>
                        </m:r>
                        <m:r>
                          <a:rPr lang="en-US" sz="2200" b="0" i="1" smtClean="0">
                            <a:solidFill>
                              <a:srgbClr val="0070C0"/>
                            </a:solidFill>
                            <a:latin typeface="Cambria Math" panose="02040503050406030204" pitchFamily="18" charset="0"/>
                            <a:sym typeface="Wingdings" pitchFamily="2" charset="2"/>
                          </a:rPr>
                          <m:t>)</m:t>
                        </m:r>
                      </m:sub>
                    </m:sSub>
                    <m:sSubSup>
                      <m:sSubSupPr>
                        <m:ctrlPr>
                          <a:rPr lang="en-US" sz="2200" b="0" i="1" smtClean="0">
                            <a:solidFill>
                              <a:schemeClr val="tx1"/>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chemeClr val="tx1"/>
                            </a:solidFill>
                            <a:latin typeface="Cambria Math" panose="02040503050406030204" pitchFamily="18" charset="0"/>
                            <a:sym typeface="Wingdings" pitchFamily="2" charset="2"/>
                          </a:rPr>
                          <m:t>𝐶</m:t>
                        </m:r>
                      </m:e>
                      <m:sub>
                        <m:r>
                          <a:rPr lang="en-US" sz="2200" b="0" i="1" smtClean="0">
                            <a:solidFill>
                              <a:schemeClr val="tx1"/>
                            </a:solidFill>
                            <a:latin typeface="Cambria Math" panose="02040503050406030204" pitchFamily="18" charset="0"/>
                            <a:sym typeface="Wingdings" pitchFamily="2" charset="2"/>
                          </a:rPr>
                          <m:t>𝑐𝑙𝑜𝑠𝑢𝑟𝑒</m:t>
                        </m:r>
                      </m:sub>
                      <m:sup>
                        <m:r>
                          <a:rPr lang="en-US" sz="2200" b="0" i="1" smtClean="0">
                            <a:solidFill>
                              <a:schemeClr val="tx1"/>
                            </a:solidFill>
                            <a:latin typeface="Cambria Math" panose="02040503050406030204" pitchFamily="18" charset="0"/>
                            <a:sym typeface="Wingdings" pitchFamily="2" charset="2"/>
                          </a:rPr>
                          <m:t>𝑠h𝑎𝑝𝑒</m:t>
                        </m:r>
                        <m:r>
                          <a:rPr lang="en-US" sz="2200" b="0" i="1" smtClean="0">
                            <a:solidFill>
                              <a:schemeClr val="tx1"/>
                            </a:solidFill>
                            <a:latin typeface="Cambria Math" panose="02040503050406030204" pitchFamily="18" charset="0"/>
                            <a:sym typeface="Wingdings" pitchFamily="2" charset="2"/>
                          </a:rPr>
                          <m:t> </m:t>
                        </m:r>
                        <m:r>
                          <a:rPr lang="en-US" sz="2200" b="0" i="1" smtClean="0">
                            <a:solidFill>
                              <a:schemeClr val="tx1"/>
                            </a:solidFill>
                            <a:latin typeface="Cambria Math" panose="02040503050406030204" pitchFamily="18" charset="0"/>
                            <a:sym typeface="Wingdings" pitchFamily="2" charset="2"/>
                          </a:rPr>
                          <m:t>𝑆𝐹</m:t>
                        </m:r>
                      </m:sup>
                    </m:sSubSup>
                  </m:oMath>
                </a14:m>
                <a:endParaRPr lang="en-US" sz="2200" b="0" dirty="0">
                  <a:solidFill>
                    <a:srgbClr val="00B050"/>
                  </a:solidFill>
                  <a:sym typeface="Wingdings" pitchFamily="2" charset="2"/>
                </a:endParaRPr>
              </a:p>
              <a:p>
                <a:endParaRPr lang="en-US" sz="2200" b="0" dirty="0">
                  <a:sym typeface="Wingdings" pitchFamily="2" charset="2"/>
                </a:endParaRPr>
              </a:p>
              <a:p>
                <a:pPr algn="ctr"/>
                <a:r>
                  <a:rPr lang="en-US" sz="2200" dirty="0">
                    <a:sym typeface="Wingdings" pitchFamily="2" charset="2"/>
                  </a:rPr>
                  <a:t>and </a:t>
                </a:r>
                <a14:m>
                  <m:oMath xmlns:m="http://schemas.openxmlformats.org/officeDocument/2006/math">
                    <m:sSub>
                      <m:sSubPr>
                        <m:ctrlPr>
                          <a:rPr lang="en-US" sz="2200" i="1" smtClean="0">
                            <a:solidFill>
                              <a:srgbClr val="0070C0"/>
                            </a:solidFill>
                            <a:latin typeface="Cambria Math" panose="02040503050406030204" pitchFamily="18" charset="0"/>
                            <a:sym typeface="Wingdings" pitchFamily="2" charset="2"/>
                          </a:rPr>
                        </m:ctrlPr>
                      </m:sSubPr>
                      <m:e>
                        <m:r>
                          <a:rPr lang="en-US" sz="2200" i="1">
                            <a:solidFill>
                              <a:srgbClr val="0070C0"/>
                            </a:solidFill>
                            <a:latin typeface="Cambria Math" panose="02040503050406030204" pitchFamily="18" charset="0"/>
                            <a:sym typeface="Wingdings" pitchFamily="2" charset="2"/>
                          </a:rPr>
                          <m:t>𝑁</m:t>
                        </m:r>
                      </m:e>
                      <m:sub>
                        <m:r>
                          <a:rPr lang="en-US" sz="2200" i="1">
                            <a:solidFill>
                              <a:srgbClr val="0070C0"/>
                            </a:solidFill>
                            <a:latin typeface="Cambria Math" panose="02040503050406030204" pitchFamily="18" charset="0"/>
                            <a:sym typeface="Wingdings" pitchFamily="2" charset="2"/>
                          </a:rPr>
                          <m:t>𝑆𝑅</m:t>
                        </m:r>
                        <m:r>
                          <a:rPr lang="en-US" sz="2200" i="1">
                            <a:solidFill>
                              <a:srgbClr val="0070C0"/>
                            </a:solidFill>
                            <a:latin typeface="Cambria Math" panose="02040503050406030204" pitchFamily="18" charset="0"/>
                            <a:sym typeface="Wingdings" pitchFamily="2" charset="2"/>
                          </a:rPr>
                          <m:t>(1.5</m:t>
                        </m:r>
                        <m:r>
                          <a:rPr lang="en-US" sz="2200" i="1" smtClean="0">
                            <a:solidFill>
                              <a:srgbClr val="0070C0"/>
                            </a:solidFill>
                            <a:latin typeface="Cambria Math" panose="02040503050406030204" pitchFamily="18" charset="0"/>
                            <a:sym typeface="Wingdings" pitchFamily="2" charset="2"/>
                          </a:rPr>
                          <m:t>𝑇𝑒𝑉</m:t>
                        </m:r>
                        <m:r>
                          <a:rPr lang="en-US" sz="2200" i="1">
                            <a:solidFill>
                              <a:srgbClr val="0070C0"/>
                            </a:solidFill>
                            <a:latin typeface="Cambria Math" panose="02040503050406030204" pitchFamily="18" charset="0"/>
                            <a:sym typeface="Wingdings" pitchFamily="2" charset="2"/>
                          </a:rPr>
                          <m:t>)</m:t>
                        </m:r>
                      </m:sub>
                    </m:sSub>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𝑅</m:t>
                        </m:r>
                      </m:e>
                      <m:sub>
                        <m:r>
                          <a:rPr lang="en-US" sz="2200" b="0" i="1" smtClean="0">
                            <a:latin typeface="Cambria Math" panose="02040503050406030204" pitchFamily="18" charset="0"/>
                            <a:sym typeface="Wingdings" pitchFamily="2" charset="2"/>
                          </a:rPr>
                          <m:t>𝑦𝑖𝑒𝑙𝑑</m:t>
                        </m:r>
                      </m:sub>
                      <m:sup>
                        <m:r>
                          <a:rPr lang="en-US" sz="2200" b="0" i="1" smtClean="0">
                            <a:latin typeface="Cambria Math" panose="02040503050406030204" pitchFamily="18" charset="0"/>
                            <a:sym typeface="Wingdings" pitchFamily="2" charset="2"/>
                          </a:rPr>
                          <m:t>1</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𝑆𝑅</m:t>
                        </m:r>
                        <m:d>
                          <m:dPr>
                            <m:ctrlPr>
                              <a:rPr lang="en-US" sz="2200" b="0" i="1" smtClean="0">
                                <a:solidFill>
                                  <a:srgbClr val="92D050"/>
                                </a:solidFill>
                                <a:latin typeface="Cambria Math" panose="02040503050406030204" pitchFamily="18" charset="0"/>
                                <a:sym typeface="Wingdings" pitchFamily="2" charset="2"/>
                              </a:rPr>
                            </m:ctrlPr>
                          </m:dPr>
                          <m:e>
                            <m:r>
                              <a:rPr lang="en-US" sz="2200" b="0" i="1" smtClean="0">
                                <a:solidFill>
                                  <a:srgbClr val="92D050"/>
                                </a:solidFill>
                                <a:latin typeface="Cambria Math" panose="02040503050406030204" pitchFamily="18" charset="0"/>
                                <a:sym typeface="Wingdings" pitchFamily="2" charset="2"/>
                              </a:rPr>
                              <m:t>1</m:t>
                            </m:r>
                            <m:r>
                              <a:rPr lang="en-US" sz="2200" b="0" i="1" smtClean="0">
                                <a:solidFill>
                                  <a:srgbClr val="92D050"/>
                                </a:solidFill>
                                <a:latin typeface="Cambria Math" panose="02040503050406030204" pitchFamily="18" charset="0"/>
                                <a:sym typeface="Wingdings" pitchFamily="2" charset="2"/>
                              </a:rPr>
                              <m:t>𝑇𝑒𝑉</m:t>
                            </m:r>
                          </m:e>
                        </m:d>
                      </m:sub>
                      <m:sup>
                        <m:r>
                          <a:rPr lang="en-US" sz="2200" b="0" i="1" smtClean="0">
                            <a:solidFill>
                              <a:srgbClr val="92D050"/>
                            </a:solidFill>
                            <a:latin typeface="Cambria Math" panose="02040503050406030204" pitchFamily="18" charset="0"/>
                            <a:sym typeface="Wingdings" pitchFamily="2" charset="2"/>
                          </a:rPr>
                          <m:t>𝑄𝐶𝐷</m:t>
                        </m:r>
                      </m:sup>
                    </m:sSubSup>
                    <m:r>
                      <a:rPr lang="en-US" sz="2200" b="0" i="1" smtClean="0">
                        <a:latin typeface="Cambria Math" panose="02040503050406030204" pitchFamily="18" charset="0"/>
                        <a:sym typeface="Wingdings" pitchFamily="2" charset="2"/>
                      </a:rPr>
                      <m:t>=</m:t>
                    </m:r>
                    <m:sSubSup>
                      <m:sSubSupPr>
                        <m:ctrlPr>
                          <a:rPr lang="en-US" sz="2200" i="1">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𝑅</m:t>
                        </m:r>
                      </m:e>
                      <m:sub>
                        <m:r>
                          <a:rPr lang="en-US" sz="2200" i="1">
                            <a:latin typeface="Cambria Math" panose="02040503050406030204" pitchFamily="18" charset="0"/>
                            <a:sym typeface="Wingdings" pitchFamily="2" charset="2"/>
                          </a:rPr>
                          <m:t>𝑦𝑖𝑒𝑙𝑑</m:t>
                        </m:r>
                      </m:sub>
                      <m:sup>
                        <m:r>
                          <a:rPr lang="en-US" sz="2200" i="1">
                            <a:latin typeface="Cambria Math" panose="02040503050406030204" pitchFamily="18" charset="0"/>
                            <a:sym typeface="Wingdings" pitchFamily="2" charset="2"/>
                          </a:rPr>
                          <m:t>1</m:t>
                        </m:r>
                        <m:r>
                          <a:rPr lang="en-US" sz="2200" i="1">
                            <a:latin typeface="Cambria Math" panose="02040503050406030204" pitchFamily="18" charset="0"/>
                            <a:sym typeface="Wingdings" pitchFamily="2" charset="2"/>
                          </a:rPr>
                          <m:t>𝑇𝑒𝑉</m:t>
                        </m:r>
                        <m:r>
                          <a:rPr lang="en-US" sz="2200" i="1">
                            <a:latin typeface="Cambria Math" panose="02040503050406030204" pitchFamily="18" charset="0"/>
                            <a:sym typeface="Wingdings" pitchFamily="2" charset="2"/>
                          </a:rPr>
                          <m:t>→1.5</m:t>
                        </m:r>
                        <m:r>
                          <a:rPr lang="en-US" sz="2200" i="1">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i="1" smtClean="0">
                            <a:solidFill>
                              <a:srgbClr val="92D050"/>
                            </a:solidFill>
                            <a:latin typeface="Cambria Math" panose="02040503050406030204" pitchFamily="18" charset="0"/>
                            <a:sym typeface="Wingdings" pitchFamily="2" charset="2"/>
                          </a:rPr>
                        </m:ctrlPr>
                      </m:sSubSupPr>
                      <m:e>
                        <m:r>
                          <a:rPr lang="en-US" sz="2200" i="1">
                            <a:solidFill>
                              <a:srgbClr val="92D050"/>
                            </a:solidFill>
                            <a:latin typeface="Cambria Math" panose="02040503050406030204" pitchFamily="18" charset="0"/>
                            <a:sym typeface="Wingdings" pitchFamily="2" charset="2"/>
                          </a:rPr>
                          <m:t>𝑅</m:t>
                        </m:r>
                      </m:e>
                      <m:sub>
                        <m:r>
                          <a:rPr lang="en-US" sz="2200" i="1">
                            <a:solidFill>
                              <a:srgbClr val="92D050"/>
                            </a:solidFill>
                            <a:latin typeface="Cambria Math" panose="02040503050406030204" pitchFamily="18" charset="0"/>
                            <a:sym typeface="Wingdings" pitchFamily="2" charset="2"/>
                          </a:rPr>
                          <m:t>𝑦𝑖𝑒𝑙𝑑</m:t>
                        </m:r>
                      </m:sub>
                      <m:sup>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r>
                          <a:rPr lang="en-US" sz="2200" i="1">
                            <a:solidFill>
                              <a:srgbClr val="92D050"/>
                            </a:solidFill>
                            <a:latin typeface="Cambria Math" panose="02040503050406030204" pitchFamily="18" charset="0"/>
                            <a:sym typeface="Wingdings" pitchFamily="2" charset="2"/>
                          </a:rPr>
                          <m:t>→</m:t>
                        </m:r>
                        <m:r>
                          <a:rPr lang="en-US" sz="2200" b="0" i="1" smtClean="0">
                            <a:solidFill>
                              <a:srgbClr val="92D050"/>
                            </a:solidFill>
                            <a:latin typeface="Cambria Math" panose="02040503050406030204" pitchFamily="18" charset="0"/>
                            <a:sym typeface="Wingdings" pitchFamily="2" charset="2"/>
                          </a:rPr>
                          <m:t>𝑆𝑅</m:t>
                        </m:r>
                      </m:sup>
                    </m:sSubSup>
                    <m:r>
                      <a:rPr lang="en-US" sz="2200" b="0" i="1" smtClean="0">
                        <a:solidFill>
                          <a:srgbClr val="92D050"/>
                        </a:solidFill>
                        <a:latin typeface="Cambria Math" panose="02040503050406030204" pitchFamily="18" charset="0"/>
                        <a:sym typeface="Wingdings" pitchFamily="2" charset="2"/>
                      </a:rPr>
                      <m:t> </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sub>
                      <m:sup>
                        <m:r>
                          <a:rPr lang="en-US" sz="2200" b="0" i="1" smtClean="0">
                            <a:solidFill>
                              <a:srgbClr val="92D050"/>
                            </a:solidFill>
                            <a:latin typeface="Cambria Math" panose="02040503050406030204" pitchFamily="18" charset="0"/>
                            <a:sym typeface="Wingdings" pitchFamily="2" charset="2"/>
                          </a:rPr>
                          <m:t>𝑄𝐶𝐷</m:t>
                        </m:r>
                      </m:sup>
                    </m:sSubSup>
                  </m:oMath>
                </a14:m>
                <a:endParaRPr lang="en-US" sz="2200" b="0" dirty="0">
                  <a:sym typeface="Wingdings" pitchFamily="2" charset="2"/>
                </a:endParaRPr>
              </a:p>
              <a:p>
                <a:pPr algn="ctr"/>
                <a:endParaRPr lang="en-US" sz="2200" b="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889100"/>
                <a:ext cx="11533733" cy="2655599"/>
              </a:xfrm>
              <a:prstGeom prst="rect">
                <a:avLst/>
              </a:prstGeom>
              <a:blipFill>
                <a:blip r:embed="rId2"/>
                <a:stretch>
                  <a:fillRect/>
                </a:stretch>
              </a:blipFill>
              <a:ln w="38100">
                <a:solidFill>
                  <a:schemeClr val="accent1"/>
                </a:solidFill>
              </a:ln>
            </p:spPr>
            <p:txBody>
              <a:bodyPr/>
              <a:lstStyle/>
              <a:p>
                <a:r>
                  <a:rPr lang="en-GR">
                    <a:noFill/>
                  </a:rPr>
                  <a:t> </a:t>
                </a:r>
              </a:p>
            </p:txBody>
          </p:sp>
        </mc:Fallback>
      </mc:AlternateContent>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11</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565042"/>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in SRA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&gt; 1TeV)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565042"/>
                <a:ext cx="11651945" cy="460254"/>
              </a:xfrm>
              <a:prstGeom prst="rect">
                <a:avLst/>
              </a:prstGeom>
              <a:blipFill>
                <a:blip r:embed="rId3"/>
                <a:stretch>
                  <a:fillRect l="-326" b="-13514"/>
                </a:stretch>
              </a:blipFill>
            </p:spPr>
            <p:txBody>
              <a:bodyPr/>
              <a:lstStyle/>
              <a:p>
                <a:r>
                  <a:rPr lang="en-GR">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968554"/>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968554"/>
                <a:ext cx="11651945" cy="474489"/>
              </a:xfrm>
              <a:prstGeom prst="rect">
                <a:avLst/>
              </a:prstGeom>
              <a:blipFill>
                <a:blip r:embed="rId4"/>
                <a:stretch>
                  <a:fillRect b="-7895"/>
                </a:stretch>
              </a:blipFill>
            </p:spPr>
            <p:txBody>
              <a:bodyPr/>
              <a:lstStyle/>
              <a:p>
                <a:r>
                  <a:rPr lang="en-GR">
                    <a:noFill/>
                  </a:rPr>
                  <a:t> </a:t>
                </a:r>
              </a:p>
            </p:txBody>
          </p:sp>
        </mc:Fallback>
      </mc:AlternateContent>
      <p:sp>
        <p:nvSpPr>
          <p:cNvPr id="22" name="TextBox 21">
            <a:extLst>
              <a:ext uri="{FF2B5EF4-FFF2-40B4-BE49-F238E27FC236}">
                <a16:creationId xmlns:a16="http://schemas.microsoft.com/office/drawing/2014/main" id="{B0DD3585-DD60-8742-97BE-82D40F82810F}"/>
              </a:ext>
            </a:extLst>
          </p:cNvPr>
          <p:cNvSpPr txBox="1"/>
          <p:nvPr/>
        </p:nvSpPr>
        <p:spPr>
          <a:xfrm>
            <a:off x="111965" y="3826604"/>
            <a:ext cx="11651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The variable of interest here: </a:t>
            </a:r>
            <a:r>
              <a:rPr lang="en-US" dirty="0" err="1">
                <a:latin typeface="Calibri" panose="020F0502020204030204" pitchFamily="34" charset="0"/>
                <a:cs typeface="Calibri" panose="020F0502020204030204" pitchFamily="34" charset="0"/>
                <a:sym typeface="Wingdings" pitchFamily="2" charset="2"/>
              </a:rPr>
              <a:t>x</a:t>
            </a:r>
            <a:r>
              <a:rPr lang="en-US" baseline="-25000" dirty="0" err="1">
                <a:latin typeface="Calibri" panose="020F0502020204030204" pitchFamily="34" charset="0"/>
                <a:cs typeface="Calibri" panose="020F0502020204030204" pitchFamily="34" charset="0"/>
                <a:sym typeface="Wingdings" pitchFamily="2" charset="2"/>
              </a:rPr>
              <a:t>reco</a:t>
            </a:r>
            <a:r>
              <a:rPr lang="en-US" baseline="-25000" dirty="0">
                <a:latin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cs typeface="Calibri" panose="020F0502020204030204" pitchFamily="34" charset="0"/>
                <a:sym typeface="Wingdings" pitchFamily="2" charset="2"/>
              </a:rPr>
              <a:t> </a:t>
            </a:r>
            <a:r>
              <a:rPr lang="el-GR" dirty="0">
                <a:latin typeface="Calibri" panose="020F0502020204030204" pitchFamily="34" charset="0"/>
                <a:cs typeface="Calibri" panose="020F0502020204030204" pitchFamily="34" charset="0"/>
                <a:sym typeface="Wingdings" pitchFamily="2" charset="2"/>
              </a:rPr>
              <a:t>χ </a:t>
            </a:r>
            <a:endParaRPr lang="en-US" dirty="0">
              <a:latin typeface="Calibri" panose="020F0502020204030204" pitchFamily="34" charset="0"/>
              <a:cs typeface="Calibri" panose="020F0502020204030204" pitchFamily="34" charset="0"/>
              <a:sym typeface="Wingdings" pitchFamily="2" charset="2"/>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1.5 </a:t>
            </a:r>
            <a:r>
              <a:rPr lang="en-US" dirty="0" err="1">
                <a:latin typeface="Calibri" panose="020F0502020204030204" pitchFamily="34" charset="0"/>
                <a:cs typeface="Calibri" panose="020F0502020204030204" pitchFamily="34" charset="0"/>
                <a:sym typeface="Wingdings" pitchFamily="2" charset="2"/>
              </a:rPr>
              <a:t>TeV</a:t>
            </a:r>
            <a:r>
              <a:rPr lang="en-US" dirty="0">
                <a:latin typeface="Calibri" panose="020F0502020204030204" pitchFamily="34" charset="0"/>
                <a:cs typeface="Calibri" panose="020F0502020204030204" pitchFamily="34" charset="0"/>
                <a:sym typeface="Wingdings" pitchFamily="2" charset="2"/>
              </a:rPr>
              <a:t> refers to the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cut </a:t>
            </a:r>
          </a:p>
        </p:txBody>
      </p:sp>
    </p:spTree>
    <p:extLst>
      <p:ext uri="{BB962C8B-B14F-4D97-AF65-F5344CB8AC3E}">
        <p14:creationId xmlns:p14="http://schemas.microsoft.com/office/powerpoint/2010/main" val="386812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519861"/>
            <a:ext cx="11610109" cy="5909310"/>
          </a:xfrm>
          <a:prstGeom prst="rect">
            <a:avLst/>
          </a:prstGeom>
          <a:noFill/>
        </p:spPr>
        <p:txBody>
          <a:bodyPr wrap="square" rtlCol="0">
            <a:spAutoFit/>
          </a:bodyPr>
          <a:lstStyle/>
          <a:p>
            <a:r>
              <a:rPr lang="en-US" u="sng" dirty="0" err="1">
                <a:sym typeface="Wingdings" pitchFamily="2" charset="2"/>
              </a:rPr>
              <a:t>ttX</a:t>
            </a:r>
            <a:r>
              <a:rPr lang="en-US" u="sng" dirty="0">
                <a:sym typeface="Wingdings" pitchFamily="2" charset="2"/>
              </a:rPr>
              <a:t> analysis:</a:t>
            </a:r>
          </a:p>
          <a:p>
            <a:pPr marL="285750" indent="-285750">
              <a:buFont typeface="Arial" panose="020B0604020202020204" pitchFamily="34" charset="0"/>
              <a:buChar char="•"/>
            </a:pPr>
            <a:endParaRPr lang="en-US" dirty="0">
              <a:sym typeface="Wingdings" pitchFamily="2" charset="2"/>
            </a:endParaRPr>
          </a:p>
          <a:p>
            <a:pPr marL="742950" lvl="1" indent="-285750">
              <a:buFont typeface="Arial" panose="020B0604020202020204" pitchFamily="34" charset="0"/>
              <a:buChar char="•"/>
            </a:pPr>
            <a:r>
              <a:rPr lang="en-US" dirty="0">
                <a:sym typeface="Wingdings" pitchFamily="2" charset="2"/>
              </a:rPr>
              <a:t>Production of UL files</a:t>
            </a:r>
          </a:p>
          <a:p>
            <a:pPr marL="1200150" lvl="2" indent="-285750">
              <a:buFont typeface="Arial" panose="020B0604020202020204" pitchFamily="34" charset="0"/>
              <a:buChar char="•"/>
            </a:pPr>
            <a:r>
              <a:rPr lang="en-US" dirty="0">
                <a:sym typeface="Wingdings" pitchFamily="2" charset="2"/>
              </a:rPr>
              <a:t>Production for 2018 again because files changed</a:t>
            </a:r>
          </a:p>
          <a:p>
            <a:pPr marL="1200150" lvl="2" indent="-285750">
              <a:buFont typeface="Arial" panose="020B0604020202020204" pitchFamily="34" charset="0"/>
              <a:buChar char="•"/>
            </a:pPr>
            <a:r>
              <a:rPr lang="en-US" dirty="0">
                <a:sym typeface="Wingdings" pitchFamily="2" charset="2"/>
              </a:rPr>
              <a:t>2016 is missing </a:t>
            </a:r>
            <a:r>
              <a:rPr lang="en-US" dirty="0" err="1">
                <a:sym typeface="Wingdings" pitchFamily="2" charset="2"/>
              </a:rPr>
              <a:t>bTagging</a:t>
            </a:r>
            <a:r>
              <a:rPr lang="en-US" dirty="0">
                <a:sym typeface="Wingdings" pitchFamily="2" charset="2"/>
              </a:rPr>
              <a:t> WP’s and scale factors</a:t>
            </a:r>
          </a:p>
          <a:p>
            <a:pPr marL="742950" lvl="1" indent="-285750">
              <a:buFont typeface="Arial" panose="020B0604020202020204" pitchFamily="34" charset="0"/>
              <a:buChar char="•"/>
            </a:pPr>
            <a:r>
              <a:rPr lang="en-US" dirty="0">
                <a:sym typeface="Wingdings" pitchFamily="2" charset="2"/>
              </a:rPr>
              <a:t>Chain of analysis:</a:t>
            </a:r>
          </a:p>
          <a:p>
            <a:pPr marL="1200150" lvl="2" indent="-285750">
              <a:buFont typeface="Arial" panose="020B0604020202020204" pitchFamily="34" charset="0"/>
              <a:buChar char="•"/>
            </a:pPr>
            <a:r>
              <a:rPr lang="en-US" dirty="0">
                <a:solidFill>
                  <a:srgbClr val="FF0000"/>
                </a:solidFill>
                <a:sym typeface="Wingdings" pitchFamily="2" charset="2"/>
              </a:rPr>
              <a:t>Contamination</a:t>
            </a:r>
          </a:p>
          <a:p>
            <a:pPr marL="1200150" lvl="2" indent="-285750">
              <a:buFont typeface="Arial" panose="020B0604020202020204" pitchFamily="34" charset="0"/>
              <a:buChar char="•"/>
            </a:pPr>
            <a:r>
              <a:rPr lang="en-US" dirty="0">
                <a:solidFill>
                  <a:srgbClr val="FF0000"/>
                </a:solidFill>
                <a:sym typeface="Wingdings" pitchFamily="2" charset="2"/>
              </a:rPr>
              <a:t>Closure tests</a:t>
            </a:r>
          </a:p>
          <a:p>
            <a:pPr marL="1200150" lvl="2" indent="-285750">
              <a:buFont typeface="Arial" panose="020B0604020202020204" pitchFamily="34" charset="0"/>
              <a:buChar char="•"/>
            </a:pPr>
            <a:r>
              <a:rPr lang="en-US" dirty="0">
                <a:solidFill>
                  <a:srgbClr val="FF0000"/>
                </a:solidFill>
                <a:sym typeface="Wingdings" pitchFamily="2" charset="2"/>
              </a:rPr>
              <a:t>Mass Fit</a:t>
            </a:r>
          </a:p>
          <a:p>
            <a:pPr marL="1200150" lvl="2" indent="-285750">
              <a:buFont typeface="Arial" panose="020B0604020202020204" pitchFamily="34" charset="0"/>
              <a:buChar char="•"/>
            </a:pPr>
            <a:r>
              <a:rPr lang="en-US" dirty="0">
                <a:solidFill>
                  <a:srgbClr val="FF0000"/>
                </a:solidFill>
                <a:sym typeface="Wingdings" pitchFamily="2" charset="2"/>
              </a:rPr>
              <a:t>Signal Extraction </a:t>
            </a:r>
          </a:p>
          <a:p>
            <a:pPr lvl="2"/>
            <a:r>
              <a:rPr lang="en-US" dirty="0">
                <a:sym typeface="Wingdings" pitchFamily="2" charset="2"/>
              </a:rPr>
              <a:t>---------------------------</a:t>
            </a:r>
          </a:p>
          <a:p>
            <a:pPr marL="1200150" lvl="2" indent="-285750">
              <a:buFont typeface="Arial" panose="020B0604020202020204" pitchFamily="34" charset="0"/>
              <a:buChar char="•"/>
            </a:pPr>
            <a:r>
              <a:rPr lang="en-US" dirty="0">
                <a:sym typeface="Wingdings" pitchFamily="2" charset="2"/>
              </a:rPr>
              <a:t>Unfolding</a:t>
            </a:r>
          </a:p>
          <a:p>
            <a:pPr lvl="2"/>
            <a:r>
              <a:rPr lang="en-US" dirty="0">
                <a:sym typeface="Wingdings" pitchFamily="2" charset="2"/>
              </a:rPr>
              <a:t>---------------------------</a:t>
            </a:r>
          </a:p>
          <a:p>
            <a:pPr marL="1200150" lvl="2" indent="-285750">
              <a:buFont typeface="Arial" panose="020B0604020202020204" pitchFamily="34" charset="0"/>
              <a:buChar char="•"/>
            </a:pPr>
            <a:r>
              <a:rPr lang="en-US" dirty="0">
                <a:sym typeface="Wingdings" pitchFamily="2" charset="2"/>
              </a:rPr>
              <a:t>Systematics</a:t>
            </a:r>
          </a:p>
          <a:p>
            <a:pPr lvl="2"/>
            <a:r>
              <a:rPr lang="en-US" dirty="0">
                <a:sym typeface="Wingdings" pitchFamily="2" charset="2"/>
              </a:rPr>
              <a:t>---------------------------</a:t>
            </a:r>
          </a:p>
          <a:p>
            <a:pPr marL="1200150" lvl="2" indent="-285750">
              <a:buFont typeface="Arial" panose="020B0604020202020204" pitchFamily="34" charset="0"/>
              <a:buChar char="•"/>
            </a:pPr>
            <a:r>
              <a:rPr lang="en-US" dirty="0">
                <a:sym typeface="Wingdings" pitchFamily="2" charset="2"/>
              </a:rPr>
              <a:t>Combination</a:t>
            </a:r>
          </a:p>
          <a:p>
            <a:pPr marL="742950" lvl="1" indent="-285750">
              <a:buFont typeface="Arial" panose="020B0604020202020204" pitchFamily="34" charset="0"/>
              <a:buChar char="•"/>
            </a:pPr>
            <a:r>
              <a:rPr lang="en-US" dirty="0">
                <a:sym typeface="Wingdings" pitchFamily="2" charset="2"/>
              </a:rPr>
              <a:t>Consistency checks with Giannis</a:t>
            </a:r>
          </a:p>
          <a:p>
            <a:r>
              <a:rPr lang="en-US" u="sng" dirty="0">
                <a:sym typeface="Wingdings" pitchFamily="2" charset="2"/>
              </a:rPr>
              <a:t>Z’ analysis</a:t>
            </a:r>
          </a:p>
          <a:p>
            <a:pPr marL="285750" indent="-285750">
              <a:buFont typeface="Arial" panose="020B0604020202020204" pitchFamily="34" charset="0"/>
              <a:buChar char="•"/>
            </a:pPr>
            <a:r>
              <a:rPr lang="en-US" dirty="0">
                <a:sym typeface="Wingdings" pitchFamily="2" charset="2"/>
              </a:rPr>
              <a:t>While </a:t>
            </a:r>
            <a:r>
              <a:rPr lang="en-US" dirty="0" err="1">
                <a:sym typeface="Wingdings" pitchFamily="2" charset="2"/>
              </a:rPr>
              <a:t>mJJ</a:t>
            </a:r>
            <a:r>
              <a:rPr lang="en-US" dirty="0">
                <a:sym typeface="Wingdings" pitchFamily="2" charset="2"/>
              </a:rPr>
              <a:t> cut raises, Z’ signal “mimics” ttbar   Less sensitivity in angular distributions</a:t>
            </a:r>
          </a:p>
          <a:p>
            <a:pPr marL="285750" indent="-285750">
              <a:buFont typeface="Arial" panose="020B0604020202020204" pitchFamily="34" charset="0"/>
              <a:buChar char="•"/>
            </a:pPr>
            <a:r>
              <a:rPr lang="en-US" dirty="0">
                <a:sym typeface="Wingdings" pitchFamily="2" charset="2"/>
              </a:rPr>
              <a:t>Trying to find solution: (angular ratio </a:t>
            </a:r>
            <a:r>
              <a:rPr lang="en-US" dirty="0" err="1">
                <a:sym typeface="Wingdings" pitchFamily="2" charset="2"/>
              </a:rPr>
              <a:t>etc</a:t>
            </a:r>
            <a:r>
              <a:rPr lang="en-US" dirty="0">
                <a:sym typeface="Wingdings" pitchFamily="2" charset="2"/>
              </a:rPr>
              <a:t>)</a:t>
            </a:r>
          </a:p>
          <a:p>
            <a:endParaRPr lang="en-US" u="sng" dirty="0">
              <a:sym typeface="Wingdings" pitchFamily="2" charset="2"/>
            </a:endParaRPr>
          </a:p>
        </p:txBody>
      </p:sp>
    </p:spTree>
    <p:extLst>
      <p:ext uri="{BB962C8B-B14F-4D97-AF65-F5344CB8AC3E}">
        <p14:creationId xmlns:p14="http://schemas.microsoft.com/office/powerpoint/2010/main" val="229027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Contamination plots (</a:t>
            </a:r>
            <a:r>
              <a:rPr lang="en-GB" sz="3600" u="sng" dirty="0" err="1"/>
              <a:t>mTop</a:t>
            </a:r>
            <a:r>
              <a:rPr lang="en-GB" sz="3600" u="sng" dirty="0"/>
              <a:t>)</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graphicFrame>
        <p:nvGraphicFramePr>
          <p:cNvPr id="4" name="Object 3">
            <a:extLst>
              <a:ext uri="{FF2B5EF4-FFF2-40B4-BE49-F238E27FC236}">
                <a16:creationId xmlns:a16="http://schemas.microsoft.com/office/drawing/2014/main" id="{A6F39B64-FB9F-4CE1-BA9B-6EB0B505DCCB}"/>
              </a:ext>
            </a:extLst>
          </p:cNvPr>
          <p:cNvGraphicFramePr>
            <a:graphicFrameLocks noChangeAspect="1"/>
          </p:cNvGraphicFramePr>
          <p:nvPr>
            <p:extLst>
              <p:ext uri="{D42A27DB-BD31-4B8C-83A1-F6EECF244321}">
                <p14:modId xmlns:p14="http://schemas.microsoft.com/office/powerpoint/2010/main" val="1064964511"/>
              </p:ext>
            </p:extLst>
          </p:nvPr>
        </p:nvGraphicFramePr>
        <p:xfrm>
          <a:off x="2725242" y="621334"/>
          <a:ext cx="3585987" cy="3029396"/>
        </p:xfrm>
        <a:graphic>
          <a:graphicData uri="http://schemas.openxmlformats.org/presentationml/2006/ole">
            <mc:AlternateContent xmlns:mc="http://schemas.openxmlformats.org/markup-compatibility/2006">
              <mc:Choice xmlns:v="urn:schemas-microsoft-com:vml" Requires="v">
                <p:oleObj name="Acrobat Document" r:id="rId2" imgW="4320466" imgH="3649875" progId="AcroExch.Document.DC">
                  <p:embed/>
                </p:oleObj>
              </mc:Choice>
              <mc:Fallback>
                <p:oleObj name="Acrobat Document" r:id="rId2" imgW="4320466" imgH="3649875" progId="AcroExch.Document.DC">
                  <p:embed/>
                  <p:pic>
                    <p:nvPicPr>
                      <p:cNvPr id="0" name=""/>
                      <p:cNvPicPr/>
                      <p:nvPr/>
                    </p:nvPicPr>
                    <p:blipFill>
                      <a:blip r:embed="rId3"/>
                      <a:stretch>
                        <a:fillRect/>
                      </a:stretch>
                    </p:blipFill>
                    <p:spPr>
                      <a:xfrm>
                        <a:off x="2725242" y="621334"/>
                        <a:ext cx="3585987" cy="302939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75B4F2D-FFBD-41FC-925E-2BE63FDBA94F}"/>
              </a:ext>
            </a:extLst>
          </p:cNvPr>
          <p:cNvGraphicFramePr>
            <a:graphicFrameLocks noChangeAspect="1"/>
          </p:cNvGraphicFramePr>
          <p:nvPr>
            <p:extLst>
              <p:ext uri="{D42A27DB-BD31-4B8C-83A1-F6EECF244321}">
                <p14:modId xmlns:p14="http://schemas.microsoft.com/office/powerpoint/2010/main" val="3736343045"/>
              </p:ext>
            </p:extLst>
          </p:nvPr>
        </p:nvGraphicFramePr>
        <p:xfrm>
          <a:off x="6314471" y="621333"/>
          <a:ext cx="3585987" cy="3029396"/>
        </p:xfrm>
        <a:graphic>
          <a:graphicData uri="http://schemas.openxmlformats.org/presentationml/2006/ole">
            <mc:AlternateContent xmlns:mc="http://schemas.openxmlformats.org/markup-compatibility/2006">
              <mc:Choice xmlns:v="urn:schemas-microsoft-com:vml" Requires="v">
                <p:oleObj name="Acrobat Document" r:id="rId4" imgW="4320466" imgH="3649875" progId="AcroExch.Document.DC">
                  <p:embed/>
                </p:oleObj>
              </mc:Choice>
              <mc:Fallback>
                <p:oleObj name="Acrobat Document" r:id="rId4" imgW="4320466" imgH="3649875" progId="AcroExch.Document.DC">
                  <p:embed/>
                  <p:pic>
                    <p:nvPicPr>
                      <p:cNvPr id="0" name=""/>
                      <p:cNvPicPr/>
                      <p:nvPr/>
                    </p:nvPicPr>
                    <p:blipFill>
                      <a:blip r:embed="rId5"/>
                      <a:stretch>
                        <a:fillRect/>
                      </a:stretch>
                    </p:blipFill>
                    <p:spPr>
                      <a:xfrm>
                        <a:off x="6314471" y="621333"/>
                        <a:ext cx="3585987" cy="3029396"/>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85A390F-8C96-421B-B3BC-FD6DD9F436DF}"/>
              </a:ext>
            </a:extLst>
          </p:cNvPr>
          <p:cNvGraphicFramePr>
            <a:graphicFrameLocks noChangeAspect="1"/>
          </p:cNvGraphicFramePr>
          <p:nvPr>
            <p:extLst>
              <p:ext uri="{D42A27DB-BD31-4B8C-83A1-F6EECF244321}">
                <p14:modId xmlns:p14="http://schemas.microsoft.com/office/powerpoint/2010/main" val="2735220391"/>
              </p:ext>
            </p:extLst>
          </p:nvPr>
        </p:nvGraphicFramePr>
        <p:xfrm>
          <a:off x="2725241" y="3650730"/>
          <a:ext cx="3585987" cy="3029396"/>
        </p:xfrm>
        <a:graphic>
          <a:graphicData uri="http://schemas.openxmlformats.org/presentationml/2006/ole">
            <mc:AlternateContent xmlns:mc="http://schemas.openxmlformats.org/markup-compatibility/2006">
              <mc:Choice xmlns:v="urn:schemas-microsoft-com:vml" Requires="v">
                <p:oleObj name="Acrobat Document" r:id="rId6" imgW="4320466" imgH="3649875" progId="AcroExch.Document.DC">
                  <p:embed/>
                </p:oleObj>
              </mc:Choice>
              <mc:Fallback>
                <p:oleObj name="Acrobat Document" r:id="rId6" imgW="4320466" imgH="3649875" progId="AcroExch.Document.DC">
                  <p:embed/>
                  <p:pic>
                    <p:nvPicPr>
                      <p:cNvPr id="0" name=""/>
                      <p:cNvPicPr/>
                      <p:nvPr/>
                    </p:nvPicPr>
                    <p:blipFill>
                      <a:blip r:embed="rId7"/>
                      <a:stretch>
                        <a:fillRect/>
                      </a:stretch>
                    </p:blipFill>
                    <p:spPr>
                      <a:xfrm>
                        <a:off x="2725241" y="3650730"/>
                        <a:ext cx="3585987" cy="3029396"/>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FEE338F-0B01-44C5-A11D-C18B2DE6B4DB}"/>
              </a:ext>
            </a:extLst>
          </p:cNvPr>
          <p:cNvGraphicFramePr>
            <a:graphicFrameLocks noChangeAspect="1"/>
          </p:cNvGraphicFramePr>
          <p:nvPr>
            <p:extLst>
              <p:ext uri="{D42A27DB-BD31-4B8C-83A1-F6EECF244321}">
                <p14:modId xmlns:p14="http://schemas.microsoft.com/office/powerpoint/2010/main" val="1074900078"/>
              </p:ext>
            </p:extLst>
          </p:nvPr>
        </p:nvGraphicFramePr>
        <p:xfrm>
          <a:off x="6314471" y="3650729"/>
          <a:ext cx="3585987" cy="3029396"/>
        </p:xfrm>
        <a:graphic>
          <a:graphicData uri="http://schemas.openxmlformats.org/presentationml/2006/ole">
            <mc:AlternateContent xmlns:mc="http://schemas.openxmlformats.org/markup-compatibility/2006">
              <mc:Choice xmlns:v="urn:schemas-microsoft-com:vml" Requires="v">
                <p:oleObj name="Acrobat Document" r:id="rId8" imgW="4320466" imgH="3649875" progId="AcroExch.Document.DC">
                  <p:embed/>
                </p:oleObj>
              </mc:Choice>
              <mc:Fallback>
                <p:oleObj name="Acrobat Document" r:id="rId8" imgW="4320466" imgH="3649875" progId="AcroExch.Document.DC">
                  <p:embed/>
                  <p:pic>
                    <p:nvPicPr>
                      <p:cNvPr id="0" name=""/>
                      <p:cNvPicPr/>
                      <p:nvPr/>
                    </p:nvPicPr>
                    <p:blipFill>
                      <a:blip r:embed="rId9"/>
                      <a:stretch>
                        <a:fillRect/>
                      </a:stretch>
                    </p:blipFill>
                    <p:spPr>
                      <a:xfrm>
                        <a:off x="6314471" y="3650729"/>
                        <a:ext cx="3585987" cy="3029396"/>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79DBF4ED-A0CD-42BF-919D-B0EE0CD5AB03}"/>
              </a:ext>
            </a:extLst>
          </p:cNvPr>
          <p:cNvSpPr txBox="1"/>
          <p:nvPr/>
        </p:nvSpPr>
        <p:spPr>
          <a:xfrm>
            <a:off x="1056746" y="1820843"/>
            <a:ext cx="1666875" cy="369332"/>
          </a:xfrm>
          <a:prstGeom prst="rect">
            <a:avLst/>
          </a:prstGeom>
          <a:noFill/>
        </p:spPr>
        <p:txBody>
          <a:bodyPr wrap="square">
            <a:spAutoFit/>
          </a:bodyPr>
          <a:lstStyle/>
          <a:p>
            <a:pPr algn="ctr"/>
            <a:r>
              <a:rPr lang="en-US" dirty="0">
                <a:solidFill>
                  <a:srgbClr val="00B0F0"/>
                </a:solidFill>
              </a:rPr>
              <a:t>2016_preVFP</a:t>
            </a:r>
          </a:p>
        </p:txBody>
      </p:sp>
      <p:sp>
        <p:nvSpPr>
          <p:cNvPr id="14" name="TextBox 13">
            <a:extLst>
              <a:ext uri="{FF2B5EF4-FFF2-40B4-BE49-F238E27FC236}">
                <a16:creationId xmlns:a16="http://schemas.microsoft.com/office/drawing/2014/main" id="{D20D1EF8-258F-448F-AD1D-0BC1382D26F3}"/>
              </a:ext>
            </a:extLst>
          </p:cNvPr>
          <p:cNvSpPr txBox="1"/>
          <p:nvPr/>
        </p:nvSpPr>
        <p:spPr>
          <a:xfrm>
            <a:off x="9723032" y="1820843"/>
            <a:ext cx="1666875" cy="369332"/>
          </a:xfrm>
          <a:prstGeom prst="rect">
            <a:avLst/>
          </a:prstGeom>
          <a:noFill/>
        </p:spPr>
        <p:txBody>
          <a:bodyPr wrap="square">
            <a:spAutoFit/>
          </a:bodyPr>
          <a:lstStyle/>
          <a:p>
            <a:pPr algn="ctr"/>
            <a:r>
              <a:rPr lang="en-US" dirty="0">
                <a:solidFill>
                  <a:srgbClr val="0070C0"/>
                </a:solidFill>
              </a:rPr>
              <a:t>2016_postVFP</a:t>
            </a:r>
          </a:p>
        </p:txBody>
      </p:sp>
      <p:sp>
        <p:nvSpPr>
          <p:cNvPr id="15" name="TextBox 14">
            <a:extLst>
              <a:ext uri="{FF2B5EF4-FFF2-40B4-BE49-F238E27FC236}">
                <a16:creationId xmlns:a16="http://schemas.microsoft.com/office/drawing/2014/main" id="{55C7433D-A2A0-4884-9577-E6975F345B7C}"/>
              </a:ext>
            </a:extLst>
          </p:cNvPr>
          <p:cNvSpPr txBox="1"/>
          <p:nvPr/>
        </p:nvSpPr>
        <p:spPr>
          <a:xfrm>
            <a:off x="9723031" y="4850239"/>
            <a:ext cx="1666875" cy="369332"/>
          </a:xfrm>
          <a:prstGeom prst="rect">
            <a:avLst/>
          </a:prstGeom>
          <a:noFill/>
        </p:spPr>
        <p:txBody>
          <a:bodyPr wrap="square">
            <a:spAutoFit/>
          </a:bodyPr>
          <a:lstStyle/>
          <a:p>
            <a:pPr algn="ctr"/>
            <a:r>
              <a:rPr lang="en-US" dirty="0">
                <a:solidFill>
                  <a:srgbClr val="00B050"/>
                </a:solidFill>
              </a:rPr>
              <a:t>2018</a:t>
            </a:r>
          </a:p>
        </p:txBody>
      </p:sp>
      <p:sp>
        <p:nvSpPr>
          <p:cNvPr id="16" name="TextBox 15">
            <a:extLst>
              <a:ext uri="{FF2B5EF4-FFF2-40B4-BE49-F238E27FC236}">
                <a16:creationId xmlns:a16="http://schemas.microsoft.com/office/drawing/2014/main" id="{C5908AD6-8B73-4B6C-99A4-A88CCA44C36E}"/>
              </a:ext>
            </a:extLst>
          </p:cNvPr>
          <p:cNvSpPr txBox="1"/>
          <p:nvPr/>
        </p:nvSpPr>
        <p:spPr>
          <a:xfrm>
            <a:off x="1055123" y="4980762"/>
            <a:ext cx="1666875" cy="369332"/>
          </a:xfrm>
          <a:prstGeom prst="rect">
            <a:avLst/>
          </a:prstGeom>
          <a:noFill/>
        </p:spPr>
        <p:txBody>
          <a:bodyPr wrap="square">
            <a:spAutoFit/>
          </a:bodyPr>
          <a:lstStyle/>
          <a:p>
            <a:pPr algn="ctr"/>
            <a:r>
              <a:rPr lang="en-US" dirty="0">
                <a:solidFill>
                  <a:srgbClr val="FF0000"/>
                </a:solidFill>
              </a:rPr>
              <a:t>2017</a:t>
            </a:r>
          </a:p>
        </p:txBody>
      </p:sp>
    </p:spTree>
    <p:extLst>
      <p:ext uri="{BB962C8B-B14F-4D97-AF65-F5344CB8AC3E}">
        <p14:creationId xmlns:p14="http://schemas.microsoft.com/office/powerpoint/2010/main" val="384116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Mass Fit with Results </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10" name="TextBox 9">
            <a:extLst>
              <a:ext uri="{FF2B5EF4-FFF2-40B4-BE49-F238E27FC236}">
                <a16:creationId xmlns:a16="http://schemas.microsoft.com/office/drawing/2014/main" id="{79A3099A-EF5B-4F16-A78F-3B5F131E773E}"/>
              </a:ext>
            </a:extLst>
          </p:cNvPr>
          <p:cNvSpPr txBox="1"/>
          <p:nvPr/>
        </p:nvSpPr>
        <p:spPr>
          <a:xfrm>
            <a:off x="182879" y="1694963"/>
            <a:ext cx="5068589" cy="3139321"/>
          </a:xfrm>
          <a:prstGeom prst="rect">
            <a:avLst/>
          </a:prstGeom>
          <a:noFill/>
        </p:spPr>
        <p:txBody>
          <a:bodyPr wrap="square">
            <a:spAutoFit/>
          </a:bodyPr>
          <a:lstStyle/>
          <a:p>
            <a:pPr algn="ctr"/>
            <a:r>
              <a:rPr lang="en-US" dirty="0">
                <a:solidFill>
                  <a:srgbClr val="00B0F0"/>
                </a:solidFill>
              </a:rPr>
              <a:t>2016_preVFP</a:t>
            </a:r>
          </a:p>
          <a:p>
            <a:pPr algn="ctr"/>
            <a:r>
              <a:rPr lang="en-US" dirty="0"/>
              <a:t> Floating Parameter    </a:t>
            </a:r>
            <a:r>
              <a:rPr lang="en-US" dirty="0" err="1"/>
              <a:t>FinalValue</a:t>
            </a:r>
            <a:r>
              <a:rPr lang="en-US" dirty="0"/>
              <a:t> +/-  Error</a:t>
            </a:r>
          </a:p>
          <a:p>
            <a:pPr algn="ctr"/>
            <a:r>
              <a:rPr lang="en-US" dirty="0"/>
              <a:t>  --------------------  --------------------------</a:t>
            </a:r>
          </a:p>
          <a:p>
            <a:pPr algn="ctr"/>
            <a:r>
              <a:rPr lang="en-US" dirty="0"/>
              <a:t>            </a:t>
            </a:r>
            <a:r>
              <a:rPr lang="en-US" dirty="0" err="1"/>
              <a:t>kMassResol</a:t>
            </a:r>
            <a:r>
              <a:rPr lang="en-US" dirty="0"/>
              <a:t>    1.0152e+00 +/-  4.27e-02</a:t>
            </a:r>
          </a:p>
          <a:p>
            <a:pPr algn="ctr"/>
            <a:r>
              <a:rPr lang="en-US" dirty="0"/>
              <a:t>            </a:t>
            </a:r>
            <a:r>
              <a:rPr lang="en-US" dirty="0" err="1"/>
              <a:t>kMassScale</a:t>
            </a:r>
            <a:r>
              <a:rPr lang="en-US" dirty="0"/>
              <a:t>    9.8901e-01 +/-  3.23e-03</a:t>
            </a:r>
          </a:p>
          <a:p>
            <a:pPr algn="ctr"/>
            <a:r>
              <a:rPr lang="en-US" dirty="0"/>
              <a:t>               kQCD_2b    5.0274e-02 +/-  3.78e-02</a:t>
            </a:r>
          </a:p>
          <a:p>
            <a:pPr algn="ctr"/>
            <a:r>
              <a:rPr lang="en-US" dirty="0"/>
              <a:t>            nFitBkg_2b    1.1462e-04 +/-  1.37e+01</a:t>
            </a:r>
          </a:p>
          <a:p>
            <a:pPr algn="ctr"/>
            <a:r>
              <a:rPr lang="en-US" dirty="0"/>
              <a:t>            nFitQCD_2b    1.5480e+03 +/-  9.55e+01</a:t>
            </a:r>
          </a:p>
          <a:p>
            <a:pPr algn="ctr"/>
            <a:r>
              <a:rPr lang="en-US" dirty="0"/>
              <a:t>             nFitSig2b    2.6022e+03 +/-  1.01e+02</a:t>
            </a:r>
          </a:p>
          <a:p>
            <a:pPr algn="ctr"/>
            <a:endParaRPr lang="en-GB" dirty="0"/>
          </a:p>
          <a:p>
            <a:pPr algn="ctr"/>
            <a:r>
              <a:rPr lang="en-GB" dirty="0">
                <a:solidFill>
                  <a:srgbClr val="00B0F0"/>
                </a:solidFill>
              </a:rPr>
              <a:t>Signal strength: r = 0.702314 ± 0.0332752</a:t>
            </a:r>
            <a:endParaRPr lang="en-US" dirty="0">
              <a:solidFill>
                <a:srgbClr val="00B0F0"/>
              </a:solidFill>
            </a:endParaRPr>
          </a:p>
        </p:txBody>
      </p:sp>
      <p:graphicFrame>
        <p:nvGraphicFramePr>
          <p:cNvPr id="9" name="Object 8">
            <a:extLst>
              <a:ext uri="{FF2B5EF4-FFF2-40B4-BE49-F238E27FC236}">
                <a16:creationId xmlns:a16="http://schemas.microsoft.com/office/drawing/2014/main" id="{634C4757-1FA5-48A6-B17F-A9A20B95700E}"/>
              </a:ext>
            </a:extLst>
          </p:cNvPr>
          <p:cNvGraphicFramePr>
            <a:graphicFrameLocks noChangeAspect="1"/>
          </p:cNvGraphicFramePr>
          <p:nvPr>
            <p:extLst>
              <p:ext uri="{D42A27DB-BD31-4B8C-83A1-F6EECF244321}">
                <p14:modId xmlns:p14="http://schemas.microsoft.com/office/powerpoint/2010/main" val="4275470293"/>
              </p:ext>
            </p:extLst>
          </p:nvPr>
        </p:nvGraphicFramePr>
        <p:xfrm>
          <a:off x="5728971" y="600982"/>
          <a:ext cx="6280150" cy="5327284"/>
        </p:xfrm>
        <a:graphic>
          <a:graphicData uri="http://schemas.openxmlformats.org/presentationml/2006/ole">
            <mc:AlternateContent xmlns:mc="http://schemas.openxmlformats.org/markup-compatibility/2006">
              <mc:Choice xmlns:v="urn:schemas-microsoft-com:vml" Requires="v">
                <p:oleObj name="Acrobat Document" r:id="rId2" imgW="4320466" imgH="3665010" progId="AcroExch.Document.DC">
                  <p:embed/>
                </p:oleObj>
              </mc:Choice>
              <mc:Fallback>
                <p:oleObj name="Acrobat Document" r:id="rId2" imgW="4320466" imgH="3665010" progId="AcroExch.Document.DC">
                  <p:embed/>
                  <p:pic>
                    <p:nvPicPr>
                      <p:cNvPr id="0" name=""/>
                      <p:cNvPicPr/>
                      <p:nvPr/>
                    </p:nvPicPr>
                    <p:blipFill>
                      <a:blip r:embed="rId3"/>
                      <a:stretch>
                        <a:fillRect/>
                      </a:stretch>
                    </p:blipFill>
                    <p:spPr>
                      <a:xfrm>
                        <a:off x="5728971" y="600982"/>
                        <a:ext cx="6280150" cy="5327284"/>
                      </a:xfrm>
                      <a:prstGeom prst="rect">
                        <a:avLst/>
                      </a:prstGeom>
                    </p:spPr>
                  </p:pic>
                </p:oleObj>
              </mc:Fallback>
            </mc:AlternateContent>
          </a:graphicData>
        </a:graphic>
      </p:graphicFrame>
    </p:spTree>
    <p:extLst>
      <p:ext uri="{BB962C8B-B14F-4D97-AF65-F5344CB8AC3E}">
        <p14:creationId xmlns:p14="http://schemas.microsoft.com/office/powerpoint/2010/main" val="144077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Mass Fit with Results </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13" name="TextBox 12">
            <a:extLst>
              <a:ext uri="{FF2B5EF4-FFF2-40B4-BE49-F238E27FC236}">
                <a16:creationId xmlns:a16="http://schemas.microsoft.com/office/drawing/2014/main" id="{CA122840-7875-48F5-896E-64C55E523B62}"/>
              </a:ext>
            </a:extLst>
          </p:cNvPr>
          <p:cNvSpPr txBox="1"/>
          <p:nvPr/>
        </p:nvSpPr>
        <p:spPr>
          <a:xfrm>
            <a:off x="182879" y="1859338"/>
            <a:ext cx="4822804" cy="3139321"/>
          </a:xfrm>
          <a:prstGeom prst="rect">
            <a:avLst/>
          </a:prstGeom>
          <a:noFill/>
        </p:spPr>
        <p:txBody>
          <a:bodyPr wrap="square">
            <a:spAutoFit/>
          </a:bodyPr>
          <a:lstStyle/>
          <a:p>
            <a:pPr algn="ctr"/>
            <a:r>
              <a:rPr lang="en-US" dirty="0">
                <a:solidFill>
                  <a:srgbClr val="0070C0"/>
                </a:solidFill>
              </a:rPr>
              <a:t>2016_postVFP </a:t>
            </a:r>
          </a:p>
          <a:p>
            <a:pPr algn="ctr"/>
            <a:r>
              <a:rPr lang="en-US" dirty="0"/>
              <a:t>Floating Parameter    </a:t>
            </a:r>
            <a:r>
              <a:rPr lang="en-US" dirty="0" err="1"/>
              <a:t>FinalValue</a:t>
            </a:r>
            <a:r>
              <a:rPr lang="en-US" dirty="0"/>
              <a:t> +/-  Error</a:t>
            </a:r>
          </a:p>
          <a:p>
            <a:pPr algn="ctr"/>
            <a:r>
              <a:rPr lang="en-US" dirty="0"/>
              <a:t>  --------------------  --------------------------</a:t>
            </a:r>
          </a:p>
          <a:p>
            <a:pPr algn="ctr"/>
            <a:r>
              <a:rPr lang="en-US" dirty="0"/>
              <a:t>            </a:t>
            </a:r>
            <a:r>
              <a:rPr lang="en-US" dirty="0" err="1"/>
              <a:t>kMassResol</a:t>
            </a:r>
            <a:r>
              <a:rPr lang="en-US" dirty="0"/>
              <a:t>    9.6000e-01 +/-  4.90e-02</a:t>
            </a:r>
          </a:p>
          <a:p>
            <a:pPr algn="ctr"/>
            <a:r>
              <a:rPr lang="en-US" dirty="0"/>
              <a:t>            </a:t>
            </a:r>
            <a:r>
              <a:rPr lang="en-US" dirty="0" err="1"/>
              <a:t>kMassScale</a:t>
            </a:r>
            <a:r>
              <a:rPr lang="en-US" dirty="0"/>
              <a:t>    9.7883e-01 +/-  3.47e-03</a:t>
            </a:r>
          </a:p>
          <a:p>
            <a:pPr algn="ctr"/>
            <a:r>
              <a:rPr lang="en-US" dirty="0"/>
              <a:t>               kQCD_2b    3.9566e-01 +/-  1.39e+00</a:t>
            </a:r>
          </a:p>
          <a:p>
            <a:pPr algn="ctr"/>
            <a:r>
              <a:rPr lang="en-US" dirty="0"/>
              <a:t>            nFitBkg_2b    5.1107e-03 +/-  6.08e+01</a:t>
            </a:r>
          </a:p>
          <a:p>
            <a:pPr algn="ctr"/>
            <a:r>
              <a:rPr lang="en-US" dirty="0"/>
              <a:t>            nFitQCD_2b    1.0983e+03 +/-  1.12e+02</a:t>
            </a:r>
          </a:p>
          <a:p>
            <a:pPr algn="ctr"/>
            <a:r>
              <a:rPr lang="en-US" dirty="0"/>
              <a:t>             nFitSig2b    1.9929e+03 +/-  1.02e+02</a:t>
            </a:r>
          </a:p>
          <a:p>
            <a:pPr algn="ctr"/>
            <a:endParaRPr lang="en-GB" dirty="0">
              <a:solidFill>
                <a:srgbClr val="0070C0"/>
              </a:solidFill>
            </a:endParaRPr>
          </a:p>
          <a:p>
            <a:pPr algn="ctr"/>
            <a:r>
              <a:rPr lang="en-GB" dirty="0">
                <a:solidFill>
                  <a:srgbClr val="0070C0"/>
                </a:solidFill>
              </a:rPr>
              <a:t>Signal strength: r = 0.640463 ± 0.0388384</a:t>
            </a:r>
            <a:endParaRPr lang="en-US" dirty="0">
              <a:solidFill>
                <a:srgbClr val="0070C0"/>
              </a:solidFill>
            </a:endParaRPr>
          </a:p>
        </p:txBody>
      </p:sp>
      <p:graphicFrame>
        <p:nvGraphicFramePr>
          <p:cNvPr id="3" name="Object 2">
            <a:extLst>
              <a:ext uri="{FF2B5EF4-FFF2-40B4-BE49-F238E27FC236}">
                <a16:creationId xmlns:a16="http://schemas.microsoft.com/office/drawing/2014/main" id="{93AC7C75-C47F-41A1-B0BC-445C7EE72D6D}"/>
              </a:ext>
            </a:extLst>
          </p:cNvPr>
          <p:cNvGraphicFramePr>
            <a:graphicFrameLocks noChangeAspect="1"/>
          </p:cNvGraphicFramePr>
          <p:nvPr>
            <p:extLst>
              <p:ext uri="{D42A27DB-BD31-4B8C-83A1-F6EECF244321}">
                <p14:modId xmlns:p14="http://schemas.microsoft.com/office/powerpoint/2010/main" val="3117755601"/>
              </p:ext>
            </p:extLst>
          </p:nvPr>
        </p:nvGraphicFramePr>
        <p:xfrm>
          <a:off x="5677673" y="771867"/>
          <a:ext cx="6264676" cy="5314265"/>
        </p:xfrm>
        <a:graphic>
          <a:graphicData uri="http://schemas.openxmlformats.org/presentationml/2006/ole">
            <mc:AlternateContent xmlns:mc="http://schemas.openxmlformats.org/markup-compatibility/2006">
              <mc:Choice xmlns:v="urn:schemas-microsoft-com:vml" Requires="v">
                <p:oleObj name="Acrobat Document" r:id="rId2" imgW="4320466" imgH="3665010" progId="AcroExch.Document.DC">
                  <p:embed/>
                </p:oleObj>
              </mc:Choice>
              <mc:Fallback>
                <p:oleObj name="Acrobat Document" r:id="rId2" imgW="4320466" imgH="3665010" progId="AcroExch.Document.DC">
                  <p:embed/>
                  <p:pic>
                    <p:nvPicPr>
                      <p:cNvPr id="0" name=""/>
                      <p:cNvPicPr/>
                      <p:nvPr/>
                    </p:nvPicPr>
                    <p:blipFill>
                      <a:blip r:embed="rId3"/>
                      <a:stretch>
                        <a:fillRect/>
                      </a:stretch>
                    </p:blipFill>
                    <p:spPr>
                      <a:xfrm>
                        <a:off x="5677673" y="771867"/>
                        <a:ext cx="6264676" cy="5314265"/>
                      </a:xfrm>
                      <a:prstGeom prst="rect">
                        <a:avLst/>
                      </a:prstGeom>
                    </p:spPr>
                  </p:pic>
                </p:oleObj>
              </mc:Fallback>
            </mc:AlternateContent>
          </a:graphicData>
        </a:graphic>
      </p:graphicFrame>
    </p:spTree>
    <p:extLst>
      <p:ext uri="{BB962C8B-B14F-4D97-AF65-F5344CB8AC3E}">
        <p14:creationId xmlns:p14="http://schemas.microsoft.com/office/powerpoint/2010/main" val="258826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Mass Fit with Results </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8" name="TextBox 7">
            <a:extLst>
              <a:ext uri="{FF2B5EF4-FFF2-40B4-BE49-F238E27FC236}">
                <a16:creationId xmlns:a16="http://schemas.microsoft.com/office/drawing/2014/main" id="{1C122371-FE87-4406-9FFD-7A1F0F86E958}"/>
              </a:ext>
            </a:extLst>
          </p:cNvPr>
          <p:cNvSpPr txBox="1"/>
          <p:nvPr/>
        </p:nvSpPr>
        <p:spPr>
          <a:xfrm>
            <a:off x="214618" y="1890653"/>
            <a:ext cx="4822804" cy="3139321"/>
          </a:xfrm>
          <a:prstGeom prst="rect">
            <a:avLst/>
          </a:prstGeom>
          <a:noFill/>
        </p:spPr>
        <p:txBody>
          <a:bodyPr wrap="square">
            <a:spAutoFit/>
          </a:bodyPr>
          <a:lstStyle/>
          <a:p>
            <a:pPr algn="ctr"/>
            <a:r>
              <a:rPr lang="en-US" dirty="0">
                <a:solidFill>
                  <a:srgbClr val="FF0000"/>
                </a:solidFill>
              </a:rPr>
              <a:t>2017</a:t>
            </a:r>
            <a:r>
              <a:rPr lang="en-US" dirty="0"/>
              <a:t> </a:t>
            </a:r>
          </a:p>
          <a:p>
            <a:pPr algn="ctr"/>
            <a:r>
              <a:rPr lang="en-US" dirty="0"/>
              <a:t>Floating Parameter    </a:t>
            </a:r>
            <a:r>
              <a:rPr lang="en-US" dirty="0" err="1"/>
              <a:t>FinalValue</a:t>
            </a:r>
            <a:r>
              <a:rPr lang="en-US" dirty="0"/>
              <a:t> +/-  Error</a:t>
            </a:r>
          </a:p>
          <a:p>
            <a:pPr algn="ctr"/>
            <a:r>
              <a:rPr lang="en-US" dirty="0"/>
              <a:t>  --------------------  --------------------------</a:t>
            </a:r>
          </a:p>
          <a:p>
            <a:pPr algn="ctr"/>
            <a:r>
              <a:rPr lang="en-US" dirty="0"/>
              <a:t>            </a:t>
            </a:r>
            <a:r>
              <a:rPr lang="en-US" dirty="0" err="1"/>
              <a:t>kMassResol</a:t>
            </a:r>
            <a:r>
              <a:rPr lang="en-US" dirty="0"/>
              <a:t>    1.0047e+00 +/-  2.92e-02</a:t>
            </a:r>
          </a:p>
          <a:p>
            <a:pPr algn="ctr"/>
            <a:r>
              <a:rPr lang="en-US" dirty="0"/>
              <a:t>            </a:t>
            </a:r>
            <a:r>
              <a:rPr lang="en-US" dirty="0" err="1"/>
              <a:t>kMassScale</a:t>
            </a:r>
            <a:r>
              <a:rPr lang="en-US" dirty="0"/>
              <a:t>    1.0254e+00 +/-  2.17e-03</a:t>
            </a:r>
          </a:p>
          <a:p>
            <a:pPr algn="ctr"/>
            <a:r>
              <a:rPr lang="en-US" dirty="0"/>
              <a:t>               kQCD_2b    4.8315e-02 +/-  2.41e-02</a:t>
            </a:r>
          </a:p>
          <a:p>
            <a:pPr algn="ctr"/>
            <a:r>
              <a:rPr lang="en-US" dirty="0"/>
              <a:t>            nFitBkg_2b    9.1608e-04 +/-  2.58e+01</a:t>
            </a:r>
          </a:p>
          <a:p>
            <a:pPr algn="ctr"/>
            <a:r>
              <a:rPr lang="en-US" dirty="0"/>
              <a:t>            nFitQCD_2b    3.2792e+03 +/-  1.46e+02</a:t>
            </a:r>
          </a:p>
          <a:p>
            <a:pPr algn="ctr"/>
            <a:r>
              <a:rPr lang="en-US" dirty="0"/>
              <a:t>             nFitSig2b    5.9564e+03 +/-  1.55e+02</a:t>
            </a:r>
          </a:p>
          <a:p>
            <a:pPr algn="ctr"/>
            <a:endParaRPr lang="en-GB" dirty="0">
              <a:solidFill>
                <a:srgbClr val="FF0000"/>
              </a:solidFill>
            </a:endParaRPr>
          </a:p>
          <a:p>
            <a:pPr algn="ctr"/>
            <a:r>
              <a:rPr lang="en-GB" dirty="0">
                <a:solidFill>
                  <a:srgbClr val="FF0000"/>
                </a:solidFill>
              </a:rPr>
              <a:t>Signal strength: r = 0.662214 ± 0.0206756</a:t>
            </a:r>
            <a:endParaRPr lang="en-US" dirty="0">
              <a:solidFill>
                <a:srgbClr val="FF0000"/>
              </a:solidFill>
            </a:endParaRPr>
          </a:p>
        </p:txBody>
      </p:sp>
      <p:graphicFrame>
        <p:nvGraphicFramePr>
          <p:cNvPr id="3" name="Object 2">
            <a:extLst>
              <a:ext uri="{FF2B5EF4-FFF2-40B4-BE49-F238E27FC236}">
                <a16:creationId xmlns:a16="http://schemas.microsoft.com/office/drawing/2014/main" id="{9DBD5301-C23F-4D33-A251-B045B7957C6E}"/>
              </a:ext>
            </a:extLst>
          </p:cNvPr>
          <p:cNvGraphicFramePr>
            <a:graphicFrameLocks noChangeAspect="1"/>
          </p:cNvGraphicFramePr>
          <p:nvPr>
            <p:extLst>
              <p:ext uri="{D42A27DB-BD31-4B8C-83A1-F6EECF244321}">
                <p14:modId xmlns:p14="http://schemas.microsoft.com/office/powerpoint/2010/main" val="366709306"/>
              </p:ext>
            </p:extLst>
          </p:nvPr>
        </p:nvGraphicFramePr>
        <p:xfrm>
          <a:off x="5712706" y="771867"/>
          <a:ext cx="6264676" cy="5314265"/>
        </p:xfrm>
        <a:graphic>
          <a:graphicData uri="http://schemas.openxmlformats.org/presentationml/2006/ole">
            <mc:AlternateContent xmlns:mc="http://schemas.openxmlformats.org/markup-compatibility/2006">
              <mc:Choice xmlns:v="urn:schemas-microsoft-com:vml" Requires="v">
                <p:oleObj name="Acrobat Document" r:id="rId2" imgW="4320466" imgH="3665010" progId="AcroExch.Document.DC">
                  <p:embed/>
                </p:oleObj>
              </mc:Choice>
              <mc:Fallback>
                <p:oleObj name="Acrobat Document" r:id="rId2" imgW="4320466" imgH="3665010" progId="AcroExch.Document.DC">
                  <p:embed/>
                  <p:pic>
                    <p:nvPicPr>
                      <p:cNvPr id="0" name=""/>
                      <p:cNvPicPr/>
                      <p:nvPr/>
                    </p:nvPicPr>
                    <p:blipFill>
                      <a:blip r:embed="rId3"/>
                      <a:stretch>
                        <a:fillRect/>
                      </a:stretch>
                    </p:blipFill>
                    <p:spPr>
                      <a:xfrm>
                        <a:off x="5712706" y="771867"/>
                        <a:ext cx="6264676" cy="5314265"/>
                      </a:xfrm>
                      <a:prstGeom prst="rect">
                        <a:avLst/>
                      </a:prstGeom>
                    </p:spPr>
                  </p:pic>
                </p:oleObj>
              </mc:Fallback>
            </mc:AlternateContent>
          </a:graphicData>
        </a:graphic>
      </p:graphicFrame>
    </p:spTree>
    <p:extLst>
      <p:ext uri="{BB962C8B-B14F-4D97-AF65-F5344CB8AC3E}">
        <p14:creationId xmlns:p14="http://schemas.microsoft.com/office/powerpoint/2010/main" val="109175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Mass Fit with Results </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6" name="TextBox 5">
            <a:extLst>
              <a:ext uri="{FF2B5EF4-FFF2-40B4-BE49-F238E27FC236}">
                <a16:creationId xmlns:a16="http://schemas.microsoft.com/office/drawing/2014/main" id="{4F969CDD-ACD5-43EB-AD66-8CD123AFD985}"/>
              </a:ext>
            </a:extLst>
          </p:cNvPr>
          <p:cNvSpPr txBox="1"/>
          <p:nvPr/>
        </p:nvSpPr>
        <p:spPr>
          <a:xfrm>
            <a:off x="346815" y="1825813"/>
            <a:ext cx="4822804" cy="3139321"/>
          </a:xfrm>
          <a:prstGeom prst="rect">
            <a:avLst/>
          </a:prstGeom>
          <a:noFill/>
        </p:spPr>
        <p:txBody>
          <a:bodyPr wrap="square">
            <a:spAutoFit/>
          </a:bodyPr>
          <a:lstStyle/>
          <a:p>
            <a:pPr algn="ctr"/>
            <a:r>
              <a:rPr lang="en-US" dirty="0">
                <a:solidFill>
                  <a:srgbClr val="00B050"/>
                </a:solidFill>
              </a:rPr>
              <a:t>2018</a:t>
            </a:r>
            <a:r>
              <a:rPr lang="en-US" dirty="0"/>
              <a:t> </a:t>
            </a:r>
          </a:p>
          <a:p>
            <a:pPr algn="ctr"/>
            <a:r>
              <a:rPr lang="en-US" dirty="0"/>
              <a:t>Floating Parameter    </a:t>
            </a:r>
            <a:r>
              <a:rPr lang="en-US" dirty="0" err="1"/>
              <a:t>FinalValue</a:t>
            </a:r>
            <a:r>
              <a:rPr lang="en-US" dirty="0"/>
              <a:t> +/-  Error</a:t>
            </a:r>
          </a:p>
          <a:p>
            <a:pPr algn="ctr"/>
            <a:r>
              <a:rPr lang="en-US" dirty="0"/>
              <a:t>  --------------------  --------------------------</a:t>
            </a:r>
          </a:p>
          <a:p>
            <a:pPr algn="ctr"/>
            <a:r>
              <a:rPr lang="en-US" dirty="0"/>
              <a:t>            </a:t>
            </a:r>
            <a:r>
              <a:rPr lang="en-US" dirty="0" err="1"/>
              <a:t>kMassResol</a:t>
            </a:r>
            <a:r>
              <a:rPr lang="en-US" dirty="0"/>
              <a:t>    9.8311e-01 +/-  2.57e-02</a:t>
            </a:r>
          </a:p>
          <a:p>
            <a:pPr algn="ctr"/>
            <a:r>
              <a:rPr lang="en-US" dirty="0"/>
              <a:t>            </a:t>
            </a:r>
            <a:r>
              <a:rPr lang="en-US" dirty="0" err="1"/>
              <a:t>kMassScale</a:t>
            </a:r>
            <a:r>
              <a:rPr lang="en-US" dirty="0"/>
              <a:t>    9.9167e-01 +/-  1.85e-03</a:t>
            </a:r>
          </a:p>
          <a:p>
            <a:pPr algn="ctr"/>
            <a:r>
              <a:rPr lang="en-US" dirty="0"/>
              <a:t>               kQCD_2b    1.4152e-02 +/-  2.95e-03</a:t>
            </a:r>
          </a:p>
          <a:p>
            <a:pPr algn="ctr"/>
            <a:r>
              <a:rPr lang="en-US" dirty="0"/>
              <a:t>            nFitBkg_2b    3.2440e-04 +/-  3.15e+02</a:t>
            </a:r>
          </a:p>
          <a:p>
            <a:pPr algn="ctr"/>
            <a:r>
              <a:rPr lang="en-US" dirty="0"/>
              <a:t>            nFitQCD_2b    4.7403e+03 +/-  1.59e+02</a:t>
            </a:r>
          </a:p>
          <a:p>
            <a:pPr algn="ctr"/>
            <a:r>
              <a:rPr lang="en-US" dirty="0"/>
              <a:t>             nFitSig2b    7.6356e+03 +/-  1.68e+02</a:t>
            </a:r>
          </a:p>
          <a:p>
            <a:pPr algn="ctr"/>
            <a:endParaRPr lang="en-GB" dirty="0">
              <a:solidFill>
                <a:srgbClr val="00B050"/>
              </a:solidFill>
            </a:endParaRPr>
          </a:p>
          <a:p>
            <a:pPr algn="ctr"/>
            <a:r>
              <a:rPr lang="en-GB" dirty="0">
                <a:solidFill>
                  <a:srgbClr val="00B050"/>
                </a:solidFill>
              </a:rPr>
              <a:t>Signal strength: r = 0.673655 ± 0.0179039</a:t>
            </a:r>
            <a:endParaRPr lang="en-US" dirty="0">
              <a:solidFill>
                <a:srgbClr val="00B050"/>
              </a:solidFill>
            </a:endParaRPr>
          </a:p>
        </p:txBody>
      </p:sp>
      <p:graphicFrame>
        <p:nvGraphicFramePr>
          <p:cNvPr id="3" name="Object 2">
            <a:extLst>
              <a:ext uri="{FF2B5EF4-FFF2-40B4-BE49-F238E27FC236}">
                <a16:creationId xmlns:a16="http://schemas.microsoft.com/office/drawing/2014/main" id="{4ACE6A51-B388-4D28-B1AA-E04741969344}"/>
              </a:ext>
            </a:extLst>
          </p:cNvPr>
          <p:cNvGraphicFramePr>
            <a:graphicFrameLocks noChangeAspect="1"/>
          </p:cNvGraphicFramePr>
          <p:nvPr>
            <p:extLst>
              <p:ext uri="{D42A27DB-BD31-4B8C-83A1-F6EECF244321}">
                <p14:modId xmlns:p14="http://schemas.microsoft.com/office/powerpoint/2010/main" val="2437489709"/>
              </p:ext>
            </p:extLst>
          </p:nvPr>
        </p:nvGraphicFramePr>
        <p:xfrm>
          <a:off x="5580509" y="771867"/>
          <a:ext cx="6264676" cy="5314265"/>
        </p:xfrm>
        <a:graphic>
          <a:graphicData uri="http://schemas.openxmlformats.org/presentationml/2006/ole">
            <mc:AlternateContent xmlns:mc="http://schemas.openxmlformats.org/markup-compatibility/2006">
              <mc:Choice xmlns:v="urn:schemas-microsoft-com:vml" Requires="v">
                <p:oleObj name="Acrobat Document" r:id="rId2" imgW="4320466" imgH="3665010" progId="AcroExch.Document.DC">
                  <p:embed/>
                </p:oleObj>
              </mc:Choice>
              <mc:Fallback>
                <p:oleObj name="Acrobat Document" r:id="rId2" imgW="4320466" imgH="3665010" progId="AcroExch.Document.DC">
                  <p:embed/>
                  <p:pic>
                    <p:nvPicPr>
                      <p:cNvPr id="0" name=""/>
                      <p:cNvPicPr/>
                      <p:nvPr/>
                    </p:nvPicPr>
                    <p:blipFill>
                      <a:blip r:embed="rId3"/>
                      <a:stretch>
                        <a:fillRect/>
                      </a:stretch>
                    </p:blipFill>
                    <p:spPr>
                      <a:xfrm>
                        <a:off x="5580509" y="771867"/>
                        <a:ext cx="6264676" cy="5314265"/>
                      </a:xfrm>
                      <a:prstGeom prst="rect">
                        <a:avLst/>
                      </a:prstGeom>
                    </p:spPr>
                  </p:pic>
                </p:oleObj>
              </mc:Fallback>
            </mc:AlternateContent>
          </a:graphicData>
        </a:graphic>
      </p:graphicFrame>
    </p:spTree>
    <p:extLst>
      <p:ext uri="{BB962C8B-B14F-4D97-AF65-F5344CB8AC3E}">
        <p14:creationId xmlns:p14="http://schemas.microsoft.com/office/powerpoint/2010/main" val="407610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D9EB30D-1896-E544-947E-9F4F9A085C5F}"/>
                  </a:ext>
                </a:extLst>
              </p:cNvPr>
              <p:cNvSpPr txBox="1"/>
              <p:nvPr/>
            </p:nvSpPr>
            <p:spPr>
              <a:xfrm>
                <a:off x="182879" y="600982"/>
                <a:ext cx="11610109" cy="4816447"/>
              </a:xfrm>
              <a:prstGeom prst="rect">
                <a:avLst/>
              </a:prstGeom>
              <a:noFill/>
            </p:spPr>
            <p:txBody>
              <a:bodyPr wrap="square" rtlCol="0">
                <a:spAutoFit/>
              </a:bodyPr>
              <a:lstStyle/>
              <a:p>
                <a:endParaRPr lang="en-US" dirty="0">
                  <a:sym typeface="Wingdings" pitchFamily="2" charset="2"/>
                </a:endParaRPr>
              </a:p>
              <a:p>
                <a:r>
                  <a:rPr lang="en-US" u="sng" dirty="0">
                    <a:sym typeface="Wingdings" pitchFamily="2" charset="2"/>
                  </a:rPr>
                  <a:t>Angular Distributions, Z’ analysis:</a:t>
                </a:r>
              </a:p>
              <a:p>
                <a:pPr marL="342900" indent="-342900">
                  <a:buFont typeface="Arial" panose="020B0604020202020204" pitchFamily="34" charset="0"/>
                  <a:buChar char="•"/>
                </a:pPr>
                <a:r>
                  <a:rPr lang="en-US" dirty="0">
                    <a:sym typeface="Wingdings" pitchFamily="2" charset="2"/>
                  </a:rPr>
                  <a:t>New Signal Region:</a:t>
                </a:r>
              </a:p>
              <a:p>
                <a:pPr marL="800100" lvl="1" indent="-342900">
                  <a:buFont typeface="Arial" panose="020B0604020202020204" pitchFamily="34" charset="0"/>
                  <a:buChar char="•"/>
                </a:pPr>
                <a:r>
                  <a:rPr lang="en-US" dirty="0">
                    <a:sym typeface="Wingdings" pitchFamily="2" charset="2"/>
                  </a:rPr>
                  <a:t>SR</a:t>
                </a:r>
                <a:r>
                  <a:rPr lang="en-US" baseline="-25000" dirty="0">
                    <a:sym typeface="Wingdings" pitchFamily="2" charset="2"/>
                  </a:rPr>
                  <a:t>C </a:t>
                </a:r>
                <a:r>
                  <a:rPr lang="en-US" dirty="0">
                    <a:sym typeface="Wingdings" pitchFamily="2" charset="2"/>
                  </a:rPr>
                  <a:t>= SR + </a:t>
                </a:r>
                <a:r>
                  <a:rPr lang="en-US" dirty="0" err="1">
                    <a:sym typeface="Wingdings" pitchFamily="2" charset="2"/>
                  </a:rPr>
                  <a:t>mJJ</a:t>
                </a:r>
                <a:r>
                  <a:rPr lang="en-US" dirty="0">
                    <a:sym typeface="Wingdings" pitchFamily="2" charset="2"/>
                  </a:rPr>
                  <a:t> &gt; 1.5TeV</a:t>
                </a:r>
              </a:p>
              <a:p>
                <a:pPr marL="800100" lvl="1" indent="-342900">
                  <a:buFont typeface="Arial" panose="020B0604020202020204" pitchFamily="34" charset="0"/>
                  <a:buChar char="•"/>
                </a:pPr>
                <a:endParaRPr lang="en-US" dirty="0">
                  <a:sym typeface="Wingdings" pitchFamily="2" charset="2"/>
                </a:endParaRPr>
              </a:p>
              <a:p>
                <a:pPr marL="342900" indent="-342900">
                  <a:buFont typeface="Arial" panose="020B0604020202020204" pitchFamily="34" charset="0"/>
                  <a:buChar char="•"/>
                </a:pPr>
                <a:r>
                  <a:rPr lang="en-US" dirty="0">
                    <a:sym typeface="Wingdings" pitchFamily="2" charset="2"/>
                  </a:rPr>
                  <a:t>Stack histograms for SR</a:t>
                </a:r>
                <a:r>
                  <a:rPr lang="en-US" baseline="-25000" dirty="0">
                    <a:sym typeface="Wingdings" pitchFamily="2" charset="2"/>
                  </a:rPr>
                  <a:t>C</a:t>
                </a:r>
              </a:p>
              <a:p>
                <a:endParaRPr lang="en-US" dirty="0">
                  <a:sym typeface="Wingdings" pitchFamily="2" charset="2"/>
                </a:endParaRPr>
              </a:p>
              <a:p>
                <a:pPr marL="342900" indent="-342900">
                  <a:buFont typeface="Arial" panose="020B0604020202020204" pitchFamily="34" charset="0"/>
                  <a:buChar char="•"/>
                </a:pPr>
                <a:r>
                  <a:rPr lang="en-US" dirty="0">
                    <a:sym typeface="Wingdings" pitchFamily="2" charset="2"/>
                  </a:rPr>
                  <a:t>Asymptotic Limits (Brazilian plots) for 2016, 2017, 2018 </a:t>
                </a:r>
              </a:p>
              <a:p>
                <a:pPr marL="800100" lvl="1" indent="-342900">
                  <a:buFont typeface="Arial" panose="020B0604020202020204" pitchFamily="34" charset="0"/>
                  <a:buChar char="•"/>
                </a:pPr>
                <a:r>
                  <a:rPr lang="en-US" dirty="0">
                    <a:sym typeface="Wingdings" pitchFamily="2" charset="2"/>
                  </a:rPr>
                  <a:t>Total Cross section x BR </a:t>
                </a:r>
              </a:p>
              <a:p>
                <a:pPr marL="800100" lvl="1" indent="-342900">
                  <a:buFont typeface="Arial" panose="020B0604020202020204" pitchFamily="34" charset="0"/>
                  <a:buChar char="•"/>
                </a:pPr>
                <a:r>
                  <a:rPr lang="en-US" dirty="0">
                    <a:sym typeface="Wingdings" pitchFamily="2" charset="2"/>
                  </a:rPr>
                  <a:t>Total Cross section = </a:t>
                </a:r>
                <a14:m>
                  <m:oMath xmlns:m="http://schemas.openxmlformats.org/officeDocument/2006/math">
                    <m:nary>
                      <m:naryPr>
                        <m:chr m:val="∑"/>
                        <m:ctrlPr>
                          <a:rPr lang="en-US" i="1" smtClean="0">
                            <a:latin typeface="Cambria Math" panose="02040503050406030204" pitchFamily="18" charset="0"/>
                            <a:sym typeface="Wingdings" pitchFamily="2" charset="2"/>
                          </a:rPr>
                        </m:ctrlPr>
                      </m:naryPr>
                      <m:sub>
                        <m:r>
                          <m:rPr>
                            <m:brk m:alnAt="23"/>
                          </m:rPr>
                          <a:rPr lang="en-US" b="0" i="1" smtClean="0">
                            <a:latin typeface="Cambria Math" panose="02040503050406030204" pitchFamily="18" charset="0"/>
                            <a:sym typeface="Wingdings" pitchFamily="2" charset="2"/>
                          </a:rPr>
                          <m:t>𝑖</m:t>
                        </m:r>
                        <m:r>
                          <a:rPr lang="en-US" b="0" i="1" smtClean="0">
                            <a:latin typeface="Cambria Math" panose="02040503050406030204" pitchFamily="18" charset="0"/>
                            <a:sym typeface="Wingdings" pitchFamily="2" charset="2"/>
                          </a:rPr>
                          <m:t>=1</m:t>
                        </m:r>
                      </m:sub>
                      <m:sup>
                        <m:r>
                          <a:rPr lang="en-US" b="0" i="1" smtClean="0">
                            <a:latin typeface="Cambria Math" panose="02040503050406030204" pitchFamily="18" charset="0"/>
                            <a:sym typeface="Wingdings" pitchFamily="2" charset="2"/>
                          </a:rPr>
                          <m:t>𝑁</m:t>
                        </m:r>
                      </m:sup>
                      <m:e>
                        <m:sSub>
                          <m:sSubPr>
                            <m:ctrlPr>
                              <a:rPr lang="en-US" b="0" i="1" smtClean="0">
                                <a:latin typeface="Cambria Math" panose="02040503050406030204" pitchFamily="18" charset="0"/>
                                <a:sym typeface="Wingdings" pitchFamily="2" charset="2"/>
                              </a:rPr>
                            </m:ctrlPr>
                          </m:sSubPr>
                          <m:e>
                            <m:r>
                              <a:rPr lang="en-US" b="0" i="1" smtClean="0">
                                <a:latin typeface="Cambria Math" panose="02040503050406030204" pitchFamily="18" charset="0"/>
                                <a:sym typeface="Wingdings" pitchFamily="2" charset="2"/>
                              </a:rPr>
                              <m:t>𝑆</m:t>
                            </m:r>
                          </m:e>
                          <m:sub>
                            <m:r>
                              <a:rPr lang="en-US" b="0" i="1" smtClean="0">
                                <a:latin typeface="Cambria Math" panose="02040503050406030204" pitchFamily="18" charset="0"/>
                                <a:sym typeface="Wingdings" pitchFamily="2" charset="2"/>
                              </a:rPr>
                              <m:t>𝑖</m:t>
                            </m:r>
                          </m:sub>
                        </m:sSub>
                      </m:e>
                    </m:nary>
                    <m:r>
                      <a:rPr lang="en-US" b="0" i="1" smtClean="0">
                        <a:latin typeface="Cambria Math" panose="02040503050406030204" pitchFamily="18" charset="0"/>
                        <a:sym typeface="Wingdings" pitchFamily="2" charset="2"/>
                      </a:rPr>
                      <m:t>, </m:t>
                    </m:r>
                  </m:oMath>
                </a14:m>
                <a:r>
                  <a:rPr lang="en-US" dirty="0">
                    <a:sym typeface="Wingdings" pitchFamily="2" charset="2"/>
                  </a:rPr>
                  <a:t>where S</a:t>
                </a:r>
                <a:r>
                  <a:rPr lang="en-US" baseline="-25000" dirty="0">
                    <a:sym typeface="Wingdings" pitchFamily="2" charset="2"/>
                  </a:rPr>
                  <a:t>i</a:t>
                </a:r>
                <a:r>
                  <a:rPr lang="en-US" dirty="0">
                    <a:sym typeface="Wingdings" pitchFamily="2" charset="2"/>
                  </a:rPr>
                  <a:t> is the signal yield in the reconstructed level</a:t>
                </a:r>
              </a:p>
              <a:p>
                <a:pPr marL="342900" indent="-342900">
                  <a:buFont typeface="Arial" panose="020B0604020202020204" pitchFamily="34" charset="0"/>
                  <a:buChar char="•"/>
                </a:pPr>
                <a:endParaRPr lang="en-US" dirty="0">
                  <a:sym typeface="Wingdings" pitchFamily="2" charset="2"/>
                </a:endParaRPr>
              </a:p>
              <a:p>
                <a:pPr marL="342900" indent="-342900">
                  <a:buFont typeface="Arial" panose="020B0604020202020204" pitchFamily="34" charset="0"/>
                  <a:buChar char="•"/>
                </a:pPr>
                <a:r>
                  <a:rPr lang="el-GR" dirty="0">
                    <a:sym typeface="Wingdings" pitchFamily="2" charset="2"/>
                  </a:rPr>
                  <a:t>Χ </a:t>
                </a:r>
                <a:r>
                  <a:rPr lang="en-US" dirty="0">
                    <a:sym typeface="Wingdings" pitchFamily="2" charset="2"/>
                  </a:rPr>
                  <a:t>distributions show a different slope than the B2G-16-015</a:t>
                </a:r>
              </a:p>
              <a:p>
                <a:pPr marL="800100" lvl="1" indent="-342900">
                  <a:buFont typeface="Arial" panose="020B0604020202020204" pitchFamily="34" charset="0"/>
                  <a:buChar char="•"/>
                </a:pPr>
                <a:r>
                  <a:rPr lang="en-US" dirty="0">
                    <a:sym typeface="Wingdings" pitchFamily="2" charset="2"/>
                  </a:rPr>
                  <a:t>Recreated Brazilian plot using </a:t>
                </a:r>
                <a:r>
                  <a:rPr lang="en-US" dirty="0" err="1">
                    <a:sym typeface="Wingdings" pitchFamily="2" charset="2"/>
                  </a:rPr>
                  <a:t>mJJ</a:t>
                </a:r>
                <a:r>
                  <a:rPr lang="en-US" dirty="0">
                    <a:sym typeface="Wingdings" pitchFamily="2" charset="2"/>
                  </a:rPr>
                  <a:t> variable (only for 2016 and </a:t>
                </a:r>
                <a:r>
                  <a:rPr lang="en-US" dirty="0" err="1">
                    <a:sym typeface="Wingdings" pitchFamily="2" charset="2"/>
                  </a:rPr>
                  <a:t>Zprime</a:t>
                </a:r>
                <a:r>
                  <a:rPr lang="en-US" dirty="0">
                    <a:sym typeface="Wingdings" pitchFamily="2" charset="2"/>
                  </a:rPr>
                  <a:t> 1% width)</a:t>
                </a:r>
              </a:p>
              <a:p>
                <a:pPr marL="800100" lvl="1" indent="-342900">
                  <a:buFont typeface="Arial" panose="020B0604020202020204" pitchFamily="34" charset="0"/>
                  <a:buChar char="•"/>
                </a:pPr>
                <a:r>
                  <a:rPr lang="en-US" dirty="0">
                    <a:sym typeface="Wingdings" pitchFamily="2" charset="2"/>
                  </a:rPr>
                  <a:t> Tried to increase mass cut from 1.5 </a:t>
                </a:r>
                <a:r>
                  <a:rPr lang="en-US" dirty="0" err="1">
                    <a:sym typeface="Wingdings" pitchFamily="2" charset="2"/>
                  </a:rPr>
                  <a:t>TeV</a:t>
                </a:r>
                <a:r>
                  <a:rPr lang="en-US" dirty="0">
                    <a:sym typeface="Wingdings" pitchFamily="2" charset="2"/>
                  </a:rPr>
                  <a:t> to 2 </a:t>
                </a:r>
                <a:r>
                  <a:rPr lang="en-US" dirty="0" err="1">
                    <a:sym typeface="Wingdings" pitchFamily="2" charset="2"/>
                  </a:rPr>
                  <a:t>TeV</a:t>
                </a:r>
                <a:r>
                  <a:rPr lang="en-US" dirty="0">
                    <a:sym typeface="Wingdings" pitchFamily="2" charset="2"/>
                  </a:rPr>
                  <a:t> to improve </a:t>
                </a:r>
                <a:r>
                  <a:rPr lang="en-US" dirty="0" err="1">
                    <a:sym typeface="Wingdings" pitchFamily="2" charset="2"/>
                  </a:rPr>
                  <a:t>sensititvity</a:t>
                </a:r>
                <a:r>
                  <a:rPr lang="en-US" dirty="0">
                    <a:sym typeface="Wingdings" pitchFamily="2" charset="2"/>
                  </a:rPr>
                  <a:t>  not enough events coming from signal extraction</a:t>
                </a:r>
              </a:p>
              <a:p>
                <a:pPr marL="800100" lvl="1" indent="-342900">
                  <a:buFont typeface="Arial" panose="020B0604020202020204" pitchFamily="34" charset="0"/>
                  <a:buChar char="•"/>
                </a:pPr>
                <a:r>
                  <a:rPr lang="en-US" dirty="0">
                    <a:sym typeface="Wingdings" pitchFamily="2" charset="2"/>
                  </a:rPr>
                  <a:t>If I use ttbar MC (</a:t>
                </a:r>
                <a:r>
                  <a:rPr lang="el-GR" dirty="0">
                    <a:sym typeface="Wingdings" pitchFamily="2" charset="2"/>
                  </a:rPr>
                  <a:t>χ </a:t>
                </a:r>
                <a:r>
                  <a:rPr lang="en-US" dirty="0" err="1">
                    <a:sym typeface="Wingdings" pitchFamily="2" charset="2"/>
                  </a:rPr>
                  <a:t>dists</a:t>
                </a:r>
                <a:r>
                  <a:rPr lang="en-US" dirty="0">
                    <a:sym typeface="Wingdings" pitchFamily="2" charset="2"/>
                  </a:rPr>
                  <a:t>) as input, the shape is the same as with the 1.5 </a:t>
                </a:r>
                <a:r>
                  <a:rPr lang="en-US" dirty="0" err="1">
                    <a:sym typeface="Wingdings" pitchFamily="2" charset="2"/>
                  </a:rPr>
                  <a:t>TeV</a:t>
                </a:r>
                <a:r>
                  <a:rPr lang="en-US" dirty="0">
                    <a:sym typeface="Wingdings" pitchFamily="2" charset="2"/>
                  </a:rPr>
                  <a:t> cut</a:t>
                </a:r>
              </a:p>
              <a:p>
                <a:pPr marL="800100" lvl="1" indent="-342900">
                  <a:buFont typeface="Arial" panose="020B0604020202020204" pitchFamily="34" charset="0"/>
                  <a:buChar char="•"/>
                </a:pPr>
                <a:r>
                  <a:rPr lang="en-US" dirty="0">
                    <a:sym typeface="Wingdings" pitchFamily="2" charset="2"/>
                  </a:rPr>
                  <a:t>Maybe sliding mass cuts? For each Z’ use a different </a:t>
                </a:r>
                <a:r>
                  <a:rPr lang="en-US" dirty="0" err="1">
                    <a:sym typeface="Wingdings" pitchFamily="2" charset="2"/>
                  </a:rPr>
                  <a:t>mJJ</a:t>
                </a:r>
                <a:r>
                  <a:rPr lang="en-US" dirty="0">
                    <a:sym typeface="Wingdings" pitchFamily="2" charset="2"/>
                  </a:rPr>
                  <a:t> cut </a:t>
                </a:r>
              </a:p>
            </p:txBody>
          </p:sp>
        </mc:Choice>
        <mc:Fallback xmlns="">
          <p:sp>
            <p:nvSpPr>
              <p:cNvPr id="3" name="TextBox 2">
                <a:extLst>
                  <a:ext uri="{FF2B5EF4-FFF2-40B4-BE49-F238E27FC236}">
                    <a16:creationId xmlns:a16="http://schemas.microsoft.com/office/drawing/2014/main" id="{FD9EB30D-1896-E544-947E-9F4F9A085C5F}"/>
                  </a:ext>
                </a:extLst>
              </p:cNvPr>
              <p:cNvSpPr txBox="1">
                <a:spLocks noRot="1" noChangeAspect="1" noMove="1" noResize="1" noEditPoints="1" noAdjustHandles="1" noChangeArrowheads="1" noChangeShapeType="1" noTextEdit="1"/>
              </p:cNvSpPr>
              <p:nvPr/>
            </p:nvSpPr>
            <p:spPr>
              <a:xfrm>
                <a:off x="182879" y="600982"/>
                <a:ext cx="11610109" cy="4816447"/>
              </a:xfrm>
              <a:prstGeom prst="rect">
                <a:avLst/>
              </a:prstGeom>
              <a:blipFill>
                <a:blip r:embed="rId2"/>
                <a:stretch>
                  <a:fillRect l="-437" b="-1316"/>
                </a:stretch>
              </a:blipFill>
            </p:spPr>
            <p:txBody>
              <a:bodyPr/>
              <a:lstStyle/>
              <a:p>
                <a:r>
                  <a:rPr lang="en-GR">
                    <a:noFill/>
                  </a:rPr>
                  <a:t> </a:t>
                </a:r>
              </a:p>
            </p:txBody>
          </p:sp>
        </mc:Fallback>
      </mc:AlternateContent>
    </p:spTree>
    <p:extLst>
      <p:ext uri="{BB962C8B-B14F-4D97-AF65-F5344CB8AC3E}">
        <p14:creationId xmlns:p14="http://schemas.microsoft.com/office/powerpoint/2010/main" val="20648368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12108</TotalTime>
  <Words>999</Words>
  <Application>Microsoft Office PowerPoint</Application>
  <PresentationFormat>Widescreen</PresentationFormat>
  <Paragraphs>186</Paragraphs>
  <Slides>12</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Retrospect</vt:lpstr>
      <vt:lpstr>Custom Design</vt:lpstr>
      <vt:lpstr>Adobe Acrobat Document</vt:lpstr>
      <vt:lpstr> HEP NTUA  Weekly Report   24/2/2021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George Bakas</cp:lastModifiedBy>
  <cp:revision>2287</cp:revision>
  <dcterms:created xsi:type="dcterms:W3CDTF">2019-11-29T10:22:58Z</dcterms:created>
  <dcterms:modified xsi:type="dcterms:W3CDTF">2021-02-24T07:39:11Z</dcterms:modified>
</cp:coreProperties>
</file>