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8"/>
  </p:notesMasterIdLst>
  <p:sldIdLst>
    <p:sldId id="256" r:id="rId2"/>
    <p:sldId id="271" r:id="rId3"/>
    <p:sldId id="272" r:id="rId4"/>
    <p:sldId id="273" r:id="rId5"/>
    <p:sldId id="270"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208" autoAdjust="0"/>
  </p:normalViewPr>
  <p:slideViewPr>
    <p:cSldViewPr snapToGrid="0" snapToObjects="1">
      <p:cViewPr>
        <p:scale>
          <a:sx n="119" d="100"/>
          <a:sy n="119" d="100"/>
        </p:scale>
        <p:origin x="26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29/05/2019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2885603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359435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9790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281352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88582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115716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29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29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29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29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29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29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29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1762"/>
            <a:ext cx="5559743" cy="446227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632" y="746448"/>
            <a:ext cx="5559743" cy="4527592"/>
          </a:xfrm>
          <a:prstGeom prst="rect">
            <a:avLst/>
          </a:prstGeom>
        </p:spPr>
      </p:pic>
      <p:pic>
        <p:nvPicPr>
          <p:cNvPr id="14" name="Picture 13"/>
          <p:cNvPicPr>
            <a:picLocks noChangeAspect="1"/>
          </p:cNvPicPr>
          <p:nvPr/>
        </p:nvPicPr>
        <p:blipFill>
          <a:blip r:embed="rId5"/>
          <a:stretch>
            <a:fillRect/>
          </a:stretch>
        </p:blipFill>
        <p:spPr>
          <a:xfrm>
            <a:off x="4541174" y="5061413"/>
            <a:ext cx="549285" cy="189573"/>
          </a:xfrm>
          <a:prstGeom prst="rect">
            <a:avLst/>
          </a:prstGeom>
        </p:spPr>
      </p:pic>
      <p:pic>
        <p:nvPicPr>
          <p:cNvPr id="15" name="Picture 14"/>
          <p:cNvPicPr>
            <a:picLocks noChangeAspect="1"/>
          </p:cNvPicPr>
          <p:nvPr/>
        </p:nvPicPr>
        <p:blipFill>
          <a:blip r:embed="rId5"/>
          <a:stretch>
            <a:fillRect/>
          </a:stretch>
        </p:blipFill>
        <p:spPr>
          <a:xfrm>
            <a:off x="10805125" y="5060131"/>
            <a:ext cx="549285" cy="189573"/>
          </a:xfrm>
          <a:prstGeom prst="rect">
            <a:avLst/>
          </a:prstGeom>
        </p:spPr>
      </p:pic>
      <p:pic>
        <p:nvPicPr>
          <p:cNvPr id="16" name="Picture 15"/>
          <p:cNvPicPr>
            <a:picLocks noChangeAspect="1"/>
          </p:cNvPicPr>
          <p:nvPr/>
        </p:nvPicPr>
        <p:blipFill>
          <a:blip r:embed="rId6"/>
          <a:stretch>
            <a:fillRect/>
          </a:stretch>
        </p:blipFill>
        <p:spPr>
          <a:xfrm>
            <a:off x="173103" y="1244374"/>
            <a:ext cx="209122" cy="472460"/>
          </a:xfrm>
          <a:prstGeom prst="rect">
            <a:avLst/>
          </a:prstGeom>
        </p:spPr>
      </p:pic>
      <p:pic>
        <p:nvPicPr>
          <p:cNvPr id="17" name="Picture 16"/>
          <p:cNvPicPr>
            <a:picLocks noChangeAspect="1"/>
          </p:cNvPicPr>
          <p:nvPr/>
        </p:nvPicPr>
        <p:blipFill>
          <a:blip r:embed="rId6"/>
          <a:stretch>
            <a:fillRect/>
          </a:stretch>
        </p:blipFill>
        <p:spPr>
          <a:xfrm>
            <a:off x="6474377" y="1250887"/>
            <a:ext cx="209122" cy="472460"/>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038"/>
            <a:ext cx="5962261" cy="45299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518" y="868037"/>
            <a:ext cx="5968482" cy="4529995"/>
          </a:xfrm>
          <a:prstGeom prst="rect">
            <a:avLst/>
          </a:prstGeom>
        </p:spPr>
      </p:pic>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867746"/>
            <a:ext cx="5191125" cy="48142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06489"/>
            <a:ext cx="6224976" cy="5075465"/>
          </a:xfrm>
          <a:prstGeom prst="rect">
            <a:avLst/>
          </a:prstGeom>
        </p:spPr>
      </p:pic>
    </p:spTree>
    <p:extLst>
      <p:ext uri="{BB962C8B-B14F-4D97-AF65-F5344CB8AC3E}">
        <p14:creationId xmlns:p14="http://schemas.microsoft.com/office/powerpoint/2010/main" val="324188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3" y="802432"/>
            <a:ext cx="6524867" cy="4926564"/>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868" y="700087"/>
            <a:ext cx="8553450" cy="54578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71804" y="1278294"/>
                <a:ext cx="2733869" cy="222073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dirty="0">
                    <a:solidFill>
                      <a:srgbClr val="FF0000"/>
                    </a:solidFill>
                  </a:rPr>
                  <a:t>No difference </a:t>
                </a:r>
                <a:endParaRPr lang="en-US" b="0" dirty="0">
                  <a:solidFill>
                    <a:srgbClr val="FF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71804" y="1278294"/>
                <a:ext cx="2733869" cy="2220736"/>
              </a:xfrm>
              <a:prstGeom prst="rect">
                <a:avLst/>
              </a:prstGeom>
              <a:blipFill>
                <a:blip r:embed="rId4"/>
                <a:stretch>
                  <a:fillRect l="-1336"/>
                </a:stretch>
              </a:blipFill>
            </p:spPr>
            <p:txBody>
              <a:bodyPr/>
              <a:lstStyle/>
              <a:p>
                <a:r>
                  <a:rPr lang="en-GB">
                    <a:noFill/>
                  </a:rPr>
                  <a:t> </a:t>
                </a:r>
              </a:p>
            </p:txBody>
          </p:sp>
        </mc:Fallback>
      </mc:AlternateContent>
    </p:spTree>
    <p:extLst>
      <p:ext uri="{BB962C8B-B14F-4D97-AF65-F5344CB8AC3E}">
        <p14:creationId xmlns:p14="http://schemas.microsoft.com/office/powerpoint/2010/main" val="333313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717331"/>
                <a:ext cx="11633664"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Motivation:</a:t>
                </a:r>
              </a:p>
              <a:p>
                <a:pPr marL="742950" lvl="1" indent="-285750">
                  <a:buFont typeface="Arial" panose="020B0604020202020204" pitchFamily="34" charset="0"/>
                  <a:buChar char="•"/>
                </a:pPr>
                <a:r>
                  <a:rPr lang="en-US" sz="1600" dirty="0"/>
                  <a:t>Additional U(1)’ gauge symmetries and associated Z’ gauge bosons are one of the most motivated extensions of the SM</a:t>
                </a:r>
              </a:p>
              <a:p>
                <a:pPr marL="742950" lvl="1" indent="-285750">
                  <a:buFont typeface="Arial" panose="020B0604020202020204" pitchFamily="34" charset="0"/>
                  <a:buChar char="•"/>
                </a:pPr>
                <a:r>
                  <a:rPr lang="en-US" sz="1600" dirty="0"/>
                  <a:t>It is more difficult to reduce the rank of an extended gauge group that contains the SM, than to break the non-abelian factors</a:t>
                </a:r>
              </a:p>
              <a:p>
                <a:endParaRPr lang="en-GB" sz="1600" dirty="0"/>
              </a:p>
              <a:p>
                <a:pPr marL="285750" indent="-285750">
                  <a:buFont typeface="Arial" panose="020B0604020202020204" pitchFamily="34" charset="0"/>
                  <a:buChar char="•"/>
                </a:pPr>
                <a:r>
                  <a:rPr lang="en-GB" sz="1600" dirty="0"/>
                  <a:t>In the SM the neutral current interactions of the fermions are described by the </a:t>
                </a:r>
                <a:r>
                  <a:rPr lang="en-GB" sz="1600" dirty="0" err="1"/>
                  <a:t>Lagrangian</a:t>
                </a:r>
                <a:r>
                  <a:rPr lang="en-GB" sz="1600" dirty="0"/>
                  <a:t>:</a:t>
                </a:r>
                <a:endParaRPr lang="el-GR" sz="1600" dirty="0"/>
              </a:p>
              <a:p>
                <a:pPr lvl="3"/>
                <a:endParaRPr lang="el-GR"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extension to SU(2) x U(1)</a:t>
                </a:r>
                <a:r>
                  <a:rPr lang="en-US" sz="1600" baseline="-25000" dirty="0"/>
                  <a:t>Y</a:t>
                </a:r>
                <a:r>
                  <a:rPr lang="en-US" sz="1600" dirty="0"/>
                  <a:t> x U(1) ‘</a:t>
                </a:r>
                <a:r>
                  <a:rPr lang="en-US" sz="1600" baseline="30000" dirty="0"/>
                  <a:t>n</a:t>
                </a:r>
                <a:r>
                  <a:rPr lang="en-US" sz="1600" dirty="0"/>
                  <a:t> , n </a:t>
                </a:r>
                <a14:m>
                  <m:oMath xmlns:m="http://schemas.openxmlformats.org/officeDocument/2006/math">
                    <m:r>
                      <a:rPr lang="en-US" sz="1600" b="0" i="1" smtClean="0">
                        <a:latin typeface="Cambria Math" panose="02040503050406030204" pitchFamily="18" charset="0"/>
                      </a:rPr>
                      <m:t>≥1 </m:t>
                    </m:r>
                  </m:oMath>
                </a14:m>
                <a:endParaRPr lang="en-GB" sz="1600" b="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b="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b="0" dirty="0"/>
              </a:p>
              <a:p>
                <a:r>
                  <a:rPr lang="en-GB" sz="1600" dirty="0"/>
                  <a:t>	where g</a:t>
                </a:r>
                <a:r>
                  <a:rPr lang="en-GB" sz="1600" baseline="-25000" dirty="0"/>
                  <a:t>1</a:t>
                </a:r>
                <a:r>
                  <a:rPr lang="en-GB" sz="1600" dirty="0"/>
                  <a:t>, Z</a:t>
                </a:r>
                <a:r>
                  <a:rPr lang="en-GB" sz="1600" baseline="-25000" dirty="0"/>
                  <a:t>1</a:t>
                </a:r>
                <a:r>
                  <a:rPr lang="el-GR" sz="1600" baseline="-25000" dirty="0"/>
                  <a:t>μ</a:t>
                </a:r>
                <a:r>
                  <a:rPr lang="el-GR" sz="1600" baseline="30000" dirty="0"/>
                  <a:t>0 </a:t>
                </a:r>
                <a:r>
                  <a:rPr lang="el-GR" sz="1600" baseline="-25000" dirty="0"/>
                  <a:t> </a:t>
                </a:r>
                <a:r>
                  <a:rPr lang="el-GR" sz="1600" dirty="0"/>
                  <a:t> </a:t>
                </a:r>
                <a:r>
                  <a:rPr lang="en-US" sz="1600" dirty="0"/>
                  <a:t>and J</a:t>
                </a:r>
                <a:r>
                  <a:rPr lang="en-US" sz="1600" baseline="-25000" dirty="0"/>
                  <a:t>1</a:t>
                </a:r>
                <a:r>
                  <a:rPr lang="el-GR" sz="1600" baseline="30000" dirty="0"/>
                  <a:t>μ</a:t>
                </a:r>
                <a:r>
                  <a:rPr lang="en-US" sz="1600" baseline="30000" dirty="0"/>
                  <a:t> </a:t>
                </a:r>
                <a:r>
                  <a:rPr lang="en-US" sz="1600" baseline="-25000" dirty="0"/>
                  <a:t> </a:t>
                </a:r>
                <a:r>
                  <a:rPr lang="en-US" sz="1600" dirty="0"/>
                  <a:t> are the respectively the gauge coupling, boson and current for the SM. In a similar way </a:t>
                </a:r>
                <a:r>
                  <a:rPr lang="en-US" sz="1600" dirty="0" err="1"/>
                  <a:t>g</a:t>
                </a:r>
                <a:r>
                  <a:rPr lang="en-US" sz="1600" baseline="-25000" dirty="0" err="1"/>
                  <a:t>a</a:t>
                </a:r>
                <a:r>
                  <a:rPr lang="en-US" sz="1600" dirty="0"/>
                  <a:t> , Z</a:t>
                </a:r>
                <a:r>
                  <a:rPr lang="en-US" sz="1600" baseline="-25000" dirty="0"/>
                  <a:t>a</a:t>
                </a:r>
                <a:r>
                  <a:rPr lang="el-GR" sz="1600" baseline="-25000" dirty="0"/>
                  <a:t>μ</a:t>
                </a:r>
                <a:r>
                  <a:rPr lang="el-GR" sz="1600" baseline="30000" dirty="0"/>
                  <a:t>0</a:t>
                </a:r>
                <a:r>
                  <a:rPr lang="en-US" sz="1600" dirty="0"/>
                  <a:t> for a=2,…n+1 are the gauge couplings and bosons for the additional U(1)’s. </a:t>
                </a:r>
              </a:p>
              <a:p>
                <a:endParaRPr lang="en-US" sz="1600" b="0" dirty="0"/>
              </a:p>
              <a:p>
                <a:r>
                  <a:rPr lang="en-US" sz="1600" dirty="0"/>
                  <a:t>The gauge currents will become:</a:t>
                </a:r>
              </a:p>
              <a:p>
                <a:r>
                  <a:rPr lang="en-US" sz="1600" b="0" dirty="0"/>
                  <a:t>	</a:t>
                </a:r>
                <a:endParaRPr lang="en-GB" sz="1600" b="0" dirty="0"/>
              </a:p>
              <a:p>
                <a:pPr lvl="1"/>
                <a:endParaRPr lang="en-US" sz="1600" b="0" dirty="0"/>
              </a:p>
            </p:txBody>
          </p:sp>
        </mc:Choice>
        <mc:Fallback>
          <p:sp>
            <p:nvSpPr>
              <p:cNvPr id="4" name="TextBox 3"/>
              <p:cNvSpPr txBox="1">
                <a:spLocks noRot="1" noChangeAspect="1" noMove="1" noResize="1" noEditPoints="1" noAdjustHandles="1" noChangeArrowheads="1" noChangeShapeType="1" noTextEdit="1"/>
              </p:cNvSpPr>
              <p:nvPr/>
            </p:nvSpPr>
            <p:spPr>
              <a:xfrm>
                <a:off x="346842" y="717331"/>
                <a:ext cx="11633664" cy="4770537"/>
              </a:xfrm>
              <a:prstGeom prst="rect">
                <a:avLst/>
              </a:prstGeom>
              <a:blipFill>
                <a:blip r:embed="rId3"/>
                <a:stretch>
                  <a:fillRect l="-218"/>
                </a:stretch>
              </a:blipFill>
            </p:spPr>
            <p:txBody>
              <a:bodyPr/>
              <a:lstStyle/>
              <a:p>
                <a:r>
                  <a:rPr lang="en-US">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Z prime physics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pic>
        <p:nvPicPr>
          <p:cNvPr id="8" name="Picture 7">
            <a:extLst>
              <a:ext uri="{FF2B5EF4-FFF2-40B4-BE49-F238E27FC236}">
                <a16:creationId xmlns:a16="http://schemas.microsoft.com/office/drawing/2014/main" id="{A4B3639E-AB85-DB42-A7DB-113C3D84185D}"/>
              </a:ext>
            </a:extLst>
          </p:cNvPr>
          <p:cNvPicPr>
            <a:picLocks noChangeAspect="1"/>
          </p:cNvPicPr>
          <p:nvPr/>
        </p:nvPicPr>
        <p:blipFill>
          <a:blip r:embed="rId4"/>
          <a:stretch>
            <a:fillRect/>
          </a:stretch>
        </p:blipFill>
        <p:spPr>
          <a:xfrm>
            <a:off x="3852876" y="3028558"/>
            <a:ext cx="3661186" cy="800884"/>
          </a:xfrm>
          <a:prstGeom prst="rect">
            <a:avLst/>
          </a:prstGeom>
        </p:spPr>
      </p:pic>
      <p:pic>
        <p:nvPicPr>
          <p:cNvPr id="9" name="Picture 8">
            <a:extLst>
              <a:ext uri="{FF2B5EF4-FFF2-40B4-BE49-F238E27FC236}">
                <a16:creationId xmlns:a16="http://schemas.microsoft.com/office/drawing/2014/main" id="{BFE1CCD9-8852-094C-8887-3966455BB289}"/>
              </a:ext>
            </a:extLst>
          </p:cNvPr>
          <p:cNvPicPr>
            <a:picLocks noChangeAspect="1"/>
          </p:cNvPicPr>
          <p:nvPr/>
        </p:nvPicPr>
        <p:blipFill>
          <a:blip r:embed="rId5"/>
          <a:stretch>
            <a:fillRect/>
          </a:stretch>
        </p:blipFill>
        <p:spPr>
          <a:xfrm>
            <a:off x="3356157" y="2023766"/>
            <a:ext cx="5041900" cy="622300"/>
          </a:xfrm>
          <a:prstGeom prst="rect">
            <a:avLst/>
          </a:prstGeom>
        </p:spPr>
      </p:pic>
      <p:pic>
        <p:nvPicPr>
          <p:cNvPr id="10" name="Picture 9">
            <a:extLst>
              <a:ext uri="{FF2B5EF4-FFF2-40B4-BE49-F238E27FC236}">
                <a16:creationId xmlns:a16="http://schemas.microsoft.com/office/drawing/2014/main" id="{84048BD0-7965-A340-89FC-C7FA48654714}"/>
              </a:ext>
            </a:extLst>
          </p:cNvPr>
          <p:cNvPicPr>
            <a:picLocks noChangeAspect="1"/>
          </p:cNvPicPr>
          <p:nvPr/>
        </p:nvPicPr>
        <p:blipFill>
          <a:blip r:embed="rId6"/>
          <a:stretch>
            <a:fillRect/>
          </a:stretch>
        </p:blipFill>
        <p:spPr>
          <a:xfrm>
            <a:off x="3686185" y="4757618"/>
            <a:ext cx="4064000" cy="1460500"/>
          </a:xfrm>
          <a:prstGeom prst="rect">
            <a:avLst/>
          </a:prstGeom>
        </p:spPr>
      </p:pic>
    </p:spTree>
    <p:extLst>
      <p:ext uri="{BB962C8B-B14F-4D97-AF65-F5344CB8AC3E}">
        <p14:creationId xmlns:p14="http://schemas.microsoft.com/office/powerpoint/2010/main" val="341042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57597" y="717331"/>
            <a:ext cx="1163366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dirty="0"/>
              <a:t>The chiral coupl</a:t>
            </a:r>
            <a:r>
              <a:rPr lang="en-US" sz="1600" dirty="0"/>
              <a:t>ings </a:t>
            </a:r>
            <a:r>
              <a:rPr lang="en-US" sz="1600" dirty="0" err="1"/>
              <a:t>e</a:t>
            </a:r>
            <a:r>
              <a:rPr lang="en-US" sz="1600" baseline="-25000" dirty="0" err="1"/>
              <a:t>L</a:t>
            </a:r>
            <a:r>
              <a:rPr lang="en-US" sz="1600" dirty="0"/>
              <a:t> , </a:t>
            </a:r>
            <a:r>
              <a:rPr lang="en-US" sz="1600" dirty="0" err="1"/>
              <a:t>e</a:t>
            </a:r>
            <a:r>
              <a:rPr lang="en-US" sz="1600" baseline="-25000" dirty="0" err="1"/>
              <a:t>R</a:t>
            </a:r>
            <a:r>
              <a:rPr lang="en-US" sz="1600" baseline="-25000" dirty="0"/>
              <a:t> </a:t>
            </a:r>
            <a:r>
              <a:rPr lang="en-US" sz="1600" dirty="0"/>
              <a:t> are the U(1)</a:t>
            </a:r>
            <a:r>
              <a:rPr lang="en-US" sz="1600" baseline="-25000" dirty="0"/>
              <a:t>a</a:t>
            </a:r>
            <a:r>
              <a:rPr lang="en-US" sz="1600" dirty="0"/>
              <a:t> charges of the left and right handed components of the fermions and </a:t>
            </a:r>
            <a:r>
              <a:rPr lang="en-US" sz="1600" dirty="0" err="1"/>
              <a:t>g</a:t>
            </a:r>
            <a:r>
              <a:rPr lang="en-US" sz="1600" baseline="-25000" dirty="0" err="1"/>
              <a:t>V,A</a:t>
            </a:r>
            <a:r>
              <a:rPr lang="en-US" sz="1600" baseline="-25000" dirty="0"/>
              <a:t> </a:t>
            </a:r>
            <a:r>
              <a:rPr lang="en-US" sz="1600" dirty="0"/>
              <a:t> = </a:t>
            </a:r>
            <a:r>
              <a:rPr lang="en-US" sz="1600" dirty="0" err="1"/>
              <a:t>e</a:t>
            </a:r>
            <a:r>
              <a:rPr lang="en-US" sz="1600" baseline="-25000" dirty="0" err="1"/>
              <a:t>L</a:t>
            </a:r>
            <a:r>
              <a:rPr lang="en-US" sz="1600" dirty="0"/>
              <a:t> ± </a:t>
            </a:r>
            <a:r>
              <a:rPr lang="en-US" sz="1600" dirty="0" err="1"/>
              <a:t>e</a:t>
            </a:r>
            <a:r>
              <a:rPr lang="en-US" sz="1600" baseline="-25000" dirty="0" err="1"/>
              <a:t>R</a:t>
            </a:r>
            <a:r>
              <a:rPr lang="en-US" sz="1600" baseline="-25000" dirty="0"/>
              <a:t> </a:t>
            </a:r>
            <a:r>
              <a:rPr lang="en-US" sz="1600" dirty="0"/>
              <a:t> are the corresponding vector and axial couplings</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It is more conv</a:t>
            </a:r>
            <a:r>
              <a:rPr lang="en-US" sz="1600" dirty="0"/>
              <a:t>enient to specify the charges of the left chiral components of both the fermion  f and the antifermion f</a:t>
            </a:r>
            <a:r>
              <a:rPr lang="en-US" sz="1600" baseline="30000" dirty="0"/>
              <a:t>c </a:t>
            </a:r>
            <a:r>
              <a:rPr lang="en-US" sz="1600" dirty="0"/>
              <a:t> with </a:t>
            </a:r>
            <a:r>
              <a:rPr lang="en-US" sz="1600" dirty="0" err="1"/>
              <a:t>Q</a:t>
            </a:r>
            <a:r>
              <a:rPr lang="en-US" sz="1600" baseline="-25000" dirty="0" err="1"/>
              <a:t>af</a:t>
            </a:r>
            <a:r>
              <a:rPr lang="en-US" sz="1600" dirty="0"/>
              <a:t> , </a:t>
            </a:r>
            <a:r>
              <a:rPr lang="en-US" sz="1600" dirty="0" err="1"/>
              <a:t>Q</a:t>
            </a:r>
            <a:r>
              <a:rPr lang="en-US" sz="1600" baseline="-25000" dirty="0" err="1"/>
              <a:t>afc</a:t>
            </a:r>
            <a:r>
              <a:rPr lang="en-US" sz="1600" baseline="-25000" dirty="0"/>
              <a:t> </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in the SM one has:  					    and                                             </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dirty="0"/>
              <a:t>The additional gauge couplings and charges are extremely model dependent</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dirty="0"/>
              <a:t>The gauge covariant derivative will become:</a:t>
            </a:r>
          </a:p>
          <a:p>
            <a:pPr marL="285750" indent="-285750">
              <a:buFont typeface="Arial" panose="020B0604020202020204" pitchFamily="34" charset="0"/>
              <a:buChar char="•"/>
            </a:pPr>
            <a:endParaRPr lang="en-GB" sz="1600" b="0" dirty="0"/>
          </a:p>
          <a:p>
            <a:pPr lvl="1"/>
            <a:endParaRPr lang="en-GB" sz="1600" b="0" dirty="0"/>
          </a:p>
          <a:p>
            <a:pPr lvl="1"/>
            <a:r>
              <a:rPr lang="en-GB" sz="1600" b="0" dirty="0"/>
              <a:t>Where the q</a:t>
            </a:r>
            <a:r>
              <a:rPr lang="en-GB" sz="1600" b="0" baseline="-25000" dirty="0"/>
              <a:t>i </a:t>
            </a:r>
            <a:r>
              <a:rPr lang="en-GB" sz="1600" b="0" dirty="0"/>
              <a:t>, </a:t>
            </a:r>
            <a:r>
              <a:rPr lang="en-GB" sz="1600" b="0" dirty="0" err="1"/>
              <a:t>Q</a:t>
            </a:r>
            <a:r>
              <a:rPr lang="en-GB" sz="1600" b="0" baseline="-25000" dirty="0" err="1"/>
              <a:t>ai</a:t>
            </a:r>
            <a:r>
              <a:rPr lang="en-GB" sz="1600" dirty="0"/>
              <a:t> , are respectively the electric and U(1)</a:t>
            </a:r>
            <a:r>
              <a:rPr lang="en-GB" sz="1600" baseline="-25000" dirty="0"/>
              <a:t>a </a:t>
            </a:r>
            <a:r>
              <a:rPr lang="en-GB" sz="1600" dirty="0"/>
              <a:t> charges of the </a:t>
            </a:r>
            <a:r>
              <a:rPr lang="el-GR" sz="1600" dirty="0"/>
              <a:t>φ</a:t>
            </a:r>
            <a:r>
              <a:rPr lang="en-US" sz="1600" baseline="-25000" dirty="0" err="1"/>
              <a:t>i</a:t>
            </a:r>
            <a:endParaRPr lang="en-GB" sz="1600" b="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Z prime physics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pic>
        <p:nvPicPr>
          <p:cNvPr id="7" name="Picture 6">
            <a:extLst>
              <a:ext uri="{FF2B5EF4-FFF2-40B4-BE49-F238E27FC236}">
                <a16:creationId xmlns:a16="http://schemas.microsoft.com/office/drawing/2014/main" id="{4093280B-4E6F-D14D-B682-64B335AF1644}"/>
              </a:ext>
            </a:extLst>
          </p:cNvPr>
          <p:cNvPicPr>
            <a:picLocks noChangeAspect="1"/>
          </p:cNvPicPr>
          <p:nvPr/>
        </p:nvPicPr>
        <p:blipFill>
          <a:blip r:embed="rId3"/>
          <a:stretch>
            <a:fillRect/>
          </a:stretch>
        </p:blipFill>
        <p:spPr>
          <a:xfrm>
            <a:off x="3651469" y="1984892"/>
            <a:ext cx="4064000" cy="469900"/>
          </a:xfrm>
          <a:prstGeom prst="rect">
            <a:avLst/>
          </a:prstGeom>
        </p:spPr>
      </p:pic>
      <p:pic>
        <p:nvPicPr>
          <p:cNvPr id="11" name="Picture 10">
            <a:extLst>
              <a:ext uri="{FF2B5EF4-FFF2-40B4-BE49-F238E27FC236}">
                <a16:creationId xmlns:a16="http://schemas.microsoft.com/office/drawing/2014/main" id="{01B51CEA-C86B-0F4A-8AD1-865DBCCB66F3}"/>
              </a:ext>
            </a:extLst>
          </p:cNvPr>
          <p:cNvPicPr>
            <a:picLocks noChangeAspect="1"/>
          </p:cNvPicPr>
          <p:nvPr/>
        </p:nvPicPr>
        <p:blipFill>
          <a:blip r:embed="rId4"/>
          <a:stretch>
            <a:fillRect/>
          </a:stretch>
        </p:blipFill>
        <p:spPr>
          <a:xfrm>
            <a:off x="3569551" y="2407563"/>
            <a:ext cx="2032000" cy="419100"/>
          </a:xfrm>
          <a:prstGeom prst="rect">
            <a:avLst/>
          </a:prstGeom>
        </p:spPr>
      </p:pic>
      <p:pic>
        <p:nvPicPr>
          <p:cNvPr id="12" name="Picture 11">
            <a:extLst>
              <a:ext uri="{FF2B5EF4-FFF2-40B4-BE49-F238E27FC236}">
                <a16:creationId xmlns:a16="http://schemas.microsoft.com/office/drawing/2014/main" id="{3698C0B9-3776-014D-AE07-B08C5DFB8728}"/>
              </a:ext>
            </a:extLst>
          </p:cNvPr>
          <p:cNvPicPr>
            <a:picLocks noChangeAspect="1"/>
          </p:cNvPicPr>
          <p:nvPr/>
        </p:nvPicPr>
        <p:blipFill>
          <a:blip r:embed="rId5"/>
          <a:stretch>
            <a:fillRect/>
          </a:stretch>
        </p:blipFill>
        <p:spPr>
          <a:xfrm>
            <a:off x="6096000" y="2439313"/>
            <a:ext cx="1930400" cy="355600"/>
          </a:xfrm>
          <a:prstGeom prst="rect">
            <a:avLst/>
          </a:prstGeom>
        </p:spPr>
      </p:pic>
      <p:pic>
        <p:nvPicPr>
          <p:cNvPr id="13" name="Picture 12">
            <a:extLst>
              <a:ext uri="{FF2B5EF4-FFF2-40B4-BE49-F238E27FC236}">
                <a16:creationId xmlns:a16="http://schemas.microsoft.com/office/drawing/2014/main" id="{75DB37EF-263E-164B-8892-CFB42FA513F5}"/>
              </a:ext>
            </a:extLst>
          </p:cNvPr>
          <p:cNvPicPr>
            <a:picLocks noChangeAspect="1"/>
          </p:cNvPicPr>
          <p:nvPr/>
        </p:nvPicPr>
        <p:blipFill>
          <a:blip r:embed="rId6"/>
          <a:stretch>
            <a:fillRect/>
          </a:stretch>
        </p:blipFill>
        <p:spPr>
          <a:xfrm>
            <a:off x="4585551" y="3225006"/>
            <a:ext cx="4406900" cy="785534"/>
          </a:xfrm>
          <a:prstGeom prst="rect">
            <a:avLst/>
          </a:prstGeom>
        </p:spPr>
      </p:pic>
    </p:spTree>
    <p:extLst>
      <p:ext uri="{BB962C8B-B14F-4D97-AF65-F5344CB8AC3E}">
        <p14:creationId xmlns:p14="http://schemas.microsoft.com/office/powerpoint/2010/main" val="105846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70888" y="157656"/>
            <a:ext cx="11325855" cy="3847207"/>
          </a:xfrm>
          <a:prstGeom prst="rect">
            <a:avLst/>
          </a:prstGeom>
          <a:noFill/>
        </p:spPr>
        <p:txBody>
          <a:bodyPr wrap="square" rtlCol="0">
            <a:spAutoFit/>
          </a:bodyPr>
          <a:lstStyle/>
          <a:p>
            <a:r>
              <a:rPr lang="en-US" u="sng" dirty="0"/>
              <a:t>Z prime physics-Masses and mass mixings</a:t>
            </a:r>
          </a:p>
          <a:p>
            <a:endParaRPr lang="en-GB" u="sng" dirty="0"/>
          </a:p>
          <a:p>
            <a:pPr marL="285750" indent="-285750">
              <a:buFont typeface="Arial" panose="020B0604020202020204" pitchFamily="34" charset="0"/>
              <a:buChar char="•"/>
            </a:pPr>
            <a:r>
              <a:rPr lang="en-US" sz="1600" dirty="0"/>
              <a:t>We assume that the electrically neutral photon field is massless while the Z</a:t>
            </a:r>
            <a:r>
              <a:rPr lang="en-US" sz="1600" baseline="-25000" dirty="0"/>
              <a:t>a</a:t>
            </a:r>
            <a:r>
              <a:rPr lang="el-GR" sz="1600" baseline="-25000" dirty="0"/>
              <a:t>μ</a:t>
            </a:r>
            <a:r>
              <a:rPr lang="el-GR" sz="1600" baseline="30000" dirty="0"/>
              <a:t>0</a:t>
            </a:r>
            <a:r>
              <a:rPr lang="el-GR" sz="1600" dirty="0"/>
              <a:t> </a:t>
            </a:r>
            <a:r>
              <a:rPr lang="en-US" sz="1600" dirty="0"/>
              <a:t>develops a mass term                             </a:t>
            </a:r>
          </a:p>
          <a:p>
            <a:r>
              <a:rPr lang="en-US" sz="1600" dirty="0"/>
              <a:t>       Where </a:t>
            </a:r>
          </a:p>
          <a:p>
            <a:endParaRPr lang="en-US" sz="1600" dirty="0"/>
          </a:p>
          <a:p>
            <a:endParaRPr lang="en-US" sz="1600" dirty="0"/>
          </a:p>
          <a:p>
            <a:endParaRPr lang="en-US" sz="1600" dirty="0"/>
          </a:p>
          <a:p>
            <a:pPr marL="285750" indent="-285750">
              <a:buFont typeface="Arial" panose="020B0604020202020204" pitchFamily="34" charset="0"/>
              <a:buChar char="•"/>
            </a:pPr>
            <a:r>
              <a:rPr lang="en-US" sz="1600" dirty="0" err="1"/>
              <a:t>Diagonilize</a:t>
            </a:r>
            <a:r>
              <a:rPr lang="en-US" sz="1600" dirty="0"/>
              <a:t> the mass matrix and one obtains n+1 massive eigenstates Z</a:t>
            </a:r>
            <a:r>
              <a:rPr lang="el-GR" sz="1600" dirty="0" err="1"/>
              <a:t>αμ</a:t>
            </a:r>
            <a:r>
              <a:rPr lang="el-GR" sz="1600" dirty="0"/>
              <a:t> </a:t>
            </a:r>
            <a:r>
              <a:rPr lang="en-US" sz="1600" dirty="0"/>
              <a:t> with</a:t>
            </a:r>
            <a:r>
              <a:rPr lang="el-GR" sz="1600" dirty="0"/>
              <a:t> </a:t>
            </a:r>
            <a:r>
              <a:rPr lang="en-US" sz="1600" dirty="0"/>
              <a:t>mass M</a:t>
            </a:r>
            <a:r>
              <a:rPr lang="el-GR" sz="1600" baseline="-25000" dirty="0"/>
              <a:t>α </a:t>
            </a:r>
            <a:r>
              <a:rPr lang="el-GR" sz="1600" dirty="0"/>
              <a:t> </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But Z</a:t>
            </a:r>
            <a:r>
              <a:rPr lang="en-US" sz="1600" baseline="-25000" dirty="0"/>
              <a:t>a</a:t>
            </a:r>
            <a:r>
              <a:rPr lang="el-GR" sz="1600" baseline="-25000" dirty="0"/>
              <a:t>μ </a:t>
            </a:r>
            <a:r>
              <a:rPr lang="el-GR" sz="1600" dirty="0"/>
              <a:t> </a:t>
            </a:r>
            <a:r>
              <a:rPr lang="en-US" sz="1600" dirty="0"/>
              <a:t>couples to                                and the most studied case is where n =1 and we get a mass matrix: </a:t>
            </a:r>
          </a:p>
          <a:p>
            <a:pPr marL="285750" indent="-285750">
              <a:buFont typeface="Arial" panose="020B0604020202020204" pitchFamily="34" charset="0"/>
              <a:buChar char="•"/>
            </a:pPr>
            <a:endParaRPr lang="en-US" sz="1600"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pic>
        <p:nvPicPr>
          <p:cNvPr id="8" name="Picture 7">
            <a:extLst>
              <a:ext uri="{FF2B5EF4-FFF2-40B4-BE49-F238E27FC236}">
                <a16:creationId xmlns:a16="http://schemas.microsoft.com/office/drawing/2014/main" id="{60CDAE33-B3DB-E945-8089-E334D7A89623}"/>
              </a:ext>
            </a:extLst>
          </p:cNvPr>
          <p:cNvPicPr>
            <a:picLocks noChangeAspect="1"/>
          </p:cNvPicPr>
          <p:nvPr/>
        </p:nvPicPr>
        <p:blipFill>
          <a:blip r:embed="rId3"/>
          <a:stretch>
            <a:fillRect/>
          </a:stretch>
        </p:blipFill>
        <p:spPr>
          <a:xfrm>
            <a:off x="8913783" y="776186"/>
            <a:ext cx="2298700" cy="304800"/>
          </a:xfrm>
          <a:prstGeom prst="rect">
            <a:avLst/>
          </a:prstGeom>
        </p:spPr>
      </p:pic>
      <p:pic>
        <p:nvPicPr>
          <p:cNvPr id="9" name="Picture 8">
            <a:extLst>
              <a:ext uri="{FF2B5EF4-FFF2-40B4-BE49-F238E27FC236}">
                <a16:creationId xmlns:a16="http://schemas.microsoft.com/office/drawing/2014/main" id="{C6216F4D-5CF9-2C41-96AC-E0210ECFDC73}"/>
              </a:ext>
            </a:extLst>
          </p:cNvPr>
          <p:cNvPicPr>
            <a:picLocks noChangeAspect="1"/>
          </p:cNvPicPr>
          <p:nvPr/>
        </p:nvPicPr>
        <p:blipFill>
          <a:blip r:embed="rId4"/>
          <a:stretch>
            <a:fillRect/>
          </a:stretch>
        </p:blipFill>
        <p:spPr>
          <a:xfrm>
            <a:off x="4365365" y="1250551"/>
            <a:ext cx="3136900" cy="584200"/>
          </a:xfrm>
          <a:prstGeom prst="rect">
            <a:avLst/>
          </a:prstGeom>
        </p:spPr>
      </p:pic>
      <p:pic>
        <p:nvPicPr>
          <p:cNvPr id="10" name="Picture 9">
            <a:extLst>
              <a:ext uri="{FF2B5EF4-FFF2-40B4-BE49-F238E27FC236}">
                <a16:creationId xmlns:a16="http://schemas.microsoft.com/office/drawing/2014/main" id="{B93705C6-1FE7-6E45-8B27-8AB2FA2E4E15}"/>
              </a:ext>
            </a:extLst>
          </p:cNvPr>
          <p:cNvPicPr>
            <a:picLocks noChangeAspect="1"/>
          </p:cNvPicPr>
          <p:nvPr/>
        </p:nvPicPr>
        <p:blipFill>
          <a:blip r:embed="rId5"/>
          <a:stretch>
            <a:fillRect/>
          </a:stretch>
        </p:blipFill>
        <p:spPr>
          <a:xfrm>
            <a:off x="4828915" y="2325818"/>
            <a:ext cx="2209800" cy="850900"/>
          </a:xfrm>
          <a:prstGeom prst="rect">
            <a:avLst/>
          </a:prstGeom>
        </p:spPr>
      </p:pic>
      <p:pic>
        <p:nvPicPr>
          <p:cNvPr id="16" name="Picture 15">
            <a:extLst>
              <a:ext uri="{FF2B5EF4-FFF2-40B4-BE49-F238E27FC236}">
                <a16:creationId xmlns:a16="http://schemas.microsoft.com/office/drawing/2014/main" id="{A276B9D6-A890-5447-AEB3-2C3255684D04}"/>
              </a:ext>
            </a:extLst>
          </p:cNvPr>
          <p:cNvPicPr>
            <a:picLocks noChangeAspect="1"/>
          </p:cNvPicPr>
          <p:nvPr/>
        </p:nvPicPr>
        <p:blipFill>
          <a:blip r:embed="rId6"/>
          <a:stretch>
            <a:fillRect/>
          </a:stretch>
        </p:blipFill>
        <p:spPr>
          <a:xfrm>
            <a:off x="2185251" y="3429000"/>
            <a:ext cx="1384300" cy="279400"/>
          </a:xfrm>
          <a:prstGeom prst="rect">
            <a:avLst/>
          </a:prstGeom>
        </p:spPr>
      </p:pic>
      <p:pic>
        <p:nvPicPr>
          <p:cNvPr id="17" name="Picture 16">
            <a:extLst>
              <a:ext uri="{FF2B5EF4-FFF2-40B4-BE49-F238E27FC236}">
                <a16:creationId xmlns:a16="http://schemas.microsoft.com/office/drawing/2014/main" id="{8D069CF2-FA57-C340-8DF5-7E7A50AB72FE}"/>
              </a:ext>
            </a:extLst>
          </p:cNvPr>
          <p:cNvPicPr>
            <a:picLocks noChangeAspect="1"/>
          </p:cNvPicPr>
          <p:nvPr/>
        </p:nvPicPr>
        <p:blipFill>
          <a:blip r:embed="rId7"/>
          <a:stretch>
            <a:fillRect/>
          </a:stretch>
        </p:blipFill>
        <p:spPr>
          <a:xfrm>
            <a:off x="3095365" y="3845319"/>
            <a:ext cx="5676900" cy="1244600"/>
          </a:xfrm>
          <a:prstGeom prst="rect">
            <a:avLst/>
          </a:prstGeom>
        </p:spPr>
      </p:pic>
    </p:spTree>
    <p:extLst>
      <p:ext uri="{BB962C8B-B14F-4D97-AF65-F5344CB8AC3E}">
        <p14:creationId xmlns:p14="http://schemas.microsoft.com/office/powerpoint/2010/main" val="417609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0.5(y</a:t>
                </a:r>
                <a:r>
                  <a:rPr lang="en-US" sz="1600" baseline="-25000" dirty="0"/>
                  <a:t>1</a:t>
                </a:r>
                <a:r>
                  <a:rPr lang="en-US" sz="1600" dirty="0"/>
                  <a:t> +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r="-314"/>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spTree>
    <p:extLst>
      <p:ext uri="{BB962C8B-B14F-4D97-AF65-F5344CB8AC3E}">
        <p14:creationId xmlns:p14="http://schemas.microsoft.com/office/powerpoint/2010/main" val="256443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spTree>
    <p:extLst>
      <p:ext uri="{BB962C8B-B14F-4D97-AF65-F5344CB8AC3E}">
        <p14:creationId xmlns:p14="http://schemas.microsoft.com/office/powerpoint/2010/main" val="308120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578</TotalTime>
  <Words>672</Words>
  <Application>Microsoft Macintosh PowerPoint</Application>
  <PresentationFormat>Widescreen</PresentationFormat>
  <Paragraphs>173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Microsoft Office User</cp:lastModifiedBy>
  <cp:revision>526</cp:revision>
  <dcterms:created xsi:type="dcterms:W3CDTF">2019-02-07T21:49:08Z</dcterms:created>
  <dcterms:modified xsi:type="dcterms:W3CDTF">2019-05-29T07:42:52Z</dcterms:modified>
</cp:coreProperties>
</file>