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5" r:id="rId1"/>
  </p:sldMasterIdLst>
  <p:notesMasterIdLst>
    <p:notesMasterId r:id="rId22"/>
  </p:notesMasterIdLst>
  <p:sldIdLst>
    <p:sldId id="256" r:id="rId2"/>
    <p:sldId id="270" r:id="rId3"/>
    <p:sldId id="259" r:id="rId4"/>
    <p:sldId id="274" r:id="rId5"/>
    <p:sldId id="260" r:id="rId6"/>
    <p:sldId id="282" r:id="rId7"/>
    <p:sldId id="283" r:id="rId8"/>
    <p:sldId id="275" r:id="rId9"/>
    <p:sldId id="284" r:id="rId10"/>
    <p:sldId id="285" r:id="rId11"/>
    <p:sldId id="261" r:id="rId12"/>
    <p:sldId id="276" r:id="rId13"/>
    <p:sldId id="262" r:id="rId14"/>
    <p:sldId id="279" r:id="rId15"/>
    <p:sldId id="286" r:id="rId16"/>
    <p:sldId id="272" r:id="rId17"/>
    <p:sldId id="287" r:id="rId18"/>
    <p:sldId id="280" r:id="rId19"/>
    <p:sldId id="288" r:id="rId20"/>
    <p:sldId id="28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1" autoAdjust="0"/>
    <p:restoredTop sz="96144" autoAdjust="0"/>
  </p:normalViewPr>
  <p:slideViewPr>
    <p:cSldViewPr snapToGrid="0" snapToObjects="1">
      <p:cViewPr varScale="1">
        <p:scale>
          <a:sx n="103" d="100"/>
          <a:sy n="103" d="100"/>
        </p:scale>
        <p:origin x="114" y="62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F3FC76-411E-494E-BBF7-54618820D3D9}" type="datetimeFigureOut">
              <a:rPr lang="en-GB" smtClean="0"/>
              <a:t>05/07/2019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251E9-812E-4854-B6DD-3E1C329A13AA}" type="slidenum">
              <a:rPr lang="en-GB" smtClean="0"/>
              <a:t>‹#›</a:t>
            </a:fld>
            <a:endParaRPr lang="en-GB"/>
          </a:p>
        </p:txBody>
      </p:sp>
    </p:spTree>
    <p:extLst>
      <p:ext uri="{BB962C8B-B14F-4D97-AF65-F5344CB8AC3E}">
        <p14:creationId xmlns:p14="http://schemas.microsoft.com/office/powerpoint/2010/main" val="164895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a:t>
            </a:fld>
            <a:endParaRPr lang="en-GB"/>
          </a:p>
        </p:txBody>
      </p:sp>
    </p:spTree>
    <p:extLst>
      <p:ext uri="{BB962C8B-B14F-4D97-AF65-F5344CB8AC3E}">
        <p14:creationId xmlns:p14="http://schemas.microsoft.com/office/powerpoint/2010/main" val="2404148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10</a:t>
            </a:fld>
            <a:endParaRPr lang="en-GB"/>
          </a:p>
        </p:txBody>
      </p:sp>
    </p:spTree>
    <p:extLst>
      <p:ext uri="{BB962C8B-B14F-4D97-AF65-F5344CB8AC3E}">
        <p14:creationId xmlns:p14="http://schemas.microsoft.com/office/powerpoint/2010/main" val="616867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11</a:t>
            </a:fld>
            <a:endParaRPr lang="en-GB"/>
          </a:p>
        </p:txBody>
      </p:sp>
    </p:spTree>
    <p:extLst>
      <p:ext uri="{BB962C8B-B14F-4D97-AF65-F5344CB8AC3E}">
        <p14:creationId xmlns:p14="http://schemas.microsoft.com/office/powerpoint/2010/main" val="3418389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12</a:t>
            </a:fld>
            <a:endParaRPr lang="en-GB"/>
          </a:p>
        </p:txBody>
      </p:sp>
    </p:spTree>
    <p:extLst>
      <p:ext uri="{BB962C8B-B14F-4D97-AF65-F5344CB8AC3E}">
        <p14:creationId xmlns:p14="http://schemas.microsoft.com/office/powerpoint/2010/main" val="2659277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13</a:t>
            </a:fld>
            <a:endParaRPr lang="en-GB"/>
          </a:p>
        </p:txBody>
      </p:sp>
    </p:spTree>
    <p:extLst>
      <p:ext uri="{BB962C8B-B14F-4D97-AF65-F5344CB8AC3E}">
        <p14:creationId xmlns:p14="http://schemas.microsoft.com/office/powerpoint/2010/main" val="1157169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14</a:t>
            </a:fld>
            <a:endParaRPr lang="en-GB"/>
          </a:p>
        </p:txBody>
      </p:sp>
    </p:spTree>
    <p:extLst>
      <p:ext uri="{BB962C8B-B14F-4D97-AF65-F5344CB8AC3E}">
        <p14:creationId xmlns:p14="http://schemas.microsoft.com/office/powerpoint/2010/main" val="293285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15</a:t>
            </a:fld>
            <a:endParaRPr lang="en-GB"/>
          </a:p>
        </p:txBody>
      </p:sp>
    </p:spTree>
    <p:extLst>
      <p:ext uri="{BB962C8B-B14F-4D97-AF65-F5344CB8AC3E}">
        <p14:creationId xmlns:p14="http://schemas.microsoft.com/office/powerpoint/2010/main" val="33576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16</a:t>
            </a:fld>
            <a:endParaRPr lang="en-GB"/>
          </a:p>
        </p:txBody>
      </p:sp>
    </p:spTree>
    <p:extLst>
      <p:ext uri="{BB962C8B-B14F-4D97-AF65-F5344CB8AC3E}">
        <p14:creationId xmlns:p14="http://schemas.microsoft.com/office/powerpoint/2010/main" val="428171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17</a:t>
            </a:fld>
            <a:endParaRPr lang="en-GB"/>
          </a:p>
        </p:txBody>
      </p:sp>
    </p:spTree>
    <p:extLst>
      <p:ext uri="{BB962C8B-B14F-4D97-AF65-F5344CB8AC3E}">
        <p14:creationId xmlns:p14="http://schemas.microsoft.com/office/powerpoint/2010/main" val="1301193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18</a:t>
            </a:fld>
            <a:endParaRPr lang="en-GB"/>
          </a:p>
        </p:txBody>
      </p:sp>
    </p:spTree>
    <p:extLst>
      <p:ext uri="{BB962C8B-B14F-4D97-AF65-F5344CB8AC3E}">
        <p14:creationId xmlns:p14="http://schemas.microsoft.com/office/powerpoint/2010/main" val="2014988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19</a:t>
            </a:fld>
            <a:endParaRPr lang="en-GB"/>
          </a:p>
        </p:txBody>
      </p:sp>
    </p:spTree>
    <p:extLst>
      <p:ext uri="{BB962C8B-B14F-4D97-AF65-F5344CB8AC3E}">
        <p14:creationId xmlns:p14="http://schemas.microsoft.com/office/powerpoint/2010/main" val="849365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a:t>
            </a:fld>
            <a:endParaRPr lang="en-GB"/>
          </a:p>
        </p:txBody>
      </p:sp>
    </p:spTree>
    <p:extLst>
      <p:ext uri="{BB962C8B-B14F-4D97-AF65-F5344CB8AC3E}">
        <p14:creationId xmlns:p14="http://schemas.microsoft.com/office/powerpoint/2010/main" val="2754595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20</a:t>
            </a:fld>
            <a:endParaRPr lang="en-GB"/>
          </a:p>
        </p:txBody>
      </p:sp>
    </p:spTree>
    <p:extLst>
      <p:ext uri="{BB962C8B-B14F-4D97-AF65-F5344CB8AC3E}">
        <p14:creationId xmlns:p14="http://schemas.microsoft.com/office/powerpoint/2010/main" val="1133154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3</a:t>
            </a:fld>
            <a:endParaRPr lang="en-GB"/>
          </a:p>
        </p:txBody>
      </p:sp>
    </p:spTree>
    <p:extLst>
      <p:ext uri="{BB962C8B-B14F-4D97-AF65-F5344CB8AC3E}">
        <p14:creationId xmlns:p14="http://schemas.microsoft.com/office/powerpoint/2010/main" val="1092753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4</a:t>
            </a:fld>
            <a:endParaRPr lang="en-GB"/>
          </a:p>
        </p:txBody>
      </p:sp>
    </p:spTree>
    <p:extLst>
      <p:ext uri="{BB962C8B-B14F-4D97-AF65-F5344CB8AC3E}">
        <p14:creationId xmlns:p14="http://schemas.microsoft.com/office/powerpoint/2010/main" val="4032103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5</a:t>
            </a:fld>
            <a:endParaRPr lang="en-GB"/>
          </a:p>
        </p:txBody>
      </p:sp>
    </p:spTree>
    <p:extLst>
      <p:ext uri="{BB962C8B-B14F-4D97-AF65-F5344CB8AC3E}">
        <p14:creationId xmlns:p14="http://schemas.microsoft.com/office/powerpoint/2010/main" val="1600703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6</a:t>
            </a:fld>
            <a:endParaRPr lang="en-GB"/>
          </a:p>
        </p:txBody>
      </p:sp>
    </p:spTree>
    <p:extLst>
      <p:ext uri="{BB962C8B-B14F-4D97-AF65-F5344CB8AC3E}">
        <p14:creationId xmlns:p14="http://schemas.microsoft.com/office/powerpoint/2010/main" val="2473021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7</a:t>
            </a:fld>
            <a:endParaRPr lang="en-GB"/>
          </a:p>
        </p:txBody>
      </p:sp>
    </p:spTree>
    <p:extLst>
      <p:ext uri="{BB962C8B-B14F-4D97-AF65-F5344CB8AC3E}">
        <p14:creationId xmlns:p14="http://schemas.microsoft.com/office/powerpoint/2010/main" val="1162563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8</a:t>
            </a:fld>
            <a:endParaRPr lang="en-GB"/>
          </a:p>
        </p:txBody>
      </p:sp>
    </p:spTree>
    <p:extLst>
      <p:ext uri="{BB962C8B-B14F-4D97-AF65-F5344CB8AC3E}">
        <p14:creationId xmlns:p14="http://schemas.microsoft.com/office/powerpoint/2010/main" val="41583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9</a:t>
            </a:fld>
            <a:endParaRPr lang="en-GB"/>
          </a:p>
        </p:txBody>
      </p:sp>
    </p:spTree>
    <p:extLst>
      <p:ext uri="{BB962C8B-B14F-4D97-AF65-F5344CB8AC3E}">
        <p14:creationId xmlns:p14="http://schemas.microsoft.com/office/powerpoint/2010/main" val="1774558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3549DA-7207-4101-AC01-D8C7F0838AF9}" type="datetime3">
              <a:rPr lang="en-US" smtClean="0"/>
              <a:t>5 July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29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356D6-5AFA-4697-BF1B-5B11FC6D9C3F}" type="datetime3">
              <a:rPr lang="en-US" smtClean="0"/>
              <a:t>5 July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377078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458AD-A59C-4C0B-BF35-CC776F25ED60}" type="datetime3">
              <a:rPr lang="en-US" smtClean="0"/>
              <a:t>5 July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952016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143EFC-DA6C-4B2A-A663-25194C68352E}" type="datetime3">
              <a:rPr lang="en-US" smtClean="0"/>
              <a:t>5 July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52905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EBF91E-F74B-43D8-9A96-5E5AED4A0583}" type="datetime3">
              <a:rPr lang="en-US" smtClean="0"/>
              <a:t>5 July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78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8B882-6789-4EFD-B927-92F14706BDF7}" type="datetime3">
              <a:rPr lang="en-US" smtClean="0"/>
              <a:t>5 July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416945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FC1DD0-08B2-43B3-AEF0-BF606E1E934B}" type="datetime3">
              <a:rPr lang="en-US" smtClean="0"/>
              <a:t>5 July 2019</a:t>
            </a:fld>
            <a:endParaRPr lang="en-US"/>
          </a:p>
        </p:txBody>
      </p:sp>
      <p:sp>
        <p:nvSpPr>
          <p:cNvPr id="8" name="Footer Placeholder 7"/>
          <p:cNvSpPr>
            <a:spLocks noGrp="1"/>
          </p:cNvSpPr>
          <p:nvPr>
            <p:ph type="ftr" sz="quarter" idx="11"/>
          </p:nvPr>
        </p:nvSpPr>
        <p:spPr/>
        <p:txBody>
          <a:body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00028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7E968B-DB77-4620-B607-92BCA7FAA7C4}" type="datetime3">
              <a:rPr lang="en-US" smtClean="0"/>
              <a:t>5 July 2019</a:t>
            </a:fld>
            <a:endParaRPr lang="en-US"/>
          </a:p>
        </p:txBody>
      </p:sp>
      <p:sp>
        <p:nvSpPr>
          <p:cNvPr id="4" name="Footer Placeholder 3"/>
          <p:cNvSpPr>
            <a:spLocks noGrp="1"/>
          </p:cNvSpPr>
          <p:nvPr>
            <p:ph type="ftr" sz="quarter" idx="11"/>
          </p:nvPr>
        </p:nvSpPr>
        <p:spPr/>
        <p:txBody>
          <a:bodyPr/>
          <a:lstStyle/>
          <a:p>
            <a:r>
              <a:rPr lang="fi-FI"/>
              <a:t>NTUA, G. Bakas</a:t>
            </a:r>
            <a:endParaRPr lang="en-US"/>
          </a:p>
        </p:txBody>
      </p:sp>
      <p:sp>
        <p:nvSpPr>
          <p:cNvPr id="5" name="Slide Number Placeholder 4"/>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2790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6A9F13-2635-4BC3-9FB2-FA4EB28723A3}" type="datetime3">
              <a:rPr lang="en-US" smtClean="0"/>
              <a:t>5 July 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85333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A316585-6219-423D-B9A1-CA72626759B2}" type="datetime3">
              <a:rPr lang="en-US" smtClean="0"/>
              <a:t>5 July 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EFAC8D-0A19-DC49-9F7A-4BFCAD95B105}" type="slidenum">
              <a:rPr lang="en-US" smtClean="0"/>
              <a:t>‹#›</a:t>
            </a:fld>
            <a:endParaRPr lang="en-US"/>
          </a:p>
        </p:txBody>
      </p:sp>
    </p:spTree>
    <p:extLst>
      <p:ext uri="{BB962C8B-B14F-4D97-AF65-F5344CB8AC3E}">
        <p14:creationId xmlns:p14="http://schemas.microsoft.com/office/powerpoint/2010/main" val="145515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D9067D-9751-4010-B63A-2F1ED6E5E699}" type="datetime3">
              <a:rPr lang="en-US" smtClean="0"/>
              <a:t>5 July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97793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24F5CAB-D6EB-4020-8ED6-55735DF143A1}" type="datetime3">
              <a:rPr lang="en-US" smtClean="0"/>
              <a:t>5 July 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EFAC8D-0A19-DC49-9F7A-4BFCAD95B10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39045"/>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EE14-4E4A-404A-9042-03A57386D1A8}"/>
              </a:ext>
            </a:extLst>
          </p:cNvPr>
          <p:cNvSpPr>
            <a:spLocks noGrp="1"/>
          </p:cNvSpPr>
          <p:nvPr>
            <p:ph type="ctrTitle"/>
          </p:nvPr>
        </p:nvSpPr>
        <p:spPr>
          <a:xfrm>
            <a:off x="1524000" y="1143000"/>
            <a:ext cx="9144000" cy="2914040"/>
          </a:xfrm>
        </p:spPr>
        <p:txBody>
          <a:bodyPr>
            <a:noAutofit/>
          </a:bodyPr>
          <a:lstStyle/>
          <a:p>
            <a:pPr algn="ctr"/>
            <a:r>
              <a:rPr lang="en-US" sz="4500" dirty="0"/>
              <a:t>Status Report</a:t>
            </a:r>
            <a:br>
              <a:rPr lang="en-US" sz="4500" dirty="0"/>
            </a:br>
            <a:r>
              <a:rPr lang="en-US" sz="4500" dirty="0" err="1" smtClean="0"/>
              <a:t>TTbar</a:t>
            </a:r>
            <a:r>
              <a:rPr lang="en-US" sz="4500" dirty="0" smtClean="0"/>
              <a:t> Angular </a:t>
            </a:r>
            <a:r>
              <a:rPr lang="en-US" sz="4500" dirty="0"/>
              <a:t>Distributions</a:t>
            </a:r>
            <a:br>
              <a:rPr lang="en-US" sz="4500" dirty="0"/>
            </a:br>
            <a:r>
              <a:rPr lang="en-US" sz="4500" dirty="0"/>
              <a:t/>
            </a:r>
            <a:br>
              <a:rPr lang="en-US" sz="4500" dirty="0"/>
            </a:br>
            <a:r>
              <a:rPr lang="en-US" sz="4500" dirty="0"/>
              <a:t>NTUA</a:t>
            </a:r>
          </a:p>
        </p:txBody>
      </p:sp>
      <p:sp>
        <p:nvSpPr>
          <p:cNvPr id="3" name="Subtitle 2">
            <a:extLst>
              <a:ext uri="{FF2B5EF4-FFF2-40B4-BE49-F238E27FC236}">
                <a16:creationId xmlns:a16="http://schemas.microsoft.com/office/drawing/2014/main" id="{6089CCB6-C574-394D-939B-C4C863DEB2E4}"/>
              </a:ext>
            </a:extLst>
          </p:cNvPr>
          <p:cNvSpPr>
            <a:spLocks noGrp="1"/>
          </p:cNvSpPr>
          <p:nvPr>
            <p:ph type="subTitle" idx="1"/>
          </p:nvPr>
        </p:nvSpPr>
        <p:spPr>
          <a:xfrm>
            <a:off x="1524000" y="4711822"/>
            <a:ext cx="9144000" cy="1655762"/>
          </a:xfrm>
        </p:spPr>
        <p:txBody>
          <a:bodyPr/>
          <a:lstStyle/>
          <a:p>
            <a:r>
              <a:rPr lang="en-US" dirty="0"/>
              <a:t>George Bakas</a:t>
            </a:r>
          </a:p>
        </p:txBody>
      </p:sp>
      <p:pic>
        <p:nvPicPr>
          <p:cNvPr id="6" name="Picture 2" descr="Αποτέλεσμα εικόνας για ntu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7884" y="111557"/>
            <a:ext cx="1436203" cy="13732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155968"/>
            <a:ext cx="1344704" cy="1203038"/>
          </a:xfrm>
          <a:prstGeom prst="rect">
            <a:avLst/>
          </a:prstGeom>
        </p:spPr>
      </p:pic>
    </p:spTree>
    <p:extLst>
      <p:ext uri="{BB962C8B-B14F-4D97-AF65-F5344CB8AC3E}">
        <p14:creationId xmlns:p14="http://schemas.microsoft.com/office/powerpoint/2010/main" val="399847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July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Matrix for </a:t>
            </a:r>
            <a:r>
              <a:rPr lang="en-US" u="sng" dirty="0" smtClean="0"/>
              <a:t>|cos(</a:t>
            </a:r>
            <a:r>
              <a:rPr lang="el-GR" u="sng" dirty="0" smtClean="0"/>
              <a:t>θ)</a:t>
            </a:r>
            <a:r>
              <a:rPr lang="en-US" u="sng" dirty="0" smtClean="0"/>
              <a:t>| 2018</a:t>
            </a:r>
            <a:r>
              <a:rPr lang="el-GR" u="sng" dirty="0" smtClean="0"/>
              <a:t> </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10</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2845378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July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Efficiency and Acceptance for chi </a:t>
            </a:r>
            <a:r>
              <a:rPr lang="en-GB" u="sng" dirty="0" smtClean="0"/>
              <a:t>distribution 2016 vs 2017 vs 2018</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11</a:t>
            </a:fld>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7587" y="873186"/>
            <a:ext cx="5983605" cy="4912043"/>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961" y="873185"/>
            <a:ext cx="5983605" cy="4912043"/>
          </a:xfrm>
          <a:prstGeom prst="rect">
            <a:avLst/>
          </a:prstGeom>
        </p:spPr>
      </p:pic>
      <p:sp>
        <p:nvSpPr>
          <p:cNvPr id="11" name="Rectangle 10"/>
          <p:cNvSpPr/>
          <p:nvPr/>
        </p:nvSpPr>
        <p:spPr>
          <a:xfrm>
            <a:off x="5337109" y="5458408"/>
            <a:ext cx="494523" cy="242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11073452" y="5458408"/>
            <a:ext cx="494523" cy="242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77299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July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Efficiency and Acceptance for </a:t>
            </a:r>
            <a:r>
              <a:rPr lang="en-US" u="sng" dirty="0"/>
              <a:t>|cos(</a:t>
            </a:r>
            <a:r>
              <a:rPr lang="el-GR" u="sng" dirty="0"/>
              <a:t>θ</a:t>
            </a:r>
            <a:r>
              <a:rPr lang="en-US" u="sng" dirty="0"/>
              <a:t>)|</a:t>
            </a:r>
            <a:r>
              <a:rPr lang="en-GB" u="sng" dirty="0" smtClean="0"/>
              <a:t> distribution 2016 vs 2017 vs 2018</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12</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7587" y="784062"/>
            <a:ext cx="5983605" cy="491204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982" y="784062"/>
            <a:ext cx="5983605" cy="4912043"/>
          </a:xfrm>
          <a:prstGeom prst="rect">
            <a:avLst/>
          </a:prstGeom>
        </p:spPr>
      </p:pic>
      <p:sp>
        <p:nvSpPr>
          <p:cNvPr id="9" name="Rectangle 8"/>
          <p:cNvSpPr/>
          <p:nvPr/>
        </p:nvSpPr>
        <p:spPr>
          <a:xfrm>
            <a:off x="4730620" y="5383765"/>
            <a:ext cx="825758" cy="242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10714225" y="5381082"/>
            <a:ext cx="830421" cy="242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2" name="TextBox 11"/>
              <p:cNvSpPr txBox="1"/>
              <p:nvPr/>
            </p:nvSpPr>
            <p:spPr>
              <a:xfrm>
                <a:off x="4590661" y="5495731"/>
                <a:ext cx="112900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latin typeface="Cambria Math" panose="02040503050406030204" pitchFamily="18" charset="0"/>
                            </a:rPr>
                          </m:ctrlPr>
                        </m:funcPr>
                        <m:fName>
                          <m:r>
                            <a:rPr lang="el-GR" sz="1400" b="0" i="0" smtClean="0">
                              <a:latin typeface="Cambria Math" panose="02040503050406030204" pitchFamily="18" charset="0"/>
                            </a:rPr>
                            <m:t>|</m:t>
                          </m:r>
                          <m:r>
                            <m:rPr>
                              <m:sty m:val="p"/>
                            </m:rPr>
                            <a:rPr lang="en-US" sz="1400" b="0" i="0" smtClean="0">
                              <a:latin typeface="Cambria Math" panose="02040503050406030204" pitchFamily="18" charset="0"/>
                            </a:rPr>
                            <m:t>cos</m:t>
                          </m:r>
                        </m:fName>
                        <m:e>
                          <m:d>
                            <m:dPr>
                              <m:ctrlPr>
                                <a:rPr lang="en-US" sz="1400" b="0" i="1" smtClean="0">
                                  <a:latin typeface="Cambria Math" panose="02040503050406030204" pitchFamily="18" charset="0"/>
                                </a:rPr>
                              </m:ctrlPr>
                            </m:dPr>
                            <m:e>
                              <m:sSup>
                                <m:sSupPr>
                                  <m:ctrlPr>
                                    <a:rPr lang="el-GR" sz="1400" b="0" i="1" smtClean="0">
                                      <a:latin typeface="Cambria Math" panose="02040503050406030204" pitchFamily="18" charset="0"/>
                                    </a:rPr>
                                  </m:ctrlPr>
                                </m:sSupPr>
                                <m:e>
                                  <m:r>
                                    <a:rPr lang="el-GR" sz="1400" b="0" i="1" smtClean="0">
                                      <a:latin typeface="Cambria Math" panose="02040503050406030204" pitchFamily="18" charset="0"/>
                                    </a:rPr>
                                    <m:t>𝜃</m:t>
                                  </m:r>
                                </m:e>
                                <m:sup>
                                  <m:r>
                                    <a:rPr lang="el-GR" sz="1400" b="0" i="1" smtClean="0">
                                      <a:latin typeface="Cambria Math" panose="02040503050406030204" pitchFamily="18" charset="0"/>
                                    </a:rPr>
                                    <m:t>∗</m:t>
                                  </m:r>
                                </m:sup>
                              </m:sSup>
                            </m:e>
                          </m:d>
                        </m:e>
                      </m:func>
                      <m:r>
                        <a:rPr lang="el-GR" sz="1400" b="0" i="1" smtClean="0">
                          <a:latin typeface="Cambria Math" panose="02040503050406030204" pitchFamily="18" charset="0"/>
                        </a:rPr>
                        <m:t>|</m:t>
                      </m:r>
                    </m:oMath>
                  </m:oMathPara>
                </a14:m>
                <a:endParaRPr lang="en-GB" sz="1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590661" y="5495731"/>
                <a:ext cx="1129004" cy="307777"/>
              </a:xfrm>
              <a:prstGeom prst="rect">
                <a:avLst/>
              </a:prstGeom>
              <a:blipFill>
                <a:blip r:embed="rId5"/>
                <a:stretch>
                  <a:fillRect b="-8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0564933" y="5495731"/>
                <a:ext cx="112900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latin typeface="Cambria Math" panose="02040503050406030204" pitchFamily="18" charset="0"/>
                            </a:rPr>
                          </m:ctrlPr>
                        </m:funcPr>
                        <m:fName>
                          <m:r>
                            <a:rPr lang="el-GR" sz="1400" b="0" i="0" smtClean="0">
                              <a:latin typeface="Cambria Math" panose="02040503050406030204" pitchFamily="18" charset="0"/>
                            </a:rPr>
                            <m:t>|</m:t>
                          </m:r>
                          <m:r>
                            <m:rPr>
                              <m:sty m:val="p"/>
                            </m:rPr>
                            <a:rPr lang="en-US" sz="1400" b="0" i="0" smtClean="0">
                              <a:latin typeface="Cambria Math" panose="02040503050406030204" pitchFamily="18" charset="0"/>
                            </a:rPr>
                            <m:t>cos</m:t>
                          </m:r>
                        </m:fName>
                        <m:e>
                          <m:d>
                            <m:dPr>
                              <m:ctrlPr>
                                <a:rPr lang="en-US" sz="1400" b="0" i="1" smtClean="0">
                                  <a:latin typeface="Cambria Math" panose="02040503050406030204" pitchFamily="18" charset="0"/>
                                </a:rPr>
                              </m:ctrlPr>
                            </m:dPr>
                            <m:e>
                              <m:sSup>
                                <m:sSupPr>
                                  <m:ctrlPr>
                                    <a:rPr lang="el-GR" sz="1400" b="0" i="1" smtClean="0">
                                      <a:latin typeface="Cambria Math" panose="02040503050406030204" pitchFamily="18" charset="0"/>
                                    </a:rPr>
                                  </m:ctrlPr>
                                </m:sSupPr>
                                <m:e>
                                  <m:r>
                                    <a:rPr lang="el-GR" sz="1400" b="0" i="1" smtClean="0">
                                      <a:latin typeface="Cambria Math" panose="02040503050406030204" pitchFamily="18" charset="0"/>
                                    </a:rPr>
                                    <m:t>𝜃</m:t>
                                  </m:r>
                                </m:e>
                                <m:sup>
                                  <m:r>
                                    <a:rPr lang="el-GR" sz="1400" b="0" i="1" smtClean="0">
                                      <a:latin typeface="Cambria Math" panose="02040503050406030204" pitchFamily="18" charset="0"/>
                                    </a:rPr>
                                    <m:t>∗</m:t>
                                  </m:r>
                                </m:sup>
                              </m:sSup>
                            </m:e>
                          </m:d>
                        </m:e>
                      </m:func>
                      <m:r>
                        <a:rPr lang="el-GR" sz="1400" b="0" i="1" smtClean="0">
                          <a:latin typeface="Cambria Math" panose="02040503050406030204" pitchFamily="18" charset="0"/>
                        </a:rPr>
                        <m:t>|</m:t>
                      </m:r>
                    </m:oMath>
                  </m:oMathPara>
                </a14:m>
                <a:endParaRPr lang="en-GB" sz="1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10564933" y="5495731"/>
                <a:ext cx="1129004" cy="307777"/>
              </a:xfrm>
              <a:prstGeom prst="rect">
                <a:avLst/>
              </a:prstGeom>
              <a:blipFill>
                <a:blip r:embed="rId6"/>
                <a:stretch>
                  <a:fillRect b="-8000"/>
                </a:stretch>
              </a:blipFill>
            </p:spPr>
            <p:txBody>
              <a:bodyPr/>
              <a:lstStyle/>
              <a:p>
                <a:r>
                  <a:rPr lang="en-GB">
                    <a:noFill/>
                  </a:rPr>
                  <a:t> </a:t>
                </a:r>
              </a:p>
            </p:txBody>
          </p:sp>
        </mc:Fallback>
      </mc:AlternateContent>
    </p:spTree>
    <p:extLst>
      <p:ext uri="{BB962C8B-B14F-4D97-AF65-F5344CB8AC3E}">
        <p14:creationId xmlns:p14="http://schemas.microsoft.com/office/powerpoint/2010/main" val="2054874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July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Purity and Stability for chi distribution</a:t>
            </a:r>
          </a:p>
        </p:txBody>
      </p:sp>
      <p:sp>
        <p:nvSpPr>
          <p:cNvPr id="6" name="Slide Number Placeholder 5"/>
          <p:cNvSpPr>
            <a:spLocks noGrp="1"/>
          </p:cNvSpPr>
          <p:nvPr>
            <p:ph type="sldNum" sz="quarter" idx="12"/>
          </p:nvPr>
        </p:nvSpPr>
        <p:spPr/>
        <p:txBody>
          <a:bodyPr/>
          <a:lstStyle/>
          <a:p>
            <a:fld id="{AEEFAC8D-0A19-DC49-9F7A-4BFCAD95B105}" type="slidenum">
              <a:rPr lang="en-US" smtClean="0"/>
              <a:t>13</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0" y="1175948"/>
            <a:ext cx="4245428" cy="382047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1789" y="1175948"/>
            <a:ext cx="4269282" cy="382047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11818" y="1175948"/>
            <a:ext cx="4276725" cy="3820477"/>
          </a:xfrm>
          <a:prstGeom prst="rect">
            <a:avLst/>
          </a:prstGeom>
        </p:spPr>
      </p:pic>
      <p:sp>
        <p:nvSpPr>
          <p:cNvPr id="9" name="TextBox 8"/>
          <p:cNvSpPr txBox="1"/>
          <p:nvPr/>
        </p:nvSpPr>
        <p:spPr>
          <a:xfrm>
            <a:off x="1768151" y="666802"/>
            <a:ext cx="690465" cy="369332"/>
          </a:xfrm>
          <a:prstGeom prst="rect">
            <a:avLst/>
          </a:prstGeom>
          <a:noFill/>
        </p:spPr>
        <p:txBody>
          <a:bodyPr wrap="square" rtlCol="0">
            <a:spAutoFit/>
          </a:bodyPr>
          <a:lstStyle/>
          <a:p>
            <a:r>
              <a:rPr lang="en-US" dirty="0" smtClean="0"/>
              <a:t>2016</a:t>
            </a:r>
            <a:endParaRPr lang="en-GB" dirty="0"/>
          </a:p>
        </p:txBody>
      </p:sp>
      <p:sp>
        <p:nvSpPr>
          <p:cNvPr id="10" name="TextBox 9"/>
          <p:cNvSpPr txBox="1"/>
          <p:nvPr/>
        </p:nvSpPr>
        <p:spPr>
          <a:xfrm>
            <a:off x="5721197" y="634536"/>
            <a:ext cx="690465" cy="369332"/>
          </a:xfrm>
          <a:prstGeom prst="rect">
            <a:avLst/>
          </a:prstGeom>
          <a:noFill/>
        </p:spPr>
        <p:txBody>
          <a:bodyPr wrap="square" rtlCol="0">
            <a:spAutoFit/>
          </a:bodyPr>
          <a:lstStyle/>
          <a:p>
            <a:r>
              <a:rPr lang="en-US" dirty="0" smtClean="0"/>
              <a:t>2017</a:t>
            </a:r>
            <a:endParaRPr lang="en-GB" dirty="0"/>
          </a:p>
        </p:txBody>
      </p:sp>
      <p:sp>
        <p:nvSpPr>
          <p:cNvPr id="11" name="TextBox 10"/>
          <p:cNvSpPr txBox="1"/>
          <p:nvPr/>
        </p:nvSpPr>
        <p:spPr>
          <a:xfrm>
            <a:off x="9704947" y="536609"/>
            <a:ext cx="690465" cy="369332"/>
          </a:xfrm>
          <a:prstGeom prst="rect">
            <a:avLst/>
          </a:prstGeom>
          <a:noFill/>
        </p:spPr>
        <p:txBody>
          <a:bodyPr wrap="square" rtlCol="0">
            <a:spAutoFit/>
          </a:bodyPr>
          <a:lstStyle/>
          <a:p>
            <a:r>
              <a:rPr lang="en-US" dirty="0" smtClean="0"/>
              <a:t>2018</a:t>
            </a:r>
          </a:p>
        </p:txBody>
      </p:sp>
    </p:spTree>
    <p:extLst>
      <p:ext uri="{BB962C8B-B14F-4D97-AF65-F5344CB8AC3E}">
        <p14:creationId xmlns:p14="http://schemas.microsoft.com/office/powerpoint/2010/main" val="3236311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July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Purity and Stability for </a:t>
            </a:r>
            <a:r>
              <a:rPr lang="en-US" u="sng" dirty="0"/>
              <a:t>|cos(</a:t>
            </a:r>
            <a:r>
              <a:rPr lang="el-GR" u="sng" dirty="0"/>
              <a:t>θ</a:t>
            </a:r>
            <a:r>
              <a:rPr lang="en-US" u="sng" dirty="0"/>
              <a:t>)|</a:t>
            </a:r>
            <a:r>
              <a:rPr lang="en-GB" u="sng" dirty="0" smtClean="0"/>
              <a:t> </a:t>
            </a:r>
            <a:r>
              <a:rPr lang="en-GB" u="sng" dirty="0"/>
              <a:t>distribution</a:t>
            </a:r>
          </a:p>
        </p:txBody>
      </p:sp>
      <p:sp>
        <p:nvSpPr>
          <p:cNvPr id="6" name="Slide Number Placeholder 5"/>
          <p:cNvSpPr>
            <a:spLocks noGrp="1"/>
          </p:cNvSpPr>
          <p:nvPr>
            <p:ph type="sldNum" sz="quarter" idx="12"/>
          </p:nvPr>
        </p:nvSpPr>
        <p:spPr/>
        <p:txBody>
          <a:bodyPr/>
          <a:lstStyle/>
          <a:p>
            <a:fld id="{AEEFAC8D-0A19-DC49-9F7A-4BFCAD95B105}" type="slidenum">
              <a:rPr lang="en-US" smtClean="0"/>
              <a:t>14</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4568"/>
            <a:ext cx="4282944" cy="382047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4362" y="1334567"/>
            <a:ext cx="4276725" cy="3820478"/>
          </a:xfrm>
          <a:prstGeom prst="rect">
            <a:avLst/>
          </a:prstGeom>
        </p:spPr>
      </p:pic>
      <p:sp>
        <p:nvSpPr>
          <p:cNvPr id="9" name="TextBox 8"/>
          <p:cNvSpPr txBox="1"/>
          <p:nvPr/>
        </p:nvSpPr>
        <p:spPr>
          <a:xfrm>
            <a:off x="1768151" y="666802"/>
            <a:ext cx="690465" cy="369332"/>
          </a:xfrm>
          <a:prstGeom prst="rect">
            <a:avLst/>
          </a:prstGeom>
          <a:noFill/>
        </p:spPr>
        <p:txBody>
          <a:bodyPr wrap="square" rtlCol="0">
            <a:spAutoFit/>
          </a:bodyPr>
          <a:lstStyle/>
          <a:p>
            <a:r>
              <a:rPr lang="en-US" dirty="0" smtClean="0"/>
              <a:t>2016</a:t>
            </a:r>
            <a:endParaRPr lang="en-GB" dirty="0"/>
          </a:p>
        </p:txBody>
      </p:sp>
      <p:sp>
        <p:nvSpPr>
          <p:cNvPr id="10" name="TextBox 9"/>
          <p:cNvSpPr txBox="1"/>
          <p:nvPr/>
        </p:nvSpPr>
        <p:spPr>
          <a:xfrm>
            <a:off x="5824146" y="666802"/>
            <a:ext cx="690465" cy="369332"/>
          </a:xfrm>
          <a:prstGeom prst="rect">
            <a:avLst/>
          </a:prstGeom>
          <a:noFill/>
        </p:spPr>
        <p:txBody>
          <a:bodyPr wrap="square" rtlCol="0">
            <a:spAutoFit/>
          </a:bodyPr>
          <a:lstStyle/>
          <a:p>
            <a:r>
              <a:rPr lang="en-US" dirty="0" smtClean="0"/>
              <a:t>2017</a:t>
            </a:r>
            <a:endParaRPr lang="en-GB" dirty="0"/>
          </a:p>
        </p:txBody>
      </p:sp>
      <p:sp>
        <p:nvSpPr>
          <p:cNvPr id="11" name="TextBox 10"/>
          <p:cNvSpPr txBox="1"/>
          <p:nvPr/>
        </p:nvSpPr>
        <p:spPr>
          <a:xfrm>
            <a:off x="9704947" y="536609"/>
            <a:ext cx="690465" cy="369332"/>
          </a:xfrm>
          <a:prstGeom prst="rect">
            <a:avLst/>
          </a:prstGeom>
          <a:noFill/>
        </p:spPr>
        <p:txBody>
          <a:bodyPr wrap="square" rtlCol="0">
            <a:spAutoFit/>
          </a:bodyPr>
          <a:lstStyle/>
          <a:p>
            <a:r>
              <a:rPr lang="en-US" dirty="0" smtClean="0"/>
              <a:t>2018</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12165" y="1334568"/>
            <a:ext cx="4276725" cy="3820477"/>
          </a:xfrm>
          <a:prstGeom prst="rect">
            <a:avLst/>
          </a:prstGeom>
        </p:spPr>
      </p:pic>
    </p:spTree>
    <p:extLst>
      <p:ext uri="{BB962C8B-B14F-4D97-AF65-F5344CB8AC3E}">
        <p14:creationId xmlns:p14="http://schemas.microsoft.com/office/powerpoint/2010/main" val="655651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July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15</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smtClean="0"/>
              <a:t>QCD Background MC closure </a:t>
            </a:r>
            <a:r>
              <a:rPr lang="en-US" u="sng" dirty="0" smtClean="0"/>
              <a:t>tests 2016</a:t>
            </a:r>
            <a:endParaRPr lang="en-GB" u="sng" dirty="0"/>
          </a:p>
        </p:txBody>
      </p:sp>
      <p:sp>
        <p:nvSpPr>
          <p:cNvPr id="22" name="TextBox 21"/>
          <p:cNvSpPr txBox="1"/>
          <p:nvPr/>
        </p:nvSpPr>
        <p:spPr>
          <a:xfrm>
            <a:off x="373284" y="643618"/>
            <a:ext cx="991844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Closure test for </a:t>
            </a:r>
            <a:r>
              <a:rPr lang="en-US" sz="1600" dirty="0" smtClean="0">
                <a:solidFill>
                  <a:srgbClr val="FF0000"/>
                </a:solidFill>
              </a:rPr>
              <a:t>QCD samples </a:t>
            </a:r>
            <a:r>
              <a:rPr lang="en-US" sz="1600" dirty="0" smtClean="0"/>
              <a:t>in Control Region (SR but </a:t>
            </a:r>
            <a:r>
              <a:rPr lang="en-US" sz="1600" dirty="0" err="1" smtClean="0"/>
              <a:t>btagging</a:t>
            </a:r>
            <a:r>
              <a:rPr lang="en-US" sz="1600" dirty="0" smtClean="0"/>
              <a:t> is reverted (</a:t>
            </a:r>
            <a:r>
              <a:rPr lang="en-US" sz="1600" dirty="0" err="1" smtClean="0"/>
              <a:t>btag</a:t>
            </a:r>
            <a:r>
              <a:rPr lang="en-US" sz="1600" dirty="0" smtClean="0"/>
              <a:t>==0))</a:t>
            </a:r>
            <a:endParaRPr lang="en-GB" sz="1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284" y="982172"/>
            <a:ext cx="5983605" cy="491204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0894" y="982172"/>
            <a:ext cx="5983605" cy="4912043"/>
          </a:xfrm>
          <a:prstGeom prst="rect">
            <a:avLst/>
          </a:prstGeom>
        </p:spPr>
      </p:pic>
    </p:spTree>
    <p:extLst>
      <p:ext uri="{BB962C8B-B14F-4D97-AF65-F5344CB8AC3E}">
        <p14:creationId xmlns:p14="http://schemas.microsoft.com/office/powerpoint/2010/main" val="3687776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July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16</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smtClean="0"/>
              <a:t>QCD Background MC closure </a:t>
            </a:r>
            <a:r>
              <a:rPr lang="en-US" u="sng" dirty="0" smtClean="0"/>
              <a:t>tests 2017</a:t>
            </a:r>
            <a:endParaRPr lang="en-GB" u="sng" dirty="0"/>
          </a:p>
        </p:txBody>
      </p:sp>
      <p:sp>
        <p:nvSpPr>
          <p:cNvPr id="22" name="TextBox 21"/>
          <p:cNvSpPr txBox="1"/>
          <p:nvPr/>
        </p:nvSpPr>
        <p:spPr>
          <a:xfrm>
            <a:off x="373284" y="643618"/>
            <a:ext cx="991844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Closure test for </a:t>
            </a:r>
            <a:r>
              <a:rPr lang="en-US" sz="1600" dirty="0" smtClean="0">
                <a:solidFill>
                  <a:srgbClr val="FF0000"/>
                </a:solidFill>
              </a:rPr>
              <a:t>QCD samples </a:t>
            </a:r>
            <a:r>
              <a:rPr lang="en-US" sz="1600" dirty="0" smtClean="0"/>
              <a:t>in Control Region (SR but </a:t>
            </a:r>
            <a:r>
              <a:rPr lang="en-US" sz="1600" dirty="0" err="1" smtClean="0"/>
              <a:t>btagging</a:t>
            </a:r>
            <a:r>
              <a:rPr lang="en-US" sz="1600" dirty="0" smtClean="0"/>
              <a:t> is reverted (</a:t>
            </a:r>
            <a:r>
              <a:rPr lang="en-US" sz="1600" dirty="0" err="1" smtClean="0"/>
              <a:t>btag</a:t>
            </a:r>
            <a:r>
              <a:rPr lang="en-US" sz="1600" dirty="0" smtClean="0"/>
              <a:t>==0))</a:t>
            </a:r>
            <a:endParaRPr lang="en-GB" sz="16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71" y="982172"/>
            <a:ext cx="5983605" cy="491204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0897" y="982172"/>
            <a:ext cx="5983605" cy="4912043"/>
          </a:xfrm>
          <a:prstGeom prst="rect">
            <a:avLst/>
          </a:prstGeom>
        </p:spPr>
      </p:pic>
    </p:spTree>
    <p:extLst>
      <p:ext uri="{BB962C8B-B14F-4D97-AF65-F5344CB8AC3E}">
        <p14:creationId xmlns:p14="http://schemas.microsoft.com/office/powerpoint/2010/main" val="4249468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July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17</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smtClean="0"/>
              <a:t>QCD Background MC closure </a:t>
            </a:r>
            <a:r>
              <a:rPr lang="en-US" u="sng" dirty="0" smtClean="0"/>
              <a:t>tests 2018</a:t>
            </a:r>
            <a:endParaRPr lang="en-GB" u="sng" dirty="0"/>
          </a:p>
        </p:txBody>
      </p:sp>
      <p:sp>
        <p:nvSpPr>
          <p:cNvPr id="22" name="TextBox 21"/>
          <p:cNvSpPr txBox="1"/>
          <p:nvPr/>
        </p:nvSpPr>
        <p:spPr>
          <a:xfrm>
            <a:off x="373284" y="643618"/>
            <a:ext cx="991844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Closure test for </a:t>
            </a:r>
            <a:r>
              <a:rPr lang="en-US" sz="1600" dirty="0" smtClean="0">
                <a:solidFill>
                  <a:srgbClr val="FF0000"/>
                </a:solidFill>
              </a:rPr>
              <a:t>QCD samples </a:t>
            </a:r>
            <a:r>
              <a:rPr lang="en-US" sz="1600" dirty="0" smtClean="0"/>
              <a:t>in Control Region (SR but </a:t>
            </a:r>
            <a:r>
              <a:rPr lang="en-US" sz="1600" dirty="0" err="1" smtClean="0"/>
              <a:t>btagging</a:t>
            </a:r>
            <a:r>
              <a:rPr lang="en-US" sz="1600" dirty="0" smtClean="0"/>
              <a:t> is reverted (</a:t>
            </a:r>
            <a:r>
              <a:rPr lang="en-US" sz="1600" dirty="0" err="1" smtClean="0"/>
              <a:t>btag</a:t>
            </a:r>
            <a:r>
              <a:rPr lang="en-US" sz="1600" dirty="0" smtClean="0"/>
              <a:t>==0))</a:t>
            </a:r>
            <a:endParaRPr lang="en-GB" sz="1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71" y="982172"/>
            <a:ext cx="5983605" cy="491204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8395" y="982172"/>
            <a:ext cx="5983605" cy="4912043"/>
          </a:xfrm>
          <a:prstGeom prst="rect">
            <a:avLst/>
          </a:prstGeom>
        </p:spPr>
      </p:pic>
    </p:spTree>
    <p:extLst>
      <p:ext uri="{BB962C8B-B14F-4D97-AF65-F5344CB8AC3E}">
        <p14:creationId xmlns:p14="http://schemas.microsoft.com/office/powerpoint/2010/main" val="297373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71" y="1104894"/>
            <a:ext cx="5983605" cy="491204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4242" y="1104894"/>
            <a:ext cx="5983605" cy="4912043"/>
          </a:xfrm>
          <a:prstGeom prst="rect">
            <a:avLst/>
          </a:prstGeom>
        </p:spPr>
      </p:pic>
      <p:sp>
        <p:nvSpPr>
          <p:cNvPr id="2" name="Date Placeholder 1"/>
          <p:cNvSpPr>
            <a:spLocks noGrp="1"/>
          </p:cNvSpPr>
          <p:nvPr>
            <p:ph type="dt" sz="half" idx="10"/>
          </p:nvPr>
        </p:nvSpPr>
        <p:spPr/>
        <p:txBody>
          <a:bodyPr/>
          <a:lstStyle/>
          <a:p>
            <a:fld id="{482AA653-8872-4AEA-B19D-0BF0F1064A5A}" type="datetime3">
              <a:rPr lang="en-US" smtClean="0"/>
              <a:t>5 July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18</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a:t>Control Region </a:t>
            </a:r>
            <a:r>
              <a:rPr lang="en-US" u="sng" dirty="0" smtClean="0"/>
              <a:t>Contamination 2016</a:t>
            </a:r>
            <a:endParaRPr lang="en-GB" u="sng" dirty="0"/>
          </a:p>
        </p:txBody>
      </p:sp>
      <p:sp>
        <p:nvSpPr>
          <p:cNvPr id="22" name="TextBox 21"/>
          <p:cNvSpPr txBox="1"/>
          <p:nvPr/>
        </p:nvSpPr>
        <p:spPr>
          <a:xfrm>
            <a:off x="326571" y="548647"/>
            <a:ext cx="991844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t>Expected yield from </a:t>
            </a:r>
            <a:r>
              <a:rPr lang="en-US" sz="1600" dirty="0" smtClean="0"/>
              <a:t>QCD </a:t>
            </a:r>
            <a:r>
              <a:rPr lang="en-US" sz="1600" dirty="0" err="1" smtClean="0"/>
              <a:t>Bkg</a:t>
            </a:r>
            <a:r>
              <a:rPr lang="en-US" sz="1600" dirty="0" smtClean="0"/>
              <a:t> </a:t>
            </a:r>
            <a:r>
              <a:rPr lang="en-US" sz="1600" dirty="0"/>
              <a:t>samples and TT </a:t>
            </a:r>
            <a:r>
              <a:rPr lang="en-US" sz="1600" dirty="0" smtClean="0"/>
              <a:t>Signal sample </a:t>
            </a:r>
            <a:r>
              <a:rPr lang="en-US" sz="1600" dirty="0"/>
              <a:t>in the CR </a:t>
            </a:r>
            <a:endParaRPr lang="en-GB" sz="1600" dirty="0"/>
          </a:p>
        </p:txBody>
      </p:sp>
      <p:sp>
        <p:nvSpPr>
          <p:cNvPr id="23" name="Rectangle 22"/>
          <p:cNvSpPr/>
          <p:nvPr/>
        </p:nvSpPr>
        <p:spPr>
          <a:xfrm>
            <a:off x="2520821" y="2470292"/>
            <a:ext cx="2313992" cy="632367"/>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4" name="Straight Connector 23"/>
          <p:cNvCxnSpPr/>
          <p:nvPr/>
        </p:nvCxnSpPr>
        <p:spPr>
          <a:xfrm>
            <a:off x="2595465" y="2599914"/>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603240" y="3004241"/>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72407" y="2470293"/>
            <a:ext cx="1691648" cy="246221"/>
          </a:xfrm>
          <a:prstGeom prst="rect">
            <a:avLst/>
          </a:prstGeom>
          <a:noFill/>
        </p:spPr>
        <p:txBody>
          <a:bodyPr wrap="square" rtlCol="0">
            <a:spAutoFit/>
          </a:bodyPr>
          <a:lstStyle/>
          <a:p>
            <a:r>
              <a:rPr lang="en-US" sz="1000" dirty="0" smtClean="0"/>
              <a:t>Control Region QCD sample</a:t>
            </a:r>
            <a:endParaRPr lang="en-GB" sz="1000" dirty="0"/>
          </a:p>
        </p:txBody>
      </p:sp>
      <p:sp>
        <p:nvSpPr>
          <p:cNvPr id="27" name="TextBox 26"/>
          <p:cNvSpPr txBox="1"/>
          <p:nvPr/>
        </p:nvSpPr>
        <p:spPr>
          <a:xfrm>
            <a:off x="3172408" y="2856438"/>
            <a:ext cx="1576872" cy="246221"/>
          </a:xfrm>
          <a:prstGeom prst="rect">
            <a:avLst/>
          </a:prstGeom>
          <a:noFill/>
        </p:spPr>
        <p:txBody>
          <a:bodyPr wrap="square" rtlCol="0">
            <a:spAutoFit/>
          </a:bodyPr>
          <a:lstStyle/>
          <a:p>
            <a:r>
              <a:rPr lang="en-US" sz="1000" dirty="0" smtClean="0"/>
              <a:t>Control Region TT sample</a:t>
            </a:r>
            <a:endParaRPr lang="en-GB" sz="1000" dirty="0"/>
          </a:p>
        </p:txBody>
      </p:sp>
      <p:sp>
        <p:nvSpPr>
          <p:cNvPr id="28" name="Rectangle 27"/>
          <p:cNvSpPr/>
          <p:nvPr/>
        </p:nvSpPr>
        <p:spPr>
          <a:xfrm>
            <a:off x="9215570" y="1550608"/>
            <a:ext cx="2100436" cy="660359"/>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9" name="Straight Connector 28"/>
          <p:cNvCxnSpPr/>
          <p:nvPr/>
        </p:nvCxnSpPr>
        <p:spPr>
          <a:xfrm>
            <a:off x="9301432" y="1670899"/>
            <a:ext cx="39466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283690" y="2084557"/>
            <a:ext cx="402164"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685854" y="1550609"/>
            <a:ext cx="1630153" cy="246221"/>
          </a:xfrm>
          <a:prstGeom prst="rect">
            <a:avLst/>
          </a:prstGeom>
          <a:noFill/>
        </p:spPr>
        <p:txBody>
          <a:bodyPr wrap="square" rtlCol="0">
            <a:spAutoFit/>
          </a:bodyPr>
          <a:lstStyle/>
          <a:p>
            <a:r>
              <a:rPr lang="en-US" sz="1000" dirty="0"/>
              <a:t>Control Region </a:t>
            </a:r>
            <a:r>
              <a:rPr lang="en-US" sz="1000" dirty="0" smtClean="0"/>
              <a:t>QCD sample</a:t>
            </a:r>
            <a:endParaRPr lang="en-GB" sz="1000" dirty="0"/>
          </a:p>
        </p:txBody>
      </p:sp>
      <p:sp>
        <p:nvSpPr>
          <p:cNvPr id="32" name="TextBox 31"/>
          <p:cNvSpPr txBox="1"/>
          <p:nvPr/>
        </p:nvSpPr>
        <p:spPr>
          <a:xfrm>
            <a:off x="9685854" y="1964747"/>
            <a:ext cx="1560549" cy="246221"/>
          </a:xfrm>
          <a:prstGeom prst="rect">
            <a:avLst/>
          </a:prstGeom>
          <a:noFill/>
        </p:spPr>
        <p:txBody>
          <a:bodyPr wrap="square" rtlCol="0">
            <a:spAutoFit/>
          </a:bodyPr>
          <a:lstStyle/>
          <a:p>
            <a:r>
              <a:rPr lang="en-US" sz="1000" dirty="0" smtClean="0"/>
              <a:t>Control Region TT sample </a:t>
            </a:r>
            <a:endParaRPr lang="en-GB" sz="1000" dirty="0"/>
          </a:p>
        </p:txBody>
      </p:sp>
      <p:sp>
        <p:nvSpPr>
          <p:cNvPr id="21" name="Rectangle 20"/>
          <p:cNvSpPr/>
          <p:nvPr/>
        </p:nvSpPr>
        <p:spPr>
          <a:xfrm>
            <a:off x="11047445" y="5747657"/>
            <a:ext cx="606490" cy="240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33" name="TextBox 32"/>
              <p:cNvSpPr txBox="1"/>
              <p:nvPr/>
            </p:nvSpPr>
            <p:spPr>
              <a:xfrm>
                <a:off x="10629319" y="5679977"/>
                <a:ext cx="112900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latin typeface="Cambria Math" panose="02040503050406030204" pitchFamily="18" charset="0"/>
                            </a:rPr>
                          </m:ctrlPr>
                        </m:funcPr>
                        <m:fName>
                          <m:r>
                            <a:rPr lang="el-GR" sz="1400" b="0" i="0" smtClean="0">
                              <a:latin typeface="Cambria Math" panose="02040503050406030204" pitchFamily="18" charset="0"/>
                            </a:rPr>
                            <m:t>|</m:t>
                          </m:r>
                          <m:r>
                            <m:rPr>
                              <m:sty m:val="p"/>
                            </m:rPr>
                            <a:rPr lang="en-US" sz="1400" b="0" i="0" smtClean="0">
                              <a:latin typeface="Cambria Math" panose="02040503050406030204" pitchFamily="18" charset="0"/>
                            </a:rPr>
                            <m:t>cos</m:t>
                          </m:r>
                        </m:fName>
                        <m:e>
                          <m:d>
                            <m:dPr>
                              <m:ctrlPr>
                                <a:rPr lang="en-US" sz="1400" b="0" i="1" smtClean="0">
                                  <a:latin typeface="Cambria Math" panose="02040503050406030204" pitchFamily="18" charset="0"/>
                                </a:rPr>
                              </m:ctrlPr>
                            </m:dPr>
                            <m:e>
                              <m:sSup>
                                <m:sSupPr>
                                  <m:ctrlPr>
                                    <a:rPr lang="el-GR" sz="1400" b="0" i="1" smtClean="0">
                                      <a:latin typeface="Cambria Math" panose="02040503050406030204" pitchFamily="18" charset="0"/>
                                    </a:rPr>
                                  </m:ctrlPr>
                                </m:sSupPr>
                                <m:e>
                                  <m:r>
                                    <a:rPr lang="el-GR" sz="1400" b="0" i="1" smtClean="0">
                                      <a:latin typeface="Cambria Math" panose="02040503050406030204" pitchFamily="18" charset="0"/>
                                    </a:rPr>
                                    <m:t>𝜃</m:t>
                                  </m:r>
                                </m:e>
                                <m:sup>
                                  <m:r>
                                    <a:rPr lang="el-GR" sz="1400" b="0" i="1" smtClean="0">
                                      <a:latin typeface="Cambria Math" panose="02040503050406030204" pitchFamily="18" charset="0"/>
                                    </a:rPr>
                                    <m:t>∗</m:t>
                                  </m:r>
                                </m:sup>
                              </m:sSup>
                            </m:e>
                          </m:d>
                        </m:e>
                      </m:func>
                      <m:r>
                        <a:rPr lang="el-GR" sz="1400" b="0" i="1" smtClean="0">
                          <a:latin typeface="Cambria Math" panose="02040503050406030204" pitchFamily="18" charset="0"/>
                        </a:rPr>
                        <m:t>|</m:t>
                      </m:r>
                    </m:oMath>
                  </m:oMathPara>
                </a14:m>
                <a:endParaRPr lang="en-GB" sz="1400" dirty="0"/>
              </a:p>
            </p:txBody>
          </p:sp>
        </mc:Choice>
        <mc:Fallback>
          <p:sp>
            <p:nvSpPr>
              <p:cNvPr id="33" name="TextBox 32"/>
              <p:cNvSpPr txBox="1">
                <a:spLocks noRot="1" noChangeAspect="1" noMove="1" noResize="1" noEditPoints="1" noAdjustHandles="1" noChangeArrowheads="1" noChangeShapeType="1" noTextEdit="1"/>
              </p:cNvSpPr>
              <p:nvPr/>
            </p:nvSpPr>
            <p:spPr>
              <a:xfrm>
                <a:off x="10629319" y="5679977"/>
                <a:ext cx="1129004" cy="307777"/>
              </a:xfrm>
              <a:prstGeom prst="rect">
                <a:avLst/>
              </a:prstGeom>
              <a:blipFill>
                <a:blip r:embed="rId5"/>
                <a:stretch>
                  <a:fillRect b="-8000"/>
                </a:stretch>
              </a:blipFill>
            </p:spPr>
            <p:txBody>
              <a:bodyPr/>
              <a:lstStyle/>
              <a:p>
                <a:r>
                  <a:rPr lang="en-GB">
                    <a:noFill/>
                  </a:rPr>
                  <a:t> </a:t>
                </a:r>
              </a:p>
            </p:txBody>
          </p:sp>
        </mc:Fallback>
      </mc:AlternateContent>
    </p:spTree>
    <p:extLst>
      <p:ext uri="{BB962C8B-B14F-4D97-AF65-F5344CB8AC3E}">
        <p14:creationId xmlns:p14="http://schemas.microsoft.com/office/powerpoint/2010/main" val="2849247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71" y="1109789"/>
            <a:ext cx="5983605" cy="491204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2410" y="1109790"/>
            <a:ext cx="5983605" cy="4912043"/>
          </a:xfrm>
          <a:prstGeom prst="rect">
            <a:avLst/>
          </a:prstGeom>
        </p:spPr>
      </p:pic>
      <p:sp>
        <p:nvSpPr>
          <p:cNvPr id="2" name="Date Placeholder 1"/>
          <p:cNvSpPr>
            <a:spLocks noGrp="1"/>
          </p:cNvSpPr>
          <p:nvPr>
            <p:ph type="dt" sz="half" idx="10"/>
          </p:nvPr>
        </p:nvSpPr>
        <p:spPr/>
        <p:txBody>
          <a:bodyPr/>
          <a:lstStyle/>
          <a:p>
            <a:fld id="{482AA653-8872-4AEA-B19D-0BF0F1064A5A}" type="datetime3">
              <a:rPr lang="en-US" smtClean="0"/>
              <a:t>5 July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19</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a:t>Control Region </a:t>
            </a:r>
            <a:r>
              <a:rPr lang="en-US" u="sng" dirty="0" smtClean="0"/>
              <a:t>Contamination 2017</a:t>
            </a:r>
            <a:endParaRPr lang="en-GB" u="sng" dirty="0"/>
          </a:p>
        </p:txBody>
      </p:sp>
      <p:sp>
        <p:nvSpPr>
          <p:cNvPr id="22" name="TextBox 21"/>
          <p:cNvSpPr txBox="1"/>
          <p:nvPr/>
        </p:nvSpPr>
        <p:spPr>
          <a:xfrm>
            <a:off x="326571" y="548647"/>
            <a:ext cx="991844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t>Expected yield from </a:t>
            </a:r>
            <a:r>
              <a:rPr lang="en-US" sz="1600" dirty="0" smtClean="0"/>
              <a:t>QCD </a:t>
            </a:r>
            <a:r>
              <a:rPr lang="en-US" sz="1600" dirty="0" err="1" smtClean="0"/>
              <a:t>Bkg</a:t>
            </a:r>
            <a:r>
              <a:rPr lang="en-US" sz="1600" dirty="0" smtClean="0"/>
              <a:t> </a:t>
            </a:r>
            <a:r>
              <a:rPr lang="en-US" sz="1600" dirty="0"/>
              <a:t>samples and TT </a:t>
            </a:r>
            <a:r>
              <a:rPr lang="en-US" sz="1600" dirty="0" smtClean="0"/>
              <a:t>Signal sample </a:t>
            </a:r>
            <a:r>
              <a:rPr lang="en-US" sz="1600" dirty="0"/>
              <a:t>in the CR </a:t>
            </a:r>
            <a:endParaRPr lang="en-GB" sz="1600" dirty="0"/>
          </a:p>
        </p:txBody>
      </p:sp>
      <p:sp>
        <p:nvSpPr>
          <p:cNvPr id="23" name="Rectangle 22"/>
          <p:cNvSpPr/>
          <p:nvPr/>
        </p:nvSpPr>
        <p:spPr>
          <a:xfrm>
            <a:off x="2690326" y="2084556"/>
            <a:ext cx="2313992" cy="632367"/>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4" name="Straight Connector 23"/>
          <p:cNvCxnSpPr/>
          <p:nvPr/>
        </p:nvCxnSpPr>
        <p:spPr>
          <a:xfrm>
            <a:off x="2764970" y="2214178"/>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72745" y="2618505"/>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341912" y="2084557"/>
            <a:ext cx="1691648" cy="246221"/>
          </a:xfrm>
          <a:prstGeom prst="rect">
            <a:avLst/>
          </a:prstGeom>
          <a:noFill/>
        </p:spPr>
        <p:txBody>
          <a:bodyPr wrap="square" rtlCol="0">
            <a:spAutoFit/>
          </a:bodyPr>
          <a:lstStyle/>
          <a:p>
            <a:r>
              <a:rPr lang="en-US" sz="1000" dirty="0" smtClean="0"/>
              <a:t>Control Region QCD sample</a:t>
            </a:r>
            <a:endParaRPr lang="en-GB" sz="1000" dirty="0"/>
          </a:p>
        </p:txBody>
      </p:sp>
      <p:sp>
        <p:nvSpPr>
          <p:cNvPr id="27" name="TextBox 26"/>
          <p:cNvSpPr txBox="1"/>
          <p:nvPr/>
        </p:nvSpPr>
        <p:spPr>
          <a:xfrm>
            <a:off x="3341913" y="2470702"/>
            <a:ext cx="1576872" cy="246221"/>
          </a:xfrm>
          <a:prstGeom prst="rect">
            <a:avLst/>
          </a:prstGeom>
          <a:noFill/>
        </p:spPr>
        <p:txBody>
          <a:bodyPr wrap="square" rtlCol="0">
            <a:spAutoFit/>
          </a:bodyPr>
          <a:lstStyle/>
          <a:p>
            <a:r>
              <a:rPr lang="en-US" sz="1000" dirty="0" smtClean="0"/>
              <a:t>Control Region TT sample</a:t>
            </a:r>
            <a:endParaRPr lang="en-GB" sz="1000" dirty="0"/>
          </a:p>
        </p:txBody>
      </p:sp>
      <p:sp>
        <p:nvSpPr>
          <p:cNvPr id="28" name="Rectangle 27"/>
          <p:cNvSpPr/>
          <p:nvPr/>
        </p:nvSpPr>
        <p:spPr>
          <a:xfrm>
            <a:off x="9430173" y="1550608"/>
            <a:ext cx="2100436" cy="660359"/>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9" name="Straight Connector 28"/>
          <p:cNvCxnSpPr/>
          <p:nvPr/>
        </p:nvCxnSpPr>
        <p:spPr>
          <a:xfrm>
            <a:off x="9516035" y="1670899"/>
            <a:ext cx="39466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498293" y="2084557"/>
            <a:ext cx="402164"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900457" y="1550609"/>
            <a:ext cx="1630153" cy="246221"/>
          </a:xfrm>
          <a:prstGeom prst="rect">
            <a:avLst/>
          </a:prstGeom>
          <a:noFill/>
        </p:spPr>
        <p:txBody>
          <a:bodyPr wrap="square" rtlCol="0">
            <a:spAutoFit/>
          </a:bodyPr>
          <a:lstStyle/>
          <a:p>
            <a:r>
              <a:rPr lang="en-US" sz="1000" dirty="0"/>
              <a:t>Control Region </a:t>
            </a:r>
            <a:r>
              <a:rPr lang="en-US" sz="1000" dirty="0" smtClean="0"/>
              <a:t>QCD sample</a:t>
            </a:r>
            <a:endParaRPr lang="en-GB" sz="1000" dirty="0"/>
          </a:p>
        </p:txBody>
      </p:sp>
      <p:sp>
        <p:nvSpPr>
          <p:cNvPr id="32" name="TextBox 31"/>
          <p:cNvSpPr txBox="1"/>
          <p:nvPr/>
        </p:nvSpPr>
        <p:spPr>
          <a:xfrm>
            <a:off x="9900457" y="1964747"/>
            <a:ext cx="1560549" cy="246221"/>
          </a:xfrm>
          <a:prstGeom prst="rect">
            <a:avLst/>
          </a:prstGeom>
          <a:noFill/>
        </p:spPr>
        <p:txBody>
          <a:bodyPr wrap="square" rtlCol="0">
            <a:spAutoFit/>
          </a:bodyPr>
          <a:lstStyle/>
          <a:p>
            <a:r>
              <a:rPr lang="en-US" sz="1000" dirty="0" smtClean="0"/>
              <a:t>Control Region TT sample </a:t>
            </a:r>
            <a:endParaRPr lang="en-GB" sz="1000" dirty="0"/>
          </a:p>
        </p:txBody>
      </p:sp>
      <p:sp>
        <p:nvSpPr>
          <p:cNvPr id="10" name="Rectangle 9"/>
          <p:cNvSpPr/>
          <p:nvPr/>
        </p:nvSpPr>
        <p:spPr>
          <a:xfrm>
            <a:off x="11047445" y="5747657"/>
            <a:ext cx="606490" cy="240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21" name="TextBox 20"/>
              <p:cNvSpPr txBox="1"/>
              <p:nvPr/>
            </p:nvSpPr>
            <p:spPr>
              <a:xfrm>
                <a:off x="10638068" y="5767236"/>
                <a:ext cx="112900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latin typeface="Cambria Math" panose="02040503050406030204" pitchFamily="18" charset="0"/>
                            </a:rPr>
                          </m:ctrlPr>
                        </m:funcPr>
                        <m:fName>
                          <m:r>
                            <a:rPr lang="el-GR" sz="1400" b="0" i="0" smtClean="0">
                              <a:latin typeface="Cambria Math" panose="02040503050406030204" pitchFamily="18" charset="0"/>
                            </a:rPr>
                            <m:t>|</m:t>
                          </m:r>
                          <m:r>
                            <m:rPr>
                              <m:sty m:val="p"/>
                            </m:rPr>
                            <a:rPr lang="en-US" sz="1400" b="0" i="0" smtClean="0">
                              <a:latin typeface="Cambria Math" panose="02040503050406030204" pitchFamily="18" charset="0"/>
                            </a:rPr>
                            <m:t>cos</m:t>
                          </m:r>
                        </m:fName>
                        <m:e>
                          <m:d>
                            <m:dPr>
                              <m:ctrlPr>
                                <a:rPr lang="en-US" sz="1400" b="0" i="1" smtClean="0">
                                  <a:latin typeface="Cambria Math" panose="02040503050406030204" pitchFamily="18" charset="0"/>
                                </a:rPr>
                              </m:ctrlPr>
                            </m:dPr>
                            <m:e>
                              <m:sSup>
                                <m:sSupPr>
                                  <m:ctrlPr>
                                    <a:rPr lang="el-GR" sz="1400" b="0" i="1" smtClean="0">
                                      <a:latin typeface="Cambria Math" panose="02040503050406030204" pitchFamily="18" charset="0"/>
                                    </a:rPr>
                                  </m:ctrlPr>
                                </m:sSupPr>
                                <m:e>
                                  <m:r>
                                    <a:rPr lang="el-GR" sz="1400" b="0" i="1" smtClean="0">
                                      <a:latin typeface="Cambria Math" panose="02040503050406030204" pitchFamily="18" charset="0"/>
                                    </a:rPr>
                                    <m:t>𝜃</m:t>
                                  </m:r>
                                </m:e>
                                <m:sup>
                                  <m:r>
                                    <a:rPr lang="el-GR" sz="1400" b="0" i="1" smtClean="0">
                                      <a:latin typeface="Cambria Math" panose="02040503050406030204" pitchFamily="18" charset="0"/>
                                    </a:rPr>
                                    <m:t>∗</m:t>
                                  </m:r>
                                </m:sup>
                              </m:sSup>
                            </m:e>
                          </m:d>
                        </m:e>
                      </m:func>
                      <m:r>
                        <a:rPr lang="el-GR" sz="1400" b="0" i="1" smtClean="0">
                          <a:latin typeface="Cambria Math" panose="02040503050406030204" pitchFamily="18" charset="0"/>
                        </a:rPr>
                        <m:t>|</m:t>
                      </m:r>
                    </m:oMath>
                  </m:oMathPara>
                </a14:m>
                <a:endParaRPr lang="en-GB" sz="1400" dirty="0"/>
              </a:p>
            </p:txBody>
          </p:sp>
        </mc:Choice>
        <mc:Fallback>
          <p:sp>
            <p:nvSpPr>
              <p:cNvPr id="21" name="TextBox 20"/>
              <p:cNvSpPr txBox="1">
                <a:spLocks noRot="1" noChangeAspect="1" noMove="1" noResize="1" noEditPoints="1" noAdjustHandles="1" noChangeArrowheads="1" noChangeShapeType="1" noTextEdit="1"/>
              </p:cNvSpPr>
              <p:nvPr/>
            </p:nvSpPr>
            <p:spPr>
              <a:xfrm>
                <a:off x="10638068" y="5767236"/>
                <a:ext cx="1129004" cy="307777"/>
              </a:xfrm>
              <a:prstGeom prst="rect">
                <a:avLst/>
              </a:prstGeom>
              <a:blipFill>
                <a:blip r:embed="rId5"/>
                <a:stretch>
                  <a:fillRect b="-5882"/>
                </a:stretch>
              </a:blipFill>
            </p:spPr>
            <p:txBody>
              <a:bodyPr/>
              <a:lstStyle/>
              <a:p>
                <a:r>
                  <a:rPr lang="en-GB">
                    <a:noFill/>
                  </a:rPr>
                  <a:t> </a:t>
                </a:r>
              </a:p>
            </p:txBody>
          </p:sp>
        </mc:Fallback>
      </mc:AlternateContent>
    </p:spTree>
    <p:extLst>
      <p:ext uri="{BB962C8B-B14F-4D97-AF65-F5344CB8AC3E}">
        <p14:creationId xmlns:p14="http://schemas.microsoft.com/office/powerpoint/2010/main" val="3989387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7C362-8B6B-44E6-96A6-D3578FE67DFA}" type="datetime3">
              <a:rPr lang="en-US" smtClean="0"/>
              <a:t>5 July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mc:AlternateContent xmlns:mc="http://schemas.openxmlformats.org/markup-compatibility/2006" xmlns:a14="http://schemas.microsoft.com/office/drawing/2010/main">
        <mc:Choice Requires="a14">
          <p:sp>
            <p:nvSpPr>
              <p:cNvPr id="4" name="TextBox 3"/>
              <p:cNvSpPr txBox="1"/>
              <p:nvPr/>
            </p:nvSpPr>
            <p:spPr>
              <a:xfrm>
                <a:off x="346842" y="717331"/>
                <a:ext cx="11633664" cy="702910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|2</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We also define </a:t>
                </a:r>
                <a:r>
                  <a:rPr lang="en-US" sz="1600" dirty="0" err="1"/>
                  <a:t>y</a:t>
                </a:r>
                <a:r>
                  <a:rPr lang="en-US" sz="1600" baseline="-25000" dirty="0" err="1"/>
                  <a:t>Boost</a:t>
                </a:r>
                <a:r>
                  <a:rPr lang="en-US" sz="1600" dirty="0"/>
                  <a:t> = </a:t>
                </a:r>
                <a:r>
                  <a:rPr lang="en-US" sz="1600" dirty="0" smtClean="0"/>
                  <a:t>0.5(y</a:t>
                </a:r>
                <a:r>
                  <a:rPr lang="en-US" sz="1600" baseline="-25000" dirty="0" smtClean="0"/>
                  <a:t>1</a:t>
                </a:r>
                <a:r>
                  <a:rPr lang="en-US" sz="1600" dirty="0" smtClean="0"/>
                  <a:t> </a:t>
                </a:r>
                <a:r>
                  <a:rPr lang="en-US" sz="1600" dirty="0"/>
                  <a:t>+ y</a:t>
                </a:r>
                <a:r>
                  <a:rPr lang="en-US" sz="1600" baseline="-25000" dirty="0"/>
                  <a:t>2</a:t>
                </a:r>
                <a:r>
                  <a:rPr lang="en-US" sz="1600" dirty="0"/>
                  <a:t>) which specifies the longitudinal boost by which the </a:t>
                </a:r>
                <a:r>
                  <a:rPr lang="en-US" sz="1600" dirty="0" err="1"/>
                  <a:t>dijet</a:t>
                </a:r>
                <a:r>
                  <a:rPr lang="en-US" sz="1600" dirty="0"/>
                  <a:t> CM frame is boosted with respect to the detector frame</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a:p>
                <a:pPr lvl="1"/>
                <a:endParaRPr lang="en-US" sz="1600" dirty="0"/>
              </a:p>
              <a:p>
                <a:pPr lvl="1"/>
                <a:endParaRPr lang="en-US" sz="1600" dirty="0"/>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mc:Choice>
        <mc:Fallback xmlns="">
          <p:sp>
            <p:nvSpPr>
              <p:cNvPr id="4" name="TextBox 3"/>
              <p:cNvSpPr txBox="1">
                <a:spLocks noRot="1" noChangeAspect="1" noMove="1" noResize="1" noEditPoints="1" noAdjustHandles="1" noChangeArrowheads="1" noChangeShapeType="1" noTextEdit="1"/>
              </p:cNvSpPr>
              <p:nvPr/>
            </p:nvSpPr>
            <p:spPr>
              <a:xfrm>
                <a:off x="346842" y="717331"/>
                <a:ext cx="11633664" cy="7029104"/>
              </a:xfrm>
              <a:prstGeom prst="rect">
                <a:avLst/>
              </a:prstGeom>
              <a:blipFill>
                <a:blip r:embed="rId3"/>
                <a:stretch>
                  <a:fillRect l="-210" t="-260"/>
                </a:stretch>
              </a:blipFill>
            </p:spPr>
            <p:txBody>
              <a:bodyPr/>
              <a:lstStyle/>
              <a:p>
                <a:r>
                  <a:rPr lang="en-GB">
                    <a:noFill/>
                  </a:rPr>
                  <a:t> </a:t>
                </a:r>
              </a:p>
            </p:txBody>
          </p:sp>
        </mc:Fallback>
      </mc:AlternateContent>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Variables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2</a:t>
            </a:fld>
            <a:endParaRPr lang="en-US"/>
          </a:p>
        </p:txBody>
      </p:sp>
    </p:spTree>
    <p:extLst>
      <p:ext uri="{BB962C8B-B14F-4D97-AF65-F5344CB8AC3E}">
        <p14:creationId xmlns:p14="http://schemas.microsoft.com/office/powerpoint/2010/main" val="2564436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71" y="1104893"/>
            <a:ext cx="5983605" cy="491204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7587" y="1104894"/>
            <a:ext cx="5983605" cy="4912043"/>
          </a:xfrm>
          <a:prstGeom prst="rect">
            <a:avLst/>
          </a:prstGeom>
        </p:spPr>
      </p:pic>
      <p:sp>
        <p:nvSpPr>
          <p:cNvPr id="2" name="Date Placeholder 1"/>
          <p:cNvSpPr>
            <a:spLocks noGrp="1"/>
          </p:cNvSpPr>
          <p:nvPr>
            <p:ph type="dt" sz="half" idx="10"/>
          </p:nvPr>
        </p:nvSpPr>
        <p:spPr/>
        <p:txBody>
          <a:bodyPr/>
          <a:lstStyle/>
          <a:p>
            <a:fld id="{482AA653-8872-4AEA-B19D-0BF0F1064A5A}" type="datetime3">
              <a:rPr lang="en-US" smtClean="0"/>
              <a:t>5 July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20</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a:t>Control Region </a:t>
            </a:r>
            <a:r>
              <a:rPr lang="en-US" u="sng" dirty="0" smtClean="0"/>
              <a:t>Contamination 2018</a:t>
            </a:r>
            <a:endParaRPr lang="en-GB" u="sng" dirty="0"/>
          </a:p>
        </p:txBody>
      </p:sp>
      <p:sp>
        <p:nvSpPr>
          <p:cNvPr id="22" name="TextBox 21"/>
          <p:cNvSpPr txBox="1"/>
          <p:nvPr/>
        </p:nvSpPr>
        <p:spPr>
          <a:xfrm>
            <a:off x="326571" y="548647"/>
            <a:ext cx="991844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t>Expected yield from </a:t>
            </a:r>
            <a:r>
              <a:rPr lang="en-US" sz="1600" dirty="0" smtClean="0"/>
              <a:t>QCD </a:t>
            </a:r>
            <a:r>
              <a:rPr lang="en-US" sz="1600" dirty="0" err="1" smtClean="0"/>
              <a:t>Bkg</a:t>
            </a:r>
            <a:r>
              <a:rPr lang="en-US" sz="1600" dirty="0" smtClean="0"/>
              <a:t> </a:t>
            </a:r>
            <a:r>
              <a:rPr lang="en-US" sz="1600" dirty="0"/>
              <a:t>samples and TT </a:t>
            </a:r>
            <a:r>
              <a:rPr lang="en-US" sz="1600" dirty="0" smtClean="0"/>
              <a:t>Signal sample </a:t>
            </a:r>
            <a:r>
              <a:rPr lang="en-US" sz="1600" dirty="0"/>
              <a:t>in the CR </a:t>
            </a:r>
            <a:endParaRPr lang="en-GB" sz="1600" dirty="0"/>
          </a:p>
        </p:txBody>
      </p:sp>
      <p:sp>
        <p:nvSpPr>
          <p:cNvPr id="23" name="Rectangle 22"/>
          <p:cNvSpPr/>
          <p:nvPr/>
        </p:nvSpPr>
        <p:spPr>
          <a:xfrm>
            <a:off x="2464837" y="2125060"/>
            <a:ext cx="2313992" cy="632367"/>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4" name="Straight Connector 23"/>
          <p:cNvCxnSpPr/>
          <p:nvPr/>
        </p:nvCxnSpPr>
        <p:spPr>
          <a:xfrm>
            <a:off x="2539481" y="2254682"/>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47256" y="2659009"/>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16423" y="2125061"/>
            <a:ext cx="1691648" cy="246221"/>
          </a:xfrm>
          <a:prstGeom prst="rect">
            <a:avLst/>
          </a:prstGeom>
          <a:noFill/>
        </p:spPr>
        <p:txBody>
          <a:bodyPr wrap="square" rtlCol="0">
            <a:spAutoFit/>
          </a:bodyPr>
          <a:lstStyle/>
          <a:p>
            <a:r>
              <a:rPr lang="en-US" sz="1000" dirty="0" smtClean="0"/>
              <a:t>Control Region QCD sample</a:t>
            </a:r>
            <a:endParaRPr lang="en-GB" sz="1000" dirty="0"/>
          </a:p>
        </p:txBody>
      </p:sp>
      <p:sp>
        <p:nvSpPr>
          <p:cNvPr id="27" name="TextBox 26"/>
          <p:cNvSpPr txBox="1"/>
          <p:nvPr/>
        </p:nvSpPr>
        <p:spPr>
          <a:xfrm>
            <a:off x="3116424" y="2511206"/>
            <a:ext cx="1576872" cy="246221"/>
          </a:xfrm>
          <a:prstGeom prst="rect">
            <a:avLst/>
          </a:prstGeom>
          <a:noFill/>
        </p:spPr>
        <p:txBody>
          <a:bodyPr wrap="square" rtlCol="0">
            <a:spAutoFit/>
          </a:bodyPr>
          <a:lstStyle/>
          <a:p>
            <a:r>
              <a:rPr lang="en-US" sz="1000" dirty="0" smtClean="0"/>
              <a:t>Control Region TT sample</a:t>
            </a:r>
            <a:endParaRPr lang="en-GB" sz="1000" dirty="0"/>
          </a:p>
        </p:txBody>
      </p:sp>
      <p:sp>
        <p:nvSpPr>
          <p:cNvPr id="28" name="Rectangle 27"/>
          <p:cNvSpPr/>
          <p:nvPr/>
        </p:nvSpPr>
        <p:spPr>
          <a:xfrm>
            <a:off x="8646402" y="2914553"/>
            <a:ext cx="2100436" cy="660359"/>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9" name="Straight Connector 28"/>
          <p:cNvCxnSpPr/>
          <p:nvPr/>
        </p:nvCxnSpPr>
        <p:spPr>
          <a:xfrm>
            <a:off x="8732264" y="3034844"/>
            <a:ext cx="39466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714522" y="3448502"/>
            <a:ext cx="402164"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116686" y="2914554"/>
            <a:ext cx="1630153" cy="246221"/>
          </a:xfrm>
          <a:prstGeom prst="rect">
            <a:avLst/>
          </a:prstGeom>
          <a:noFill/>
        </p:spPr>
        <p:txBody>
          <a:bodyPr wrap="square" rtlCol="0">
            <a:spAutoFit/>
          </a:bodyPr>
          <a:lstStyle/>
          <a:p>
            <a:r>
              <a:rPr lang="en-US" sz="1000" dirty="0"/>
              <a:t>Control Region </a:t>
            </a:r>
            <a:r>
              <a:rPr lang="en-US" sz="1000" dirty="0" smtClean="0"/>
              <a:t>QCD sample</a:t>
            </a:r>
            <a:endParaRPr lang="en-GB" sz="1000" dirty="0"/>
          </a:p>
        </p:txBody>
      </p:sp>
      <p:sp>
        <p:nvSpPr>
          <p:cNvPr id="32" name="TextBox 31"/>
          <p:cNvSpPr txBox="1"/>
          <p:nvPr/>
        </p:nvSpPr>
        <p:spPr>
          <a:xfrm>
            <a:off x="9116686" y="3328692"/>
            <a:ext cx="1560549" cy="246221"/>
          </a:xfrm>
          <a:prstGeom prst="rect">
            <a:avLst/>
          </a:prstGeom>
          <a:noFill/>
        </p:spPr>
        <p:txBody>
          <a:bodyPr wrap="square" rtlCol="0">
            <a:spAutoFit/>
          </a:bodyPr>
          <a:lstStyle/>
          <a:p>
            <a:r>
              <a:rPr lang="en-US" sz="1000" dirty="0" smtClean="0"/>
              <a:t>Control Region TT sample </a:t>
            </a:r>
            <a:endParaRPr lang="en-GB" sz="1000" dirty="0"/>
          </a:p>
        </p:txBody>
      </p:sp>
      <p:sp>
        <p:nvSpPr>
          <p:cNvPr id="19" name="Rectangle 18"/>
          <p:cNvSpPr/>
          <p:nvPr/>
        </p:nvSpPr>
        <p:spPr>
          <a:xfrm>
            <a:off x="11010121" y="5747657"/>
            <a:ext cx="606490" cy="240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20" name="TextBox 19"/>
              <p:cNvSpPr txBox="1"/>
              <p:nvPr/>
            </p:nvSpPr>
            <p:spPr>
              <a:xfrm>
                <a:off x="10573334" y="5679977"/>
                <a:ext cx="112900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latin typeface="Cambria Math" panose="02040503050406030204" pitchFamily="18" charset="0"/>
                            </a:rPr>
                          </m:ctrlPr>
                        </m:funcPr>
                        <m:fName>
                          <m:r>
                            <a:rPr lang="el-GR" sz="1400" b="0" i="0" smtClean="0">
                              <a:latin typeface="Cambria Math" panose="02040503050406030204" pitchFamily="18" charset="0"/>
                            </a:rPr>
                            <m:t>|</m:t>
                          </m:r>
                          <m:r>
                            <m:rPr>
                              <m:sty m:val="p"/>
                            </m:rPr>
                            <a:rPr lang="en-US" sz="1400" b="0" i="0" smtClean="0">
                              <a:latin typeface="Cambria Math" panose="02040503050406030204" pitchFamily="18" charset="0"/>
                            </a:rPr>
                            <m:t>cos</m:t>
                          </m:r>
                        </m:fName>
                        <m:e>
                          <m:d>
                            <m:dPr>
                              <m:ctrlPr>
                                <a:rPr lang="en-US" sz="1400" b="0" i="1" smtClean="0">
                                  <a:latin typeface="Cambria Math" panose="02040503050406030204" pitchFamily="18" charset="0"/>
                                </a:rPr>
                              </m:ctrlPr>
                            </m:dPr>
                            <m:e>
                              <m:sSup>
                                <m:sSupPr>
                                  <m:ctrlPr>
                                    <a:rPr lang="el-GR" sz="1400" b="0" i="1" smtClean="0">
                                      <a:latin typeface="Cambria Math" panose="02040503050406030204" pitchFamily="18" charset="0"/>
                                    </a:rPr>
                                  </m:ctrlPr>
                                </m:sSupPr>
                                <m:e>
                                  <m:r>
                                    <a:rPr lang="el-GR" sz="1400" b="0" i="1" smtClean="0">
                                      <a:latin typeface="Cambria Math" panose="02040503050406030204" pitchFamily="18" charset="0"/>
                                    </a:rPr>
                                    <m:t>𝜃</m:t>
                                  </m:r>
                                </m:e>
                                <m:sup>
                                  <m:r>
                                    <a:rPr lang="el-GR" sz="1400" b="0" i="1" smtClean="0">
                                      <a:latin typeface="Cambria Math" panose="02040503050406030204" pitchFamily="18" charset="0"/>
                                    </a:rPr>
                                    <m:t>∗</m:t>
                                  </m:r>
                                </m:sup>
                              </m:sSup>
                            </m:e>
                          </m:d>
                        </m:e>
                      </m:func>
                      <m:r>
                        <a:rPr lang="el-GR" sz="1400" b="0" i="1" smtClean="0">
                          <a:latin typeface="Cambria Math" panose="02040503050406030204" pitchFamily="18" charset="0"/>
                        </a:rPr>
                        <m:t>|</m:t>
                      </m:r>
                    </m:oMath>
                  </m:oMathPara>
                </a14:m>
                <a:endParaRPr lang="en-GB" sz="1400" dirty="0"/>
              </a:p>
            </p:txBody>
          </p:sp>
        </mc:Choice>
        <mc:Fallback>
          <p:sp>
            <p:nvSpPr>
              <p:cNvPr id="20" name="TextBox 19"/>
              <p:cNvSpPr txBox="1">
                <a:spLocks noRot="1" noChangeAspect="1" noMove="1" noResize="1" noEditPoints="1" noAdjustHandles="1" noChangeArrowheads="1" noChangeShapeType="1" noTextEdit="1"/>
              </p:cNvSpPr>
              <p:nvPr/>
            </p:nvSpPr>
            <p:spPr>
              <a:xfrm>
                <a:off x="10573334" y="5679977"/>
                <a:ext cx="1129004" cy="307777"/>
              </a:xfrm>
              <a:prstGeom prst="rect">
                <a:avLst/>
              </a:prstGeom>
              <a:blipFill>
                <a:blip r:embed="rId5"/>
                <a:stretch>
                  <a:fillRect b="-8000"/>
                </a:stretch>
              </a:blipFill>
            </p:spPr>
            <p:txBody>
              <a:bodyPr/>
              <a:lstStyle/>
              <a:p>
                <a:r>
                  <a:rPr lang="en-GB">
                    <a:noFill/>
                  </a:rPr>
                  <a:t> </a:t>
                </a:r>
              </a:p>
            </p:txBody>
          </p:sp>
        </mc:Fallback>
      </mc:AlternateContent>
    </p:spTree>
    <p:extLst>
      <p:ext uri="{BB962C8B-B14F-4D97-AF65-F5344CB8AC3E}">
        <p14:creationId xmlns:p14="http://schemas.microsoft.com/office/powerpoint/2010/main" val="3241540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July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4" name="TextBox 3"/>
          <p:cNvSpPr txBox="1"/>
          <p:nvPr/>
        </p:nvSpPr>
        <p:spPr>
          <a:xfrm>
            <a:off x="346842" y="717331"/>
            <a:ext cx="11633664" cy="4278094"/>
          </a:xfrm>
          <a:prstGeom prst="rect">
            <a:avLst/>
          </a:prstGeom>
          <a:noFill/>
        </p:spPr>
        <p:txBody>
          <a:bodyPr wrap="square" rtlCol="0">
            <a:spAutoFit/>
          </a:bodyPr>
          <a:lstStyle/>
          <a:p>
            <a:pPr lvl="1"/>
            <a:endParaRPr lang="en-US" sz="1600" dirty="0"/>
          </a:p>
          <a:p>
            <a:pPr marL="285750" indent="-285750">
              <a:buFont typeface="Arial" panose="020B0604020202020204" pitchFamily="34" charset="0"/>
              <a:buChar char="•"/>
            </a:pPr>
            <a:r>
              <a:rPr lang="en-US" sz="1600" dirty="0"/>
              <a:t>Response matrix of </a:t>
            </a:r>
            <a:r>
              <a:rPr lang="el-GR" sz="1600" dirty="0"/>
              <a:t>χ</a:t>
            </a:r>
            <a:r>
              <a:rPr lang="en-US" sz="1600" baseline="-25000" dirty="0" err="1"/>
              <a:t>reco</a:t>
            </a:r>
            <a:r>
              <a:rPr lang="en-US" sz="1600" dirty="0"/>
              <a:t>, </a:t>
            </a:r>
            <a:r>
              <a:rPr lang="el-GR" sz="1600" dirty="0"/>
              <a:t>χ</a:t>
            </a:r>
            <a:r>
              <a:rPr lang="en-US" sz="1600" baseline="-25000" dirty="0" err="1"/>
              <a:t>parton</a:t>
            </a:r>
            <a:r>
              <a:rPr lang="en-US" sz="1600" dirty="0"/>
              <a:t> with {</a:t>
            </a:r>
            <a:r>
              <a:rPr lang="en-US" sz="1600" dirty="0" smtClean="0"/>
              <a:t>1,2,3,4,5,6,7,8,9,10,13,16</a:t>
            </a:r>
            <a:r>
              <a:rPr lang="en-US" sz="1600" dirty="0"/>
              <a:t>} as variable </a:t>
            </a:r>
            <a:r>
              <a:rPr lang="en-US" sz="1600" dirty="0" smtClean="0"/>
              <a:t>binning</a:t>
            </a:r>
          </a:p>
          <a:p>
            <a:pPr marL="285750" indent="-285750">
              <a:buFont typeface="Arial" panose="020B0604020202020204" pitchFamily="34" charset="0"/>
              <a:buChar char="•"/>
            </a:pPr>
            <a:r>
              <a:rPr lang="en-US" sz="1600" dirty="0"/>
              <a:t>Response matrix of |cos(</a:t>
            </a:r>
            <a:r>
              <a:rPr lang="el-GR" sz="1600" dirty="0"/>
              <a:t>θ</a:t>
            </a:r>
            <a:r>
              <a:rPr lang="en-US" sz="1600" dirty="0" smtClean="0"/>
              <a:t>)|</a:t>
            </a:r>
            <a:r>
              <a:rPr lang="en-US" sz="1600" baseline="-25000" dirty="0" err="1" smtClean="0"/>
              <a:t>reco</a:t>
            </a:r>
            <a:r>
              <a:rPr lang="en-US" sz="1600" dirty="0"/>
              <a:t>, </a:t>
            </a:r>
            <a:r>
              <a:rPr lang="en-US" sz="1600" dirty="0" smtClean="0"/>
              <a:t>|cos(</a:t>
            </a:r>
            <a:r>
              <a:rPr lang="el-GR" sz="1600" dirty="0" smtClean="0"/>
              <a:t>θ</a:t>
            </a:r>
            <a:r>
              <a:rPr lang="en-US" sz="1600" dirty="0" smtClean="0"/>
              <a:t>)|</a:t>
            </a:r>
            <a:r>
              <a:rPr lang="en-US" sz="1600" baseline="-25000" dirty="0" err="1" smtClean="0"/>
              <a:t>parton</a:t>
            </a:r>
            <a:r>
              <a:rPr lang="en-US" sz="1600" dirty="0" smtClean="0"/>
              <a:t>  10 bins in [0,1] region</a:t>
            </a:r>
            <a:endParaRPr lang="en-US" sz="1600" dirty="0"/>
          </a:p>
          <a:p>
            <a:endParaRPr lang="en-US" sz="1600" dirty="0"/>
          </a:p>
          <a:p>
            <a:pPr marL="285750" indent="-285750">
              <a:buFont typeface="Arial" panose="020B0604020202020204" pitchFamily="34" charset="0"/>
              <a:buChar char="•"/>
            </a:pPr>
            <a:r>
              <a:rPr lang="en-US" sz="1600" dirty="0"/>
              <a:t>Stability, Efficiency for </a:t>
            </a:r>
            <a:r>
              <a:rPr lang="el-GR" sz="1600" dirty="0" smtClean="0"/>
              <a:t>χ</a:t>
            </a:r>
            <a:r>
              <a:rPr lang="en-US" sz="1600" dirty="0" smtClean="0"/>
              <a:t>, </a:t>
            </a:r>
            <a:r>
              <a:rPr lang="en-US" sz="1600" dirty="0"/>
              <a:t>|cos(</a:t>
            </a:r>
            <a:r>
              <a:rPr lang="el-GR" sz="1600" dirty="0"/>
              <a:t>θ</a:t>
            </a:r>
            <a:r>
              <a:rPr lang="en-US" sz="1600" dirty="0"/>
              <a:t>)| </a:t>
            </a:r>
            <a:r>
              <a:rPr lang="en-US" sz="1600" dirty="0" smtClean="0"/>
              <a:t>distributions</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Acceptance and purity for </a:t>
            </a:r>
            <a:r>
              <a:rPr lang="el-GR" sz="1600" dirty="0" smtClean="0"/>
              <a:t>χ</a:t>
            </a:r>
            <a:r>
              <a:rPr lang="en-US" sz="1600" dirty="0"/>
              <a:t> and |cos(</a:t>
            </a:r>
            <a:r>
              <a:rPr lang="el-GR" sz="1600" dirty="0"/>
              <a:t>θ</a:t>
            </a:r>
            <a:r>
              <a:rPr lang="en-US" sz="1600" dirty="0" smtClean="0"/>
              <a:t>)|distributions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Closure tests and TT contamination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I measure the </a:t>
            </a:r>
            <a:r>
              <a:rPr lang="el-GR" sz="1600" dirty="0" smtClean="0"/>
              <a:t>χ </a:t>
            </a:r>
            <a:r>
              <a:rPr lang="en-US" sz="1600" dirty="0" smtClean="0"/>
              <a:t>using the exponential</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Here you will find a comparison of 2016, 2017 and 2018 MC’s. (I only use the </a:t>
            </a:r>
            <a:r>
              <a:rPr lang="en-US" sz="1600" dirty="0" err="1" smtClean="0"/>
              <a:t>Mtt</a:t>
            </a:r>
            <a:r>
              <a:rPr lang="en-US" sz="1600" dirty="0" smtClean="0"/>
              <a:t> 1000-Inf file )</a:t>
            </a:r>
            <a:endParaRPr lang="el-GR" sz="1600" dirty="0"/>
          </a:p>
          <a:p>
            <a:pPr marL="285750" indent="-285750">
              <a:buFont typeface="Arial" panose="020B0604020202020204" pitchFamily="34" charset="0"/>
              <a:buChar char="•"/>
            </a:pPr>
            <a:endParaRPr lang="el-GR" sz="1600" dirty="0" smtClean="0"/>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Matrices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3</a:t>
            </a:fld>
            <a:endParaRPr lang="en-US"/>
          </a:p>
        </p:txBody>
      </p:sp>
    </p:spTree>
    <p:extLst>
      <p:ext uri="{BB962C8B-B14F-4D97-AF65-F5344CB8AC3E}">
        <p14:creationId xmlns:p14="http://schemas.microsoft.com/office/powerpoint/2010/main" val="308120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July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Matrices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4</a:t>
            </a:fld>
            <a:endParaRPr lang="en-US"/>
          </a:p>
        </p:txBody>
      </p:sp>
      <p:sp>
        <p:nvSpPr>
          <p:cNvPr id="7" name="TextBox 6"/>
          <p:cNvSpPr txBox="1"/>
          <p:nvPr/>
        </p:nvSpPr>
        <p:spPr>
          <a:xfrm>
            <a:off x="500856" y="695618"/>
            <a:ext cx="6767690"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Selection:</a:t>
            </a:r>
          </a:p>
          <a:p>
            <a:pPr marL="742950" lvl="1" indent="-285750">
              <a:buFont typeface="Arial" panose="020B0604020202020204" pitchFamily="34" charset="0"/>
              <a:buChar char="•"/>
            </a:pPr>
            <a:r>
              <a:rPr lang="en-US" sz="1600" dirty="0"/>
              <a:t>Jet </a:t>
            </a:r>
            <a:r>
              <a:rPr lang="en-US" sz="1600" dirty="0" smtClean="0"/>
              <a:t>Matching</a:t>
            </a:r>
          </a:p>
          <a:p>
            <a:pPr marL="742950" lvl="1" indent="-285750">
              <a:buFont typeface="Arial" panose="020B0604020202020204" pitchFamily="34" charset="0"/>
              <a:buChar char="•"/>
            </a:pPr>
            <a:r>
              <a:rPr lang="en-US" sz="1600" dirty="0" smtClean="0"/>
              <a:t>Parton cuts:</a:t>
            </a:r>
          </a:p>
          <a:p>
            <a:pPr marL="1200150" lvl="2" indent="-285750">
              <a:buFont typeface="Arial" panose="020B0604020202020204" pitchFamily="34" charset="0"/>
              <a:buChar char="•"/>
            </a:pPr>
            <a:r>
              <a:rPr lang="en-US" sz="1600" dirty="0" err="1" smtClean="0"/>
              <a:t>partonPt</a:t>
            </a:r>
            <a:r>
              <a:rPr lang="en-US" sz="1600" dirty="0" smtClean="0"/>
              <a:t>[0],[1] &gt; 400</a:t>
            </a:r>
          </a:p>
          <a:p>
            <a:pPr marL="1200150" lvl="2" indent="-285750">
              <a:buFont typeface="Arial" panose="020B0604020202020204" pitchFamily="34" charset="0"/>
              <a:buChar char="•"/>
            </a:pPr>
            <a:r>
              <a:rPr lang="en-US" sz="1600" dirty="0" smtClean="0"/>
              <a:t>|</a:t>
            </a:r>
            <a:r>
              <a:rPr lang="en-US" sz="1600" dirty="0" err="1" smtClean="0"/>
              <a:t>partonEta</a:t>
            </a:r>
            <a:r>
              <a:rPr lang="en-US" sz="1600" dirty="0" smtClean="0"/>
              <a:t>[0],[1]| &lt; 2.4</a:t>
            </a:r>
          </a:p>
          <a:p>
            <a:pPr marL="1200150" lvl="2" indent="-285750">
              <a:buFont typeface="Arial" panose="020B0604020202020204" pitchFamily="34" charset="0"/>
              <a:buChar char="•"/>
            </a:pPr>
            <a:r>
              <a:rPr lang="en-US" sz="1600" dirty="0" err="1" smtClean="0"/>
              <a:t>mTTbarParton</a:t>
            </a:r>
            <a:r>
              <a:rPr lang="en-US" sz="1600" dirty="0" smtClean="0"/>
              <a:t> &gt; 1000</a:t>
            </a:r>
          </a:p>
          <a:p>
            <a:pPr marL="1200150" lvl="2" indent="-285750">
              <a:buFont typeface="Arial" panose="020B0604020202020204" pitchFamily="34" charset="0"/>
              <a:buChar char="•"/>
            </a:pPr>
            <a:endParaRPr lang="en-GB" sz="1600" dirty="0"/>
          </a:p>
        </p:txBody>
      </p:sp>
      <mc:AlternateContent xmlns:mc="http://schemas.openxmlformats.org/markup-compatibility/2006" xmlns:a14="http://schemas.microsoft.com/office/drawing/2010/main">
        <mc:Choice Requires="a14">
          <p:sp>
            <p:nvSpPr>
              <p:cNvPr id="8" name="TextBox 7"/>
              <p:cNvSpPr txBox="1"/>
              <p:nvPr/>
            </p:nvSpPr>
            <p:spPr>
              <a:xfrm>
                <a:off x="401216" y="3457161"/>
                <a:ext cx="11000792" cy="2344873"/>
              </a:xfrm>
              <a:prstGeom prst="rect">
                <a:avLst/>
              </a:prstGeom>
              <a:noFill/>
            </p:spPr>
            <p:txBody>
              <a:bodyPr wrap="square" rtlCol="0">
                <a:spAutoFit/>
              </a:bodyPr>
              <a:lstStyle/>
              <a:p>
                <a:r>
                  <a:rPr lang="en-US" sz="1600" dirty="0" smtClean="0"/>
                  <a:t>Definitions:</a:t>
                </a:r>
              </a:p>
              <a:p>
                <a:endParaRPr lang="en-US" sz="1600" dirty="0"/>
              </a:p>
              <a:p>
                <a:pPr algn="ct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𝐸𝑓𝑓𝑖𝑐𝑖𝑒𝑛𝑐𝑦</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r>
                            <a:rPr lang="en-US" sz="1600" b="0" i="1" smtClean="0">
                              <a:latin typeface="Cambria Math" panose="02040503050406030204" pitchFamily="18" charset="0"/>
                            </a:rPr>
                            <m:t>𝑒𝑣𝑒𝑛𝑡𝑠</m:t>
                          </m:r>
                          <m:r>
                            <a:rPr lang="en-US" sz="1600" b="0" i="1" smtClean="0">
                              <a:latin typeface="Cambria Math" panose="02040503050406030204" pitchFamily="18" charset="0"/>
                            </a:rPr>
                            <m:t> </m:t>
                          </m:r>
                          <m:r>
                            <a:rPr lang="en-US" sz="1600" b="0" i="1" smtClean="0">
                              <a:latin typeface="Cambria Math" panose="02040503050406030204" pitchFamily="18" charset="0"/>
                            </a:rPr>
                            <m:t>𝑝𝑎𝑠𝑠𝑖𝑛𝑔</m:t>
                          </m:r>
                          <m:r>
                            <a:rPr lang="en-US" sz="1600" b="0" i="1" smtClean="0">
                              <a:latin typeface="Cambria Math" panose="02040503050406030204" pitchFamily="18" charset="0"/>
                            </a:rPr>
                            <m:t> </m:t>
                          </m:r>
                          <m:r>
                            <a:rPr lang="en-US" sz="1600" b="0" i="1" smtClean="0">
                              <a:latin typeface="Cambria Math" panose="02040503050406030204" pitchFamily="18" charset="0"/>
                            </a:rPr>
                            <m:t>𝑟𝑒𝑐𝑜</m:t>
                          </m:r>
                          <m:r>
                            <a:rPr lang="en-US" sz="1600" b="0" i="1" smtClean="0">
                              <a:latin typeface="Cambria Math" panose="02040503050406030204" pitchFamily="18" charset="0"/>
                            </a:rPr>
                            <m:t> </m:t>
                          </m:r>
                          <m:r>
                            <a:rPr lang="en-US" sz="1600" b="0" i="1" smtClean="0">
                              <a:latin typeface="Cambria Math" panose="02040503050406030204" pitchFamily="18" charset="0"/>
                            </a:rPr>
                            <m:t>𝑎𝑛𝑑</m:t>
                          </m:r>
                          <m:r>
                            <a:rPr lang="en-US" sz="1600" b="0" i="1" smtClean="0">
                              <a:latin typeface="Cambria Math" panose="02040503050406030204" pitchFamily="18" charset="0"/>
                            </a:rPr>
                            <m:t> </m:t>
                          </m:r>
                          <m:r>
                            <a:rPr lang="en-US" sz="1600" b="0" i="1" smtClean="0">
                              <a:latin typeface="Cambria Math" panose="02040503050406030204" pitchFamily="18" charset="0"/>
                            </a:rPr>
                            <m:t>𝑝𝑎𝑟𝑡𝑜𝑛</m:t>
                          </m:r>
                          <m:r>
                            <a:rPr lang="en-US" sz="1600" b="0" i="1" smtClean="0">
                              <a:latin typeface="Cambria Math" panose="02040503050406030204" pitchFamily="18" charset="0"/>
                            </a:rPr>
                            <m:t> </m:t>
                          </m:r>
                          <m:r>
                            <a:rPr lang="en-US" sz="1600" b="0" i="1" smtClean="0">
                              <a:latin typeface="Cambria Math" panose="02040503050406030204" pitchFamily="18" charset="0"/>
                            </a:rPr>
                            <m:t>𝑐𝑢𝑡𝑠</m:t>
                          </m:r>
                        </m:num>
                        <m:den>
                          <m:r>
                            <a:rPr lang="en-US" sz="1600" b="0" i="1" smtClean="0">
                              <a:latin typeface="Cambria Math" panose="02040503050406030204" pitchFamily="18" charset="0"/>
                            </a:rPr>
                            <m:t>#</m:t>
                          </m:r>
                          <m:r>
                            <a:rPr lang="en-US" sz="1600" b="0" i="1" smtClean="0">
                              <a:latin typeface="Cambria Math" panose="02040503050406030204" pitchFamily="18" charset="0"/>
                            </a:rPr>
                            <m:t>𝑒𝑣𝑒𝑛𝑡𝑠</m:t>
                          </m:r>
                          <m:r>
                            <a:rPr lang="en-US" sz="1600" b="0" i="1" smtClean="0">
                              <a:latin typeface="Cambria Math" panose="02040503050406030204" pitchFamily="18" charset="0"/>
                            </a:rPr>
                            <m:t> </m:t>
                          </m:r>
                          <m:r>
                            <a:rPr lang="en-US" sz="1600" b="0" i="1" smtClean="0">
                              <a:latin typeface="Cambria Math" panose="02040503050406030204" pitchFamily="18" charset="0"/>
                            </a:rPr>
                            <m:t>𝑝𝑎𝑠𝑠𝑖𝑛𝑔</m:t>
                          </m:r>
                          <m:r>
                            <a:rPr lang="en-US" sz="1600" b="0" i="1" smtClean="0">
                              <a:latin typeface="Cambria Math" panose="02040503050406030204" pitchFamily="18" charset="0"/>
                            </a:rPr>
                            <m:t> </m:t>
                          </m:r>
                          <m:r>
                            <a:rPr lang="en-US" sz="1600" b="0" i="1" smtClean="0">
                              <a:latin typeface="Cambria Math" panose="02040503050406030204" pitchFamily="18" charset="0"/>
                            </a:rPr>
                            <m:t>𝑝𝑎𝑟𝑡𝑜𝑛</m:t>
                          </m:r>
                          <m:r>
                            <a:rPr lang="en-US" sz="1600" b="0" i="1" smtClean="0">
                              <a:latin typeface="Cambria Math" panose="02040503050406030204" pitchFamily="18" charset="0"/>
                            </a:rPr>
                            <m:t> </m:t>
                          </m:r>
                          <m:r>
                            <a:rPr lang="en-US" sz="1600" b="0" i="1" smtClean="0">
                              <a:latin typeface="Cambria Math" panose="02040503050406030204" pitchFamily="18" charset="0"/>
                            </a:rPr>
                            <m:t>𝑐𝑢𝑡𝑠</m:t>
                          </m:r>
                          <m:r>
                            <a:rPr lang="en-US" sz="1600" b="0" i="1" smtClean="0">
                              <a:latin typeface="Cambria Math" panose="02040503050406030204" pitchFamily="18" charset="0"/>
                            </a:rPr>
                            <m:t> </m:t>
                          </m:r>
                          <m:r>
                            <a:rPr lang="en-US" sz="1600" b="0" i="1" smtClean="0">
                              <a:latin typeface="Cambria Math" panose="02040503050406030204" pitchFamily="18" charset="0"/>
                            </a:rPr>
                            <m:t>𝑓𝑟𝑜𝑚</m:t>
                          </m:r>
                          <m:r>
                            <a:rPr lang="en-US" sz="1600" b="0" i="1" smtClean="0">
                              <a:latin typeface="Cambria Math" panose="02040503050406030204" pitchFamily="18" charset="0"/>
                            </a:rPr>
                            <m:t> </m:t>
                          </m:r>
                          <m:r>
                            <a:rPr lang="en-US" sz="1600" b="0" i="1" smtClean="0">
                              <a:latin typeface="Cambria Math" panose="02040503050406030204" pitchFamily="18" charset="0"/>
                            </a:rPr>
                            <m:t>𝐸𝑣𝑒𝑛𝑡𝐶𝑜𝑢𝑛𝑡𝑒𝑟</m:t>
                          </m:r>
                        </m:den>
                      </m:f>
                      <m:r>
                        <a:rPr lang="en-US" sz="1600" b="0" i="1" smtClean="0">
                          <a:latin typeface="Cambria Math" panose="02040503050406030204" pitchFamily="18" charset="0"/>
                        </a:rPr>
                        <m:t> </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𝑣𝑠</m:t>
                          </m:r>
                          <m:r>
                            <a:rPr lang="en-US" sz="1600" b="0" i="1" smtClean="0">
                              <a:latin typeface="Cambria Math" panose="02040503050406030204" pitchFamily="18" charset="0"/>
                            </a:rPr>
                            <m:t> </m:t>
                          </m:r>
                          <m:r>
                            <a:rPr lang="en-US" sz="1600" b="0" i="1" smtClean="0">
                              <a:latin typeface="Cambria Math" panose="02040503050406030204" pitchFamily="18" charset="0"/>
                            </a:rPr>
                            <m:t>𝑃𝑎𝑟𝑡𝑜𝑛</m:t>
                          </m:r>
                        </m:e>
                      </m:d>
                    </m:oMath>
                  </m:oMathPara>
                </a14:m>
                <a:endParaRPr lang="en-US" sz="1600" b="0" dirty="0" smtClean="0"/>
              </a:p>
              <a:p>
                <a:pPr algn="ctr"/>
                <a:endParaRPr lang="en-US" sz="1600" b="0" dirty="0" smtClean="0"/>
              </a:p>
              <a:p>
                <a:pPr algn="ctr"/>
                <a:endParaRPr lang="en-US" sz="1600" b="0" dirty="0" smtClean="0"/>
              </a:p>
              <a:p>
                <a:pPr algn="ct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𝐴𝑐𝑐𝑒𝑝𝑡𝑎𝑛𝑐𝑒</m:t>
                      </m:r>
                      <m:r>
                        <a:rPr lang="en-US" sz="1600" i="1">
                          <a:latin typeface="Cambria Math" panose="02040503050406030204" pitchFamily="18" charset="0"/>
                        </a:rPr>
                        <m:t>= </m:t>
                      </m:r>
                      <m:f>
                        <m:fPr>
                          <m:ctrlPr>
                            <a:rPr lang="en-US" sz="1600" i="1">
                              <a:latin typeface="Cambria Math" panose="02040503050406030204" pitchFamily="18" charset="0"/>
                            </a:rPr>
                          </m:ctrlPr>
                        </m:fPr>
                        <m:num>
                          <m:r>
                            <a:rPr lang="en-US" sz="1600" i="1">
                              <a:latin typeface="Cambria Math" panose="02040503050406030204" pitchFamily="18" charset="0"/>
                            </a:rPr>
                            <m:t>#</m:t>
                          </m:r>
                          <m:r>
                            <a:rPr lang="en-US" sz="1600" i="1">
                              <a:latin typeface="Cambria Math" panose="02040503050406030204" pitchFamily="18" charset="0"/>
                            </a:rPr>
                            <m:t>𝑒𝑣𝑒𝑛𝑡𝑠</m:t>
                          </m:r>
                          <m:r>
                            <a:rPr lang="en-US" sz="1600" i="1">
                              <a:latin typeface="Cambria Math" panose="02040503050406030204" pitchFamily="18" charset="0"/>
                            </a:rPr>
                            <m:t> </m:t>
                          </m:r>
                          <m:r>
                            <a:rPr lang="en-US" sz="1600" i="1">
                              <a:latin typeface="Cambria Math" panose="02040503050406030204" pitchFamily="18" charset="0"/>
                            </a:rPr>
                            <m:t>𝑝𝑎𝑠𝑠𝑖𝑛𝑔</m:t>
                          </m:r>
                          <m:r>
                            <a:rPr lang="en-US" sz="1600" i="1">
                              <a:latin typeface="Cambria Math" panose="02040503050406030204" pitchFamily="18" charset="0"/>
                            </a:rPr>
                            <m:t> </m:t>
                          </m:r>
                          <m:r>
                            <a:rPr lang="en-US" sz="1600" i="1">
                              <a:latin typeface="Cambria Math" panose="02040503050406030204" pitchFamily="18" charset="0"/>
                            </a:rPr>
                            <m:t>𝑟𝑒𝑐𝑜</m:t>
                          </m:r>
                          <m:r>
                            <a:rPr lang="en-US" sz="1600" i="1">
                              <a:latin typeface="Cambria Math" panose="02040503050406030204" pitchFamily="18" charset="0"/>
                            </a:rPr>
                            <m:t> </m:t>
                          </m:r>
                          <m:r>
                            <a:rPr lang="en-US" sz="1600" i="1">
                              <a:latin typeface="Cambria Math" panose="02040503050406030204" pitchFamily="18" charset="0"/>
                            </a:rPr>
                            <m:t>𝑎𝑛𝑑</m:t>
                          </m:r>
                          <m:r>
                            <a:rPr lang="en-US" sz="1600" i="1">
                              <a:latin typeface="Cambria Math" panose="02040503050406030204" pitchFamily="18" charset="0"/>
                            </a:rPr>
                            <m:t> </m:t>
                          </m:r>
                          <m:r>
                            <a:rPr lang="en-US" sz="1600" i="1">
                              <a:latin typeface="Cambria Math" panose="02040503050406030204" pitchFamily="18" charset="0"/>
                            </a:rPr>
                            <m:t>𝑝𝑎𝑟𝑡𝑜𝑛</m:t>
                          </m:r>
                          <m:r>
                            <a:rPr lang="en-US" sz="1600" i="1">
                              <a:latin typeface="Cambria Math" panose="02040503050406030204" pitchFamily="18" charset="0"/>
                            </a:rPr>
                            <m:t> </m:t>
                          </m:r>
                          <m:r>
                            <a:rPr lang="en-US" sz="1600" i="1">
                              <a:latin typeface="Cambria Math" panose="02040503050406030204" pitchFamily="18" charset="0"/>
                            </a:rPr>
                            <m:t>𝑐𝑢𝑡𝑠</m:t>
                          </m:r>
                        </m:num>
                        <m:den>
                          <m:r>
                            <a:rPr lang="en-US" sz="1600" i="1">
                              <a:latin typeface="Cambria Math" panose="02040503050406030204" pitchFamily="18" charset="0"/>
                            </a:rPr>
                            <m:t>#</m:t>
                          </m:r>
                          <m:r>
                            <a:rPr lang="en-US" sz="1600" i="1">
                              <a:latin typeface="Cambria Math" panose="02040503050406030204" pitchFamily="18" charset="0"/>
                            </a:rPr>
                            <m:t>𝑒𝑣𝑒𝑛𝑡𝑠𝑖𝑛𝑔</m:t>
                          </m:r>
                          <m:r>
                            <a:rPr lang="en-US" sz="1600" i="1">
                              <a:latin typeface="Cambria Math" panose="02040503050406030204" pitchFamily="18" charset="0"/>
                            </a:rPr>
                            <m:t> </m:t>
                          </m:r>
                          <m:r>
                            <a:rPr lang="en-US" sz="1600" i="1">
                              <a:latin typeface="Cambria Math" panose="02040503050406030204" pitchFamily="18" charset="0"/>
                            </a:rPr>
                            <m:t>𝑝𝑎𝑠𝑠</m:t>
                          </m:r>
                          <m:r>
                            <a:rPr lang="en-US" sz="1600" i="1">
                              <a:latin typeface="Cambria Math" panose="02040503050406030204" pitchFamily="18" charset="0"/>
                            </a:rPr>
                            <m:t> </m:t>
                          </m:r>
                          <m:r>
                            <a:rPr lang="en-US" sz="1600" i="1">
                              <a:latin typeface="Cambria Math" panose="02040503050406030204" pitchFamily="18" charset="0"/>
                            </a:rPr>
                            <m:t>𝑟𝑒𝑐𝑜</m:t>
                          </m:r>
                          <m:r>
                            <a:rPr lang="en-US" sz="1600" i="1">
                              <a:latin typeface="Cambria Math" panose="02040503050406030204" pitchFamily="18" charset="0"/>
                            </a:rPr>
                            <m:t> </m:t>
                          </m:r>
                          <m:r>
                            <a:rPr lang="en-US" sz="1600" i="1">
                              <a:latin typeface="Cambria Math" panose="02040503050406030204" pitchFamily="18" charset="0"/>
                            </a:rPr>
                            <m:t>𝑐𝑢𝑡𝑠</m:t>
                          </m:r>
                          <m:r>
                            <a:rPr lang="en-US" sz="1600" i="1">
                              <a:latin typeface="Cambria Math" panose="02040503050406030204" pitchFamily="18" charset="0"/>
                            </a:rPr>
                            <m:t> </m:t>
                          </m:r>
                        </m:den>
                      </m:f>
                      <m:r>
                        <a:rPr lang="en-US" sz="1600" b="0" i="1" smtClean="0">
                          <a:latin typeface="Cambria Math" panose="02040503050406030204" pitchFamily="18" charset="0"/>
                        </a:rPr>
                        <m:t>(</m:t>
                      </m:r>
                      <m:r>
                        <a:rPr lang="en-US" sz="1600" b="0" i="1" smtClean="0">
                          <a:latin typeface="Cambria Math" panose="02040503050406030204" pitchFamily="18" charset="0"/>
                        </a:rPr>
                        <m:t>𝑣𝑠</m:t>
                      </m:r>
                      <m:r>
                        <a:rPr lang="en-US" sz="1600" b="0" i="1" smtClean="0">
                          <a:latin typeface="Cambria Math" panose="02040503050406030204" pitchFamily="18" charset="0"/>
                        </a:rPr>
                        <m:t> </m:t>
                      </m:r>
                      <m:r>
                        <a:rPr lang="en-US" sz="1600" b="0" i="1" smtClean="0">
                          <a:latin typeface="Cambria Math" panose="02040503050406030204" pitchFamily="18" charset="0"/>
                        </a:rPr>
                        <m:t>𝑅𝑒𝑐𝑜</m:t>
                      </m:r>
                      <m:r>
                        <a:rPr lang="en-US" sz="1600" b="0" i="1" smtClean="0">
                          <a:latin typeface="Cambria Math" panose="02040503050406030204" pitchFamily="18" charset="0"/>
                        </a:rPr>
                        <m:t>)</m:t>
                      </m:r>
                    </m:oMath>
                  </m:oMathPara>
                </a14:m>
                <a:endParaRPr lang="en-GB" sz="1600" dirty="0"/>
              </a:p>
              <a:p>
                <a:endParaRPr lang="en-GB"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401216" y="3457161"/>
                <a:ext cx="11000792" cy="2344873"/>
              </a:xfrm>
              <a:prstGeom prst="rect">
                <a:avLst/>
              </a:prstGeom>
              <a:blipFill>
                <a:blip r:embed="rId3"/>
                <a:stretch>
                  <a:fillRect l="-333" t="-779"/>
                </a:stretch>
              </a:blipFill>
            </p:spPr>
            <p:txBody>
              <a:bodyPr/>
              <a:lstStyle/>
              <a:p>
                <a:r>
                  <a:rPr lang="en-GB">
                    <a:noFill/>
                  </a:rPr>
                  <a:t> </a:t>
                </a:r>
              </a:p>
            </p:txBody>
          </p:sp>
        </mc:Fallback>
      </mc:AlternateContent>
      <p:sp>
        <p:nvSpPr>
          <p:cNvPr id="9" name="TextBox 8"/>
          <p:cNvSpPr txBox="1"/>
          <p:nvPr/>
        </p:nvSpPr>
        <p:spPr>
          <a:xfrm>
            <a:off x="3686185" y="944161"/>
            <a:ext cx="5113706" cy="2554545"/>
          </a:xfrm>
          <a:prstGeom prst="rect">
            <a:avLst/>
          </a:prstGeom>
          <a:noFill/>
        </p:spPr>
        <p:txBody>
          <a:bodyPr wrap="square" rtlCol="0">
            <a:spAutoFit/>
          </a:bodyPr>
          <a:lstStyle/>
          <a:p>
            <a:pPr marL="742950" lvl="1" indent="-285750">
              <a:buFont typeface="Arial" panose="020B0604020202020204" pitchFamily="34" charset="0"/>
              <a:buChar char="•"/>
            </a:pPr>
            <a:r>
              <a:rPr lang="en-US" sz="1600" dirty="0" err="1" smtClean="0"/>
              <a:t>Reco</a:t>
            </a:r>
            <a:r>
              <a:rPr lang="en-US" sz="1600" dirty="0" smtClean="0"/>
              <a:t> cuts:</a:t>
            </a:r>
            <a:endParaRPr lang="en-US" sz="1600" dirty="0"/>
          </a:p>
          <a:p>
            <a:pPr marL="1200150" lvl="2" indent="-285750">
              <a:buFont typeface="Arial" panose="020B0604020202020204" pitchFamily="34" charset="0"/>
              <a:buChar char="•"/>
            </a:pPr>
            <a:r>
              <a:rPr lang="en-US" sz="1600" dirty="0" err="1"/>
              <a:t>nJets</a:t>
            </a:r>
            <a:r>
              <a:rPr lang="en-US" sz="1600" dirty="0"/>
              <a:t> &gt; 1</a:t>
            </a:r>
          </a:p>
          <a:p>
            <a:pPr marL="1200150" lvl="2" indent="-285750">
              <a:buFont typeface="Arial" panose="020B0604020202020204" pitchFamily="34" charset="0"/>
              <a:buChar char="•"/>
            </a:pPr>
            <a:r>
              <a:rPr lang="en-US" sz="1600" dirty="0" err="1"/>
              <a:t>nLeptons</a:t>
            </a:r>
            <a:r>
              <a:rPr lang="en-US" sz="1600" dirty="0"/>
              <a:t> = 0</a:t>
            </a:r>
          </a:p>
          <a:p>
            <a:pPr marL="1200150" lvl="2" indent="-285750">
              <a:buFont typeface="Arial" panose="020B0604020202020204" pitchFamily="34" charset="0"/>
              <a:buChar char="•"/>
            </a:pPr>
            <a:r>
              <a:rPr lang="en-US" sz="1600" dirty="0" err="1"/>
              <a:t>mJJ</a:t>
            </a:r>
            <a:r>
              <a:rPr lang="en-US" sz="1600" dirty="0"/>
              <a:t> &gt; 1000</a:t>
            </a:r>
          </a:p>
          <a:p>
            <a:pPr marL="1200150" lvl="2" indent="-285750">
              <a:buFont typeface="Arial" panose="020B0604020202020204" pitchFamily="34" charset="0"/>
              <a:buChar char="•"/>
            </a:pPr>
            <a:r>
              <a:rPr lang="en-US" sz="1600" dirty="0" err="1"/>
              <a:t>jetPt</a:t>
            </a:r>
            <a:r>
              <a:rPr lang="en-US" sz="1600" dirty="0"/>
              <a:t>[0],[1] &gt; 400</a:t>
            </a:r>
          </a:p>
          <a:p>
            <a:pPr marL="1200150" lvl="2" indent="-285750">
              <a:buFont typeface="Arial" panose="020B0604020202020204" pitchFamily="34" charset="0"/>
              <a:buChar char="•"/>
            </a:pPr>
            <a:r>
              <a:rPr lang="en-US" sz="1600" dirty="0"/>
              <a:t>|</a:t>
            </a:r>
            <a:r>
              <a:rPr lang="en-US" sz="1600" dirty="0" err="1"/>
              <a:t>jetEta</a:t>
            </a:r>
            <a:r>
              <a:rPr lang="en-US" sz="1600" dirty="0"/>
              <a:t>[0],[1]| &lt; 2.4</a:t>
            </a:r>
          </a:p>
          <a:p>
            <a:pPr marL="1200150" lvl="2" indent="-285750">
              <a:buFont typeface="Arial" panose="020B0604020202020204" pitchFamily="34" charset="0"/>
              <a:buChar char="•"/>
            </a:pPr>
            <a:r>
              <a:rPr lang="en-US" sz="1600" dirty="0" err="1"/>
              <a:t>bTagging</a:t>
            </a:r>
            <a:r>
              <a:rPr lang="en-US" sz="1600" dirty="0"/>
              <a:t> (Medium </a:t>
            </a:r>
            <a:r>
              <a:rPr lang="en-US" sz="1600" dirty="0" smtClean="0"/>
              <a:t>WP </a:t>
            </a:r>
            <a:r>
              <a:rPr lang="en-US" sz="1600" dirty="0" err="1" smtClean="0">
                <a:solidFill>
                  <a:srgbClr val="FF0000"/>
                </a:solidFill>
              </a:rPr>
              <a:t>deepCSV</a:t>
            </a:r>
            <a:r>
              <a:rPr lang="en-US" sz="1600" dirty="0" smtClean="0"/>
              <a:t>)</a:t>
            </a:r>
            <a:endParaRPr lang="en-US" sz="1600" dirty="0"/>
          </a:p>
          <a:p>
            <a:pPr marL="1200150" lvl="2" indent="-285750">
              <a:buFont typeface="Arial" panose="020B0604020202020204" pitchFamily="34" charset="0"/>
              <a:buChar char="•"/>
            </a:pPr>
            <a:r>
              <a:rPr lang="en-US" sz="1600" dirty="0"/>
              <a:t>Tagger </a:t>
            </a:r>
            <a:r>
              <a:rPr lang="en-US" sz="1600" dirty="0" smtClean="0"/>
              <a:t>cut(</a:t>
            </a:r>
            <a:r>
              <a:rPr lang="en-US" sz="1600" dirty="0" smtClean="0">
                <a:solidFill>
                  <a:srgbClr val="FF0000"/>
                </a:solidFill>
              </a:rPr>
              <a:t>top Tagger&gt; 0.1</a:t>
            </a:r>
            <a:r>
              <a:rPr lang="en-US" sz="1600" dirty="0" smtClean="0"/>
              <a:t>)</a:t>
            </a:r>
            <a:endParaRPr lang="en-US" sz="1600" dirty="0"/>
          </a:p>
          <a:p>
            <a:pPr marL="1200150" lvl="2" indent="-285750">
              <a:buFont typeface="Arial" panose="020B0604020202020204" pitchFamily="34" charset="0"/>
              <a:buChar char="•"/>
            </a:pPr>
            <a:r>
              <a:rPr lang="en-US" sz="1600" dirty="0" err="1"/>
              <a:t>JetMassSoftDrop</a:t>
            </a:r>
            <a:r>
              <a:rPr lang="en-US" sz="1600" dirty="0"/>
              <a:t> &gt; 120 and &lt; </a:t>
            </a:r>
            <a:r>
              <a:rPr lang="en-US" sz="1600" dirty="0" smtClean="0"/>
              <a:t>220</a:t>
            </a:r>
          </a:p>
          <a:p>
            <a:endParaRPr lang="en-GB" sz="1600" dirty="0"/>
          </a:p>
        </p:txBody>
      </p:sp>
    </p:spTree>
    <p:extLst>
      <p:ext uri="{BB962C8B-B14F-4D97-AF65-F5344CB8AC3E}">
        <p14:creationId xmlns:p14="http://schemas.microsoft.com/office/powerpoint/2010/main" val="847279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July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Matrix for </a:t>
            </a:r>
            <a:r>
              <a:rPr lang="el-GR" u="sng" dirty="0" smtClean="0"/>
              <a:t>χ</a:t>
            </a:r>
            <a:r>
              <a:rPr lang="en-US" u="sng" dirty="0" smtClean="0"/>
              <a:t> 2016</a:t>
            </a:r>
            <a:r>
              <a:rPr lang="el-GR" u="sng" dirty="0" smtClean="0"/>
              <a:t> </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5</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856556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July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Matrix for </a:t>
            </a:r>
            <a:r>
              <a:rPr lang="el-GR" u="sng" dirty="0" smtClean="0"/>
              <a:t>χ</a:t>
            </a:r>
            <a:r>
              <a:rPr lang="en-US" u="sng" dirty="0" smtClean="0"/>
              <a:t> 2017</a:t>
            </a:r>
            <a:r>
              <a:rPr lang="el-GR" u="sng" dirty="0" smtClean="0"/>
              <a:t> </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6</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4078456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July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Matrix for </a:t>
            </a:r>
            <a:r>
              <a:rPr lang="el-GR" u="sng" dirty="0" smtClean="0"/>
              <a:t>χ</a:t>
            </a:r>
            <a:r>
              <a:rPr lang="en-US" u="sng" dirty="0" smtClean="0"/>
              <a:t> 2018</a:t>
            </a:r>
            <a:r>
              <a:rPr lang="el-GR" u="sng" dirty="0" smtClean="0"/>
              <a:t> </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7</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4206275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July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Matrix for </a:t>
            </a:r>
            <a:r>
              <a:rPr lang="en-US" u="sng" dirty="0" smtClean="0"/>
              <a:t>|cos(</a:t>
            </a:r>
            <a:r>
              <a:rPr lang="el-GR" u="sng" dirty="0" smtClean="0"/>
              <a:t>θ)</a:t>
            </a:r>
            <a:r>
              <a:rPr lang="en-US" u="sng" dirty="0" smtClean="0"/>
              <a:t>| 2016</a:t>
            </a:r>
            <a:r>
              <a:rPr lang="el-GR" u="sng" dirty="0" smtClean="0"/>
              <a:t> </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8</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2106526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5 July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Matrix for </a:t>
            </a:r>
            <a:r>
              <a:rPr lang="en-US" u="sng" dirty="0" smtClean="0"/>
              <a:t>|cos(</a:t>
            </a:r>
            <a:r>
              <a:rPr lang="el-GR" u="sng" dirty="0" smtClean="0"/>
              <a:t>θ)</a:t>
            </a:r>
            <a:r>
              <a:rPr lang="en-US" u="sng" dirty="0" smtClean="0"/>
              <a:t>| 2017</a:t>
            </a:r>
            <a:r>
              <a:rPr lang="el-GR" u="sng" dirty="0" smtClean="0"/>
              <a:t> </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9</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267241119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803</TotalTime>
  <Words>674</Words>
  <Application>Microsoft Office PowerPoint</Application>
  <PresentationFormat>Widescreen</PresentationFormat>
  <Paragraphs>183</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Retrospect</vt:lpstr>
      <vt:lpstr>Status Report TTbar Angular Distributions  NTUA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Report Efficiencies, Purities and MVA Scores</dc:title>
  <dc:creator>Georgios Bakas</dc:creator>
  <cp:lastModifiedBy>Georgios Bakas</cp:lastModifiedBy>
  <cp:revision>778</cp:revision>
  <dcterms:created xsi:type="dcterms:W3CDTF">2019-02-07T21:49:08Z</dcterms:created>
  <dcterms:modified xsi:type="dcterms:W3CDTF">2019-07-05T09:51:37Z</dcterms:modified>
</cp:coreProperties>
</file>