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8"/>
  </p:notesMasterIdLst>
  <p:handoutMasterIdLst>
    <p:handoutMasterId r:id="rId19"/>
  </p:handoutMasterIdLst>
  <p:sldIdLst>
    <p:sldId id="256" r:id="rId3"/>
    <p:sldId id="412" r:id="rId4"/>
    <p:sldId id="379" r:id="rId5"/>
    <p:sldId id="413" r:id="rId6"/>
    <p:sldId id="394" r:id="rId7"/>
    <p:sldId id="403" r:id="rId8"/>
    <p:sldId id="392" r:id="rId9"/>
    <p:sldId id="404" r:id="rId10"/>
    <p:sldId id="393" r:id="rId11"/>
    <p:sldId id="405" r:id="rId12"/>
    <p:sldId id="381" r:id="rId13"/>
    <p:sldId id="406" r:id="rId14"/>
    <p:sldId id="410" r:id="rId15"/>
    <p:sldId id="408" r:id="rId16"/>
    <p:sldId id="40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B6CC4-09DE-4786-B729-44FA43014ED5}" type="datetime1">
              <a:rPr lang="en-GB" smtClean="0"/>
              <a:t>05/07/2019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614BA-4115-43D1-8AB3-3CDE9543FCCF}" type="datetime1">
              <a:rPr lang="en-GB" smtClean="0"/>
              <a:t>05/07/2019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CA0056A-F2C5-43AE-9E21-25F896F0B54F}" type="datetime1">
              <a:rPr lang="en-GB" smtClean="0"/>
              <a:t>05/07/2019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338F-215D-4A23-B45D-A601457D9147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140F-AA80-4428-9056-21FB2C5EC325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EED5-3CCA-4927-AAA1-2F12E6928899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0CBA-FF60-4811-8607-F7E86397D9BD}" type="datetime1">
              <a:rPr lang="en-US" smtClean="0"/>
              <a:t>7/5/2019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4C17-F659-4125-A931-F8EFACEFBEB6}" type="datetime1">
              <a:rPr lang="en-US" smtClean="0"/>
              <a:t>7/5/2019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448-DF2E-4E50-B89E-6498937F3145}" type="datetime1">
              <a:rPr lang="en-US" smtClean="0"/>
              <a:t>7/5/2019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6549-CDFE-4D95-A06B-8595A8A6E5A6}" type="datetime1">
              <a:rPr lang="en-US" smtClean="0"/>
              <a:t>7/5/2019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A27F-A9EC-4FBB-A989-C3FDD60FA389}" type="datetime1">
              <a:rPr lang="en-US" smtClean="0"/>
              <a:t>7/5/2019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5C94-C382-4E3D-BB65-9DCA768CD95C}" type="datetime1">
              <a:rPr lang="en-US" smtClean="0"/>
              <a:t>7/5/2019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D2E8-BB89-4E5A-AC7F-E0D9B477EA9A}" type="datetime1">
              <a:rPr lang="en-US" smtClean="0"/>
              <a:t>7/5/2019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CFFC-1D67-44CF-AADC-1A2BD7892FA5}" type="datetime1">
              <a:rPr lang="en-US" smtClean="0"/>
              <a:t>7/5/2019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7B6F-CD40-4554-AB7B-3D8F570A961C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4987-F10E-42C1-9415-75C9FD7F079A}" type="datetime1">
              <a:rPr lang="en-US" smtClean="0"/>
              <a:t>7/5/2019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7AB4-72CD-4ABA-85A4-1B7DC7356679}" type="datetime1">
              <a:rPr lang="en-US" smtClean="0"/>
              <a:t>7/5/2019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DD40-BDBA-4115-B173-9154D72966A9}" type="datetime1">
              <a:rPr lang="en-US" smtClean="0"/>
              <a:t>7/5/2019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557-2635-4650-9973-9258F2CB8A2E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328C-0844-4E25-8959-D9EC7AC0D65F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C6B1-990A-438D-BCC8-CBEFBE6A72E4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709C-DE31-463C-8ED7-E8BBCA54F2E5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D743-B9FB-4BA6-86A3-1B917C7380BD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587570-E790-45D7-84FE-D9AFF32DD34E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AA42-3D7B-4AA6-9432-398E13839FA5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FE8CA8-44E8-408B-BC36-EE81851D02E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DC20A-B52C-4E07-BB00-B88955FDC5B2}" type="datetime1">
              <a:rPr lang="en-US" smtClean="0"/>
              <a:t>7/5/2019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r>
              <a:rPr lang="en-GB" sz="4400" b="1" dirty="0"/>
              <a:t/>
            </a:r>
            <a:br>
              <a:rPr lang="en-GB" sz="4400" b="1" dirty="0"/>
            </a:br>
            <a:r>
              <a:rPr lang="en-GB" sz="4400" b="1" dirty="0" err="1" smtClean="0"/>
              <a:t>TTbar</a:t>
            </a:r>
            <a:r>
              <a:rPr lang="en-GB" sz="4400" b="1" dirty="0" smtClean="0"/>
              <a:t> Differential Cross </a:t>
            </a:r>
            <a:r>
              <a:rPr lang="en-GB" sz="4400" b="1" smtClean="0"/>
              <a:t>Section in </a:t>
            </a:r>
            <a:r>
              <a:rPr lang="en-GB" sz="4400" b="1" dirty="0" smtClean="0"/>
              <a:t>Fully Hadronic</a:t>
            </a:r>
            <a:br>
              <a:rPr lang="en-GB" sz="4400" b="1" dirty="0" smtClean="0"/>
            </a:br>
            <a:r>
              <a:rPr lang="en-GB" sz="4400" b="1" dirty="0" smtClean="0"/>
              <a:t>Status Update</a:t>
            </a:r>
            <a:r>
              <a:rPr lang="el-GR" sz="4400" dirty="0"/>
              <a:t/>
            </a:r>
            <a:br>
              <a:rPr lang="el-GR" sz="4400" dirty="0"/>
            </a:br>
            <a:r>
              <a:rPr lang="en-GB" sz="4400" dirty="0"/>
              <a:t/>
            </a:r>
            <a:br>
              <a:rPr lang="en-GB" sz="4400" dirty="0"/>
            </a:br>
            <a:r>
              <a:rPr lang="en-GB" sz="4400" dirty="0"/>
              <a:t/>
            </a:r>
            <a:br>
              <a:rPr lang="en-GB" sz="4400" dirty="0"/>
            </a:b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0971" y="2761861"/>
            <a:ext cx="991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K. </a:t>
            </a:r>
            <a:r>
              <a:rPr lang="en-US" dirty="0" err="1" smtClean="0"/>
              <a:t>Kousouris</a:t>
            </a:r>
            <a:r>
              <a:rPr lang="en-US" dirty="0" smtClean="0"/>
              <a:t>, Y. </a:t>
            </a:r>
            <a:r>
              <a:rPr lang="en-US" dirty="0" err="1" smtClean="0"/>
              <a:t>Tsipolitis</a:t>
            </a:r>
            <a:r>
              <a:rPr lang="en-US" dirty="0" smtClean="0"/>
              <a:t>, </a:t>
            </a:r>
            <a:r>
              <a:rPr lang="en-US" u="sng" dirty="0" smtClean="0"/>
              <a:t>I. </a:t>
            </a:r>
            <a:r>
              <a:rPr lang="en-US" u="sng" dirty="0" err="1" smtClean="0"/>
              <a:t>Papakrivopoulos</a:t>
            </a:r>
            <a:r>
              <a:rPr lang="en-US" dirty="0" smtClean="0"/>
              <a:t>, G. Bakas </a:t>
            </a:r>
          </a:p>
          <a:p>
            <a:pPr algn="ctr"/>
            <a:r>
              <a:rPr lang="en-US" dirty="0" smtClean="0"/>
              <a:t>For NTUA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2" y="1108960"/>
            <a:ext cx="5983605" cy="49120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745" y="1108960"/>
            <a:ext cx="5983605" cy="491204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TT Contamination 2017 vs 2018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2018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286312" y="1691516"/>
            <a:ext cx="2100436" cy="660359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372174" y="1811807"/>
            <a:ext cx="39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54432" y="2225465"/>
            <a:ext cx="402164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56596" y="1691517"/>
            <a:ext cx="1630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</a:t>
            </a:r>
            <a:r>
              <a:rPr lang="en-US" sz="1000" dirty="0" smtClean="0"/>
              <a:t>QCD sample</a:t>
            </a:r>
            <a:endParaRPr lang="en-GB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56596" y="2105655"/>
            <a:ext cx="156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 </a:t>
            </a:r>
            <a:endParaRPr lang="en-GB" sz="1000" dirty="0"/>
          </a:p>
        </p:txBody>
      </p:sp>
      <p:sp>
        <p:nvSpPr>
          <p:cNvPr id="18" name="Rectangle 17"/>
          <p:cNvSpPr/>
          <p:nvPr/>
        </p:nvSpPr>
        <p:spPr>
          <a:xfrm>
            <a:off x="9240069" y="1691516"/>
            <a:ext cx="2100436" cy="660359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325931" y="1811807"/>
            <a:ext cx="39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308189" y="2225465"/>
            <a:ext cx="402164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710353" y="1691517"/>
            <a:ext cx="1630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</a:t>
            </a:r>
            <a:r>
              <a:rPr lang="en-US" sz="1000" dirty="0" smtClean="0"/>
              <a:t>QCD sample</a:t>
            </a:r>
            <a:endParaRPr lang="en-GB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9710353" y="2105655"/>
            <a:ext cx="156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088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Yields </a:t>
            </a:r>
            <a:r>
              <a:rPr lang="en-US" sz="2800" u="sng" dirty="0" smtClean="0"/>
              <a:t>2016 vs 2017 </a:t>
            </a:r>
            <a:r>
              <a:rPr lang="en-US" sz="2800" u="sng" dirty="0"/>
              <a:t>vs </a:t>
            </a:r>
            <a:r>
              <a:rPr lang="en-US" sz="2800" u="sng" dirty="0" smtClean="0"/>
              <a:t>2018</a:t>
            </a:r>
            <a:endParaRPr lang="en-US" sz="28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6" y="1139014"/>
            <a:ext cx="5983605" cy="40547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202" y="1139014"/>
            <a:ext cx="5983605" cy="405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8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Yields </a:t>
            </a:r>
            <a:r>
              <a:rPr lang="en-US" sz="2800" u="sng" dirty="0" smtClean="0"/>
              <a:t>2016 vs 2017 </a:t>
            </a:r>
            <a:r>
              <a:rPr lang="en-US" sz="2800" u="sng" dirty="0"/>
              <a:t>vs </a:t>
            </a:r>
            <a:r>
              <a:rPr lang="en-US" sz="2800" u="sng" dirty="0" smtClean="0"/>
              <a:t>2018</a:t>
            </a:r>
            <a:endParaRPr lang="en-US" sz="28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946" y="830295"/>
            <a:ext cx="7978140" cy="5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8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7B6F-CD40-4554-AB7B-3D8F570A961C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053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1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Signal over Background </a:t>
            </a:r>
            <a:r>
              <a:rPr lang="en-US" sz="2800" u="sng" dirty="0" err="1" smtClean="0"/>
              <a:t>deepCSV</a:t>
            </a:r>
            <a:r>
              <a:rPr lang="en-US" sz="2800" u="sng" dirty="0" smtClean="0"/>
              <a:t> 2017 vs 2018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2018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01" y="1108960"/>
            <a:ext cx="5695950" cy="4505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51" y="1108960"/>
            <a:ext cx="5695950" cy="45053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14604" y="1474237"/>
            <a:ext cx="289249" cy="802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23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1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Signal over Background </a:t>
            </a:r>
            <a:r>
              <a:rPr lang="en-US" sz="2800" u="sng" dirty="0" err="1" smtClean="0"/>
              <a:t>deepCSV</a:t>
            </a:r>
            <a:r>
              <a:rPr lang="en-US" sz="2800" u="sng" dirty="0" smtClean="0"/>
              <a:t> 2017 vs 2018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2018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59" y="1241393"/>
            <a:ext cx="5695950" cy="4505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509" y="1241392"/>
            <a:ext cx="5695950" cy="45053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1559" y="1586204"/>
            <a:ext cx="289249" cy="802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8143-D8EF-4C1A-A7BC-0DD89FCC0194}" type="datetime1">
              <a:rPr lang="en-US" smtClean="0"/>
              <a:t>7/5/2019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8179" y="1302107"/>
            <a:ext cx="6767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Efficiencies and Acceptance for </a:t>
            </a:r>
            <a:r>
              <a:rPr lang="en-GB" sz="1400" dirty="0" err="1" smtClean="0"/>
              <a:t>mTT</a:t>
            </a:r>
            <a:r>
              <a:rPr lang="en-GB" sz="1400" dirty="0" smtClean="0"/>
              <a:t> and </a:t>
            </a:r>
            <a:r>
              <a:rPr lang="en-GB" sz="1400" dirty="0" err="1" smtClean="0"/>
              <a:t>jetPt</a:t>
            </a:r>
            <a:r>
              <a:rPr lang="en-GB" sz="1400" dirty="0" smtClean="0"/>
              <a:t> variables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Selection: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Jet </a:t>
            </a:r>
            <a:r>
              <a:rPr lang="en-US" sz="1400" dirty="0" smtClean="0"/>
              <a:t>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Parton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partonPt</a:t>
            </a:r>
            <a:r>
              <a:rPr lang="en-US" sz="1400" dirty="0" smtClean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|</a:t>
            </a:r>
            <a:r>
              <a:rPr lang="en-US" sz="1400" dirty="0" err="1" smtClean="0"/>
              <a:t>partonEta</a:t>
            </a:r>
            <a:r>
              <a:rPr lang="en-US" sz="1400" dirty="0" smtClean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mTTbarParton</a:t>
            </a:r>
            <a:r>
              <a:rPr lang="en-US" sz="1400" dirty="0" smtClean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I. Papakrivopoulos, G. Bakas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8DE1-405C-6042-9D12-5507ADA8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/>
              <a:t>Overview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Definitions: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𝐸𝑓𝑓𝑖𝑐𝑖𝑒𝑛𝑐𝑦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𝐸𝑣𝑒𝑛𝑡𝐶𝑜𝑢𝑛𝑡𝑒𝑟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𝑃𝑎𝑟𝑡𝑜𝑛</m:t>
                          </m:r>
                        </m:e>
                      </m:d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𝐴𝑐𝑐𝑒𝑝𝑡𝑎𝑛𝑐𝑒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𝑅𝑒𝑐𝑜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blipFill>
                <a:blip r:embed="rId2"/>
                <a:stretch>
                  <a:fillRect l="-752" t="-16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218826" y="1910554"/>
            <a:ext cx="5113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Reco</a:t>
            </a:r>
            <a:r>
              <a:rPr lang="en-US" sz="1400" dirty="0" smtClean="0"/>
              <a:t> cuts: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nJets</a:t>
            </a:r>
            <a:r>
              <a:rPr lang="en-US" sz="1400" dirty="0"/>
              <a:t> &gt;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nLeptons</a:t>
            </a:r>
            <a:r>
              <a:rPr lang="en-US" sz="1400" dirty="0"/>
              <a:t> =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mJJ</a:t>
            </a:r>
            <a:r>
              <a:rPr lang="en-US" sz="1400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jetPt</a:t>
            </a:r>
            <a:r>
              <a:rPr lang="en-US" sz="1400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|</a:t>
            </a:r>
            <a:r>
              <a:rPr lang="en-US" sz="1400" dirty="0" err="1"/>
              <a:t>jetEta</a:t>
            </a:r>
            <a:r>
              <a:rPr lang="en-US" sz="1400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bTagging</a:t>
            </a:r>
            <a:r>
              <a:rPr lang="en-US" sz="1400" dirty="0"/>
              <a:t> (Medium </a:t>
            </a:r>
            <a:r>
              <a:rPr lang="en-US" sz="1400" dirty="0" smtClean="0"/>
              <a:t>WP </a:t>
            </a:r>
            <a:r>
              <a:rPr lang="en-US" sz="1400" b="1" dirty="0" err="1" smtClean="0">
                <a:solidFill>
                  <a:srgbClr val="FF0000"/>
                </a:solidFill>
              </a:rPr>
              <a:t>deepCSV</a:t>
            </a:r>
            <a:r>
              <a:rPr lang="en-US" sz="1400" dirty="0" smtClean="0"/>
              <a:t>)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Tagger cut </a:t>
            </a:r>
            <a:r>
              <a:rPr lang="en-US" sz="1400" dirty="0" smtClean="0"/>
              <a:t>(</a:t>
            </a:r>
            <a:r>
              <a:rPr lang="en-US" sz="1400" b="1" dirty="0" smtClean="0">
                <a:solidFill>
                  <a:srgbClr val="FF0000"/>
                </a:solidFill>
              </a:rPr>
              <a:t>top</a:t>
            </a:r>
            <a:r>
              <a:rPr lang="en-US" sz="1400" b="1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Tagger</a:t>
            </a:r>
            <a:r>
              <a:rPr lang="en-US" sz="1400" dirty="0" smtClean="0"/>
              <a:t>)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JetMassSoftDrop</a:t>
            </a:r>
            <a:r>
              <a:rPr lang="en-US" sz="1400" dirty="0"/>
              <a:t> &gt; 120 and &lt; </a:t>
            </a:r>
            <a:r>
              <a:rPr lang="en-US" sz="1400" dirty="0" smtClean="0"/>
              <a:t>220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𝐵𝑘𝑔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𝑏𝑘𝑔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den>
                      </m:f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𝑌𝑖𝑒𝑙𝑑𝑠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𝑒𝑣𝑒𝑛𝑡𝑠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𝑝𝑎𝑠𝑠𝑖𝑛𝑔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𝑟𝑒𝑐𝑜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𝑐𝑢𝑡𝑠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𝑛𝑜𝑟𝑚𝑎𝑙𝑖𝑠𝑒𝑑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𝑙𝑢𝑚𝑖𝑛𝑜𝑠𝑖𝑡𝑦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(35900)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blipFill>
                <a:blip r:embed="rId3"/>
                <a:stretch>
                  <a:fillRect b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89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Training Outputs</a:t>
            </a:r>
            <a:endParaRPr lang="en-US" sz="2800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5" y="1235435"/>
            <a:ext cx="5695950" cy="4200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489" y="1235435"/>
            <a:ext cx="5695950" cy="42100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8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Acceptance and Efficiency </a:t>
            </a:r>
            <a:r>
              <a:rPr lang="en-US" sz="2800" u="sng" dirty="0" smtClean="0"/>
              <a:t>2016 </a:t>
            </a:r>
            <a:r>
              <a:rPr lang="en-US" sz="2800" u="sng" dirty="0"/>
              <a:t>vs 2017 vs 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71" y="868038"/>
            <a:ext cx="5983605" cy="4912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5" y="868037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3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Acceptance and Efficiency 2016 vs 2017 vs 2018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55" y="792979"/>
            <a:ext cx="5983605" cy="49120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395" y="792978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1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Signal over Background 2016 vs 2017 vs 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" y="999056"/>
            <a:ext cx="5983605" cy="40547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999056"/>
            <a:ext cx="5983605" cy="405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QCD Closure Tests 2017 vs 2018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2018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959"/>
            <a:ext cx="5983605" cy="49120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758" y="1108960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QCD Closure Tests 2017 vs 2018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2018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685"/>
            <a:ext cx="5983605" cy="49120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758" y="1143685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" y="1045977"/>
            <a:ext cx="5983605" cy="4912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045976"/>
            <a:ext cx="5983605" cy="491204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TT Contamination 2017 vs 2018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2018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286312" y="1691516"/>
            <a:ext cx="2100436" cy="660359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372174" y="1811807"/>
            <a:ext cx="39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54432" y="2225465"/>
            <a:ext cx="402164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56596" y="1691517"/>
            <a:ext cx="1630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</a:t>
            </a:r>
            <a:r>
              <a:rPr lang="en-US" sz="1000" dirty="0" smtClean="0"/>
              <a:t>QCD sample</a:t>
            </a:r>
            <a:endParaRPr lang="en-GB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56596" y="2105655"/>
            <a:ext cx="156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 </a:t>
            </a:r>
            <a:endParaRPr lang="en-GB" sz="1000" dirty="0"/>
          </a:p>
        </p:txBody>
      </p:sp>
      <p:sp>
        <p:nvSpPr>
          <p:cNvPr id="18" name="Rectangle 17"/>
          <p:cNvSpPr/>
          <p:nvPr/>
        </p:nvSpPr>
        <p:spPr>
          <a:xfrm>
            <a:off x="9240069" y="1691516"/>
            <a:ext cx="2100436" cy="660359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325931" y="1811807"/>
            <a:ext cx="39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308189" y="2225465"/>
            <a:ext cx="402164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710353" y="1691517"/>
            <a:ext cx="1630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</a:t>
            </a:r>
            <a:r>
              <a:rPr lang="en-US" sz="1000" dirty="0" smtClean="0"/>
              <a:t>QCD sample</a:t>
            </a:r>
            <a:endParaRPr lang="en-GB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9710353" y="2105655"/>
            <a:ext cx="156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2780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6832</TotalTime>
  <Words>363</Words>
  <Application>Microsoft Office PowerPoint</Application>
  <PresentationFormat>Widescreen</PresentationFormat>
  <Paragraphs>110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Retrospect</vt:lpstr>
      <vt:lpstr>Custom Design</vt:lpstr>
      <vt:lpstr> TTbar Differential Cross Section in Fully Hadronic Status Update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Georgios Bakas</cp:lastModifiedBy>
  <cp:revision>2235</cp:revision>
  <dcterms:created xsi:type="dcterms:W3CDTF">2016-11-01T14:45:08Z</dcterms:created>
  <dcterms:modified xsi:type="dcterms:W3CDTF">2019-07-05T18:29:27Z</dcterms:modified>
</cp:coreProperties>
</file>