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500" r:id="rId4"/>
    <p:sldId id="512" r:id="rId5"/>
    <p:sldId id="510" r:id="rId6"/>
    <p:sldId id="509" r:id="rId7"/>
    <p:sldId id="511" r:id="rId8"/>
    <p:sldId id="5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12/13/19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12/13/19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12/13/19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12/13/19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12/13/19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12/13/19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12/13/19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12/13/19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12/13/19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13/12/2019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17334"/>
                <a:ext cx="11783048" cy="481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TOP-18-013 approval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Signal Extraction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Various methods for extracting number of QCD events in Signal reduced mass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Fixed eb or free eb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Unfolding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Matrices where </a:t>
                </a:r>
                <a:r>
                  <a:rPr lang="en-US" dirty="0" err="1"/>
                  <a:t>Nbins</a:t>
                </a:r>
                <a:r>
                  <a:rPr lang="en-US" dirty="0"/>
                  <a:t> </a:t>
                </a:r>
                <a:r>
                  <a:rPr lang="en-US" dirty="0" err="1"/>
                  <a:t>Reco</a:t>
                </a:r>
                <a:r>
                  <a:rPr lang="en-US" dirty="0"/>
                  <a:t> ~ 2Nbins Parton/Particle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Unfolding to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>
                    <a:sym typeface="Wingdings" pitchFamily="2" charset="2"/>
                  </a:rPr>
                  <a:t> and </a:t>
                </a:r>
                <a:r>
                  <a:rPr lang="en-US" dirty="0">
                    <a:sym typeface="Wingdings" pitchFamily="2" charset="2"/>
                  </a:rPr>
                  <a:t>particle level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number of regularization parameters tau do the unfolding and find the average global correlation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select the </a:t>
                </a:r>
                <a:r>
                  <a:rPr lang="en-US" dirty="0">
                    <a:solidFill>
                      <a:srgbClr val="FF0000"/>
                    </a:solidFill>
                  </a:rPr>
                  <a:t>tau that minimizes </a:t>
                </a:r>
                <a:r>
                  <a:rPr lang="el-GR" dirty="0">
                    <a:solidFill>
                      <a:srgbClr val="FF0000"/>
                    </a:solidFill>
                  </a:rPr>
                  <a:t>ρ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tau spectrum is ~[10E-10, 10]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17334"/>
                <a:ext cx="11783048" cy="4810997"/>
              </a:xfrm>
              <a:prstGeom prst="rect">
                <a:avLst/>
              </a:prstGeom>
              <a:blipFill>
                <a:blip r:embed="rId2"/>
                <a:stretch>
                  <a:fillRect l="-323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12/13/19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ABCD Method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12/13/19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Transfer Factor Calculation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12/13/19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/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will use an ABCD method to extract the N</a:t>
                </a:r>
                <a:r>
                  <a:rPr lang="en-US" baseline="-25000" dirty="0"/>
                  <a:t>QCD </a:t>
                </a:r>
                <a:r>
                  <a:rPr lang="en-US" dirty="0"/>
                  <a:t> in the SR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shape we have: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blipFill>
                <a:blip r:embed="rId2"/>
                <a:stretch>
                  <a:fillRect l="-719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8D92F4-19E3-6D4D-B205-557BAF6913D3}"/>
              </a:ext>
            </a:extLst>
          </p:cNvPr>
          <p:cNvSpPr/>
          <p:nvPr/>
        </p:nvSpPr>
        <p:spPr>
          <a:xfrm>
            <a:off x="6523630" y="392081"/>
            <a:ext cx="4585647" cy="2661314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2FFE8-C94D-A94C-BD1D-92CE8BF64058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523630" y="1722738"/>
            <a:ext cx="4585647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4964C5-0FB9-524E-B092-1F932FBAAEE2}"/>
              </a:ext>
            </a:extLst>
          </p:cNvPr>
          <p:cNvCxnSpPr>
            <a:cxnSpLocks/>
          </p:cNvCxnSpPr>
          <p:nvPr/>
        </p:nvCxnSpPr>
        <p:spPr>
          <a:xfrm>
            <a:off x="7836089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CC0BAC-0719-6D41-BDFA-54EB27ED8AFD}"/>
              </a:ext>
            </a:extLst>
          </p:cNvPr>
          <p:cNvCxnSpPr>
            <a:cxnSpLocks/>
          </p:cNvCxnSpPr>
          <p:nvPr/>
        </p:nvCxnSpPr>
        <p:spPr>
          <a:xfrm>
            <a:off x="9680811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801F1C-2CA8-0540-9C60-B75FDDDBE36F}"/>
              </a:ext>
            </a:extLst>
          </p:cNvPr>
          <p:cNvSpPr txBox="1"/>
          <p:nvPr/>
        </p:nvSpPr>
        <p:spPr>
          <a:xfrm>
            <a:off x="6305265" y="3129872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685F2-8042-FA44-ACF3-1C8C5F7B4D1E}"/>
              </a:ext>
            </a:extLst>
          </p:cNvPr>
          <p:cNvSpPr txBox="1"/>
          <p:nvPr/>
        </p:nvSpPr>
        <p:spPr>
          <a:xfrm>
            <a:off x="7561054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F4913-E5BA-B94D-ABB0-800325113333}"/>
              </a:ext>
            </a:extLst>
          </p:cNvPr>
          <p:cNvSpPr txBox="1"/>
          <p:nvPr/>
        </p:nvSpPr>
        <p:spPr>
          <a:xfrm>
            <a:off x="9405776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1770C-597E-BF44-8F80-4F0E2B642518}"/>
              </a:ext>
            </a:extLst>
          </p:cNvPr>
          <p:cNvSpPr txBox="1"/>
          <p:nvPr/>
        </p:nvSpPr>
        <p:spPr>
          <a:xfrm>
            <a:off x="10834242" y="3124964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A5447-724C-0344-9EBD-1736EEFB7105}"/>
              </a:ext>
            </a:extLst>
          </p:cNvPr>
          <p:cNvSpPr txBox="1"/>
          <p:nvPr/>
        </p:nvSpPr>
        <p:spPr>
          <a:xfrm>
            <a:off x="11525923" y="3124964"/>
            <a:ext cx="66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51D83A-051B-AC49-9FFD-2BA4E401B746}"/>
              </a:ext>
            </a:extLst>
          </p:cNvPr>
          <p:cNvSpPr txBox="1"/>
          <p:nvPr/>
        </p:nvSpPr>
        <p:spPr>
          <a:xfrm>
            <a:off x="7670041" y="404875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Mass Candidate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25486-ADB3-EA45-8DBB-1E02097E6610}"/>
              </a:ext>
            </a:extLst>
          </p:cNvPr>
          <p:cNvSpPr txBox="1"/>
          <p:nvPr/>
        </p:nvSpPr>
        <p:spPr>
          <a:xfrm rot="16200000">
            <a:off x="5374606" y="1584824"/>
            <a:ext cx="13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Btag</a:t>
            </a:r>
            <a:r>
              <a:rPr lang="en-US" dirty="0"/>
              <a:t> region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36AB10-E943-314F-8420-5C2A7465DD3F}"/>
              </a:ext>
            </a:extLst>
          </p:cNvPr>
          <p:cNvSpPr txBox="1"/>
          <p:nvPr/>
        </p:nvSpPr>
        <p:spPr>
          <a:xfrm>
            <a:off x="6155140" y="226256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2CCE9-DEEC-8A4A-BDA8-2DA75ADB380A}"/>
              </a:ext>
            </a:extLst>
          </p:cNvPr>
          <p:cNvSpPr txBox="1"/>
          <p:nvPr/>
        </p:nvSpPr>
        <p:spPr>
          <a:xfrm>
            <a:off x="6191534" y="91975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A772F3-34F4-C44E-BAE5-3DD8B1F35C39}"/>
              </a:ext>
            </a:extLst>
          </p:cNvPr>
          <p:cNvSpPr/>
          <p:nvPr/>
        </p:nvSpPr>
        <p:spPr>
          <a:xfrm>
            <a:off x="7836088" y="392081"/>
            <a:ext cx="1844722" cy="1330657"/>
          </a:xfrm>
          <a:prstGeom prst="rect">
            <a:avLst/>
          </a:prstGeom>
          <a:pattFill prst="wdUp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607A6C-66CF-EF41-9F59-F9D3558F950D}"/>
              </a:ext>
            </a:extLst>
          </p:cNvPr>
          <p:cNvSpPr/>
          <p:nvPr/>
        </p:nvSpPr>
        <p:spPr>
          <a:xfrm>
            <a:off x="7836088" y="1746115"/>
            <a:ext cx="1844722" cy="1259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5CB48-1BD6-6546-954E-5ED27993AD26}"/>
              </a:ext>
            </a:extLst>
          </p:cNvPr>
          <p:cNvSpPr txBox="1"/>
          <p:nvPr/>
        </p:nvSpPr>
        <p:spPr>
          <a:xfrm>
            <a:off x="8483414" y="2223571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0EAAF-C67B-C04E-8AAA-5341A8AA2AB7}"/>
              </a:ext>
            </a:extLst>
          </p:cNvPr>
          <p:cNvSpPr txBox="1"/>
          <p:nvPr/>
        </p:nvSpPr>
        <p:spPr>
          <a:xfrm>
            <a:off x="8483414" y="875020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61BB32-F5A1-0143-88A4-2B06B1FC69FC}"/>
              </a:ext>
            </a:extLst>
          </p:cNvPr>
          <p:cNvSpPr/>
          <p:nvPr/>
        </p:nvSpPr>
        <p:spPr>
          <a:xfrm>
            <a:off x="2236155" y="3302758"/>
            <a:ext cx="1472400" cy="955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5EE42-F442-4F42-A004-3DC0811E3726}"/>
              </a:ext>
            </a:extLst>
          </p:cNvPr>
          <p:cNvCxnSpPr>
            <a:stCxn id="46" idx="2"/>
          </p:cNvCxnSpPr>
          <p:nvPr/>
        </p:nvCxnSpPr>
        <p:spPr>
          <a:xfrm>
            <a:off x="2972355" y="4258101"/>
            <a:ext cx="16505" cy="5732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5FFA0E-F38A-A34B-A42C-39BB5A6DF54F}"/>
              </a:ext>
            </a:extLst>
          </p:cNvPr>
          <p:cNvSpPr txBox="1"/>
          <p:nvPr/>
        </p:nvSpPr>
        <p:spPr>
          <a:xfrm>
            <a:off x="2236155" y="4831307"/>
            <a:ext cx="161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from fit using free e</a:t>
            </a:r>
            <a:r>
              <a:rPr lang="en-US" baseline="-25000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F67454-6F07-C649-B772-07E2B61A00E6}"/>
              </a:ext>
            </a:extLst>
          </p:cNvPr>
          <p:cNvSpPr/>
          <p:nvPr/>
        </p:nvSpPr>
        <p:spPr>
          <a:xfrm>
            <a:off x="3708555" y="3302758"/>
            <a:ext cx="1514901" cy="829101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6D5339-7998-D84A-9636-46E6CF14120E}"/>
              </a:ext>
            </a:extLst>
          </p:cNvPr>
          <p:cNvCxnSpPr/>
          <p:nvPr/>
        </p:nvCxnSpPr>
        <p:spPr>
          <a:xfrm>
            <a:off x="4466005" y="4141191"/>
            <a:ext cx="16505" cy="5732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/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41310A6-08E1-624F-AB03-A89CB4AEFFD1}"/>
              </a:ext>
            </a:extLst>
          </p:cNvPr>
          <p:cNvSpPr/>
          <p:nvPr/>
        </p:nvSpPr>
        <p:spPr>
          <a:xfrm rot="5400000">
            <a:off x="8637576" y="1214230"/>
            <a:ext cx="380481" cy="4438935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B9A97-B992-F147-AC95-349DF42B8292}"/>
              </a:ext>
            </a:extLst>
          </p:cNvPr>
          <p:cNvSpPr txBox="1"/>
          <p:nvPr/>
        </p:nvSpPr>
        <p:spPr>
          <a:xfrm>
            <a:off x="8208087" y="3627480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 CRA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699B0722-CA93-E240-BDD0-6E94B79B27C8}"/>
              </a:ext>
            </a:extLst>
          </p:cNvPr>
          <p:cNvSpPr/>
          <p:nvPr/>
        </p:nvSpPr>
        <p:spPr>
          <a:xfrm rot="16200000">
            <a:off x="8619403" y="-1977266"/>
            <a:ext cx="380481" cy="4438935"/>
          </a:xfrm>
          <a:prstGeom prst="rightBracke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D7A1C0-B59D-EF40-AB8E-0E0E3836540E}"/>
              </a:ext>
            </a:extLst>
          </p:cNvPr>
          <p:cNvSpPr txBox="1"/>
          <p:nvPr/>
        </p:nvSpPr>
        <p:spPr>
          <a:xfrm>
            <a:off x="8081278" y="27302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Region SRA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106CB-DCA6-CB4B-9627-D0B26892FE46}"/>
              </a:ext>
            </a:extLst>
          </p:cNvPr>
          <p:cNvSpPr/>
          <p:nvPr/>
        </p:nvSpPr>
        <p:spPr>
          <a:xfrm>
            <a:off x="7354459" y="4825323"/>
            <a:ext cx="2608406" cy="1015663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500" b="1" u="sng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</a:t>
            </a:r>
          </a:p>
          <a:p>
            <a:r>
              <a:rPr lang="en-US" sz="1500" dirty="0">
                <a:solidFill>
                  <a:srgbClr val="00B0F0"/>
                </a:solidFill>
                <a:latin typeface="Menlo" panose="020B0609030804020204" pitchFamily="49" charset="0"/>
              </a:rPr>
              <a:t>2016: 846.365</a:t>
            </a:r>
          </a:p>
          <a:p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</a:rPr>
              <a:t>2017: 677.041</a:t>
            </a:r>
          </a:p>
          <a:p>
            <a:r>
              <a:rPr lang="en-US" sz="1500" dirty="0">
                <a:solidFill>
                  <a:srgbClr val="00B050"/>
                </a:solidFill>
                <a:latin typeface="Menlo" panose="020B0609030804020204" pitchFamily="49" charset="0"/>
              </a:rPr>
              <a:t>2018: 1201.35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8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482602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(jetPt0) ABCD method and free eb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12/13/19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AAE8B1-BB6C-3F4A-AC09-A96BAFF40E7D}"/>
              </a:ext>
            </a:extLst>
          </p:cNvPr>
          <p:cNvSpPr txBox="1"/>
          <p:nvPr/>
        </p:nvSpPr>
        <p:spPr>
          <a:xfrm>
            <a:off x="62482" y="5118375"/>
            <a:ext cx="1178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not consistent with what we expected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r </a:t>
            </a:r>
            <a:r>
              <a:rPr lang="en-US" dirty="0">
                <a:solidFill>
                  <a:srgbClr val="00B0F0"/>
                </a:solidFill>
              </a:rPr>
              <a:t>~ 0.85 for 2016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~0.65 for 2017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~0.75 for 2018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signal extraction 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~ 0.96 for 2016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~0.63 for 2017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~0.89 for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Nqcd</a:t>
            </a:r>
            <a:r>
              <a:rPr lang="en-US" dirty="0"/>
              <a:t> in SR reduced probably the problem (not enough QCD extracted?)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5130-EEA3-7447-A480-FD565BB0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6294" y="1113270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BBF3C-5EA5-3E47-A5A2-FAE65F53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57007" y="1113270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17E4E1-FD80-B74F-AA6F-74FAF2EE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16262" y="1113270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12/13/19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36747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0B60F4-7173-DE49-A675-17F71823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7711" y="1520760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BDA66-C027-284D-A1F2-7269E72D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34875" y="1520759"/>
            <a:ext cx="2752979" cy="381647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482602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</a:t>
            </a:r>
            <a:r>
              <a:rPr lang="en-GB" sz="2800" u="sng" dirty="0" err="1"/>
              <a:t>mJJ</a:t>
            </a:r>
            <a:r>
              <a:rPr lang="en-GB" sz="2800" u="sng" dirty="0"/>
              <a:t>) ABCD method and free 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5BE6B-FCC4-A845-B46F-55A32A95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6257" y="1520758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for all years combined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0D0CF-8DA2-8848-B20E-0659A262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6947" y="368618"/>
            <a:ext cx="4166870" cy="6120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15DB52-DD74-594B-8CA6-971597AE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64815" y="368617"/>
            <a:ext cx="4166870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2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448</Words>
  <Application>Microsoft Macintosh PowerPoint</Application>
  <PresentationFormat>Widescreen</PresentationFormat>
  <Paragraphs>91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13/12/2019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141</cp:revision>
  <dcterms:created xsi:type="dcterms:W3CDTF">2019-11-29T10:22:58Z</dcterms:created>
  <dcterms:modified xsi:type="dcterms:W3CDTF">2019-12-13T10:55:25Z</dcterms:modified>
</cp:coreProperties>
</file>