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8"/>
  </p:notesMasterIdLst>
  <p:handoutMasterIdLst>
    <p:handoutMasterId r:id="rId19"/>
  </p:handoutMasterIdLst>
  <p:sldIdLst>
    <p:sldId id="256" r:id="rId3"/>
    <p:sldId id="568" r:id="rId4"/>
    <p:sldId id="594" r:id="rId5"/>
    <p:sldId id="605" r:id="rId6"/>
    <p:sldId id="606" r:id="rId7"/>
    <p:sldId id="614" r:id="rId8"/>
    <p:sldId id="610" r:id="rId9"/>
    <p:sldId id="615" r:id="rId10"/>
    <p:sldId id="617" r:id="rId11"/>
    <p:sldId id="616" r:id="rId12"/>
    <p:sldId id="596" r:id="rId13"/>
    <p:sldId id="612" r:id="rId14"/>
    <p:sldId id="613" r:id="rId15"/>
    <p:sldId id="507" r:id="rId16"/>
    <p:sldId id="5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3/31/21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3/31/21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3/31/21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3/31/21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3/31/21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3/31/21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3/31/21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3/31/21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3/31/21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3/31/21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3/31/21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3/31/21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3/31/21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3/31/21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3/31/21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3/31/21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3/31/21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3/31/21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3/31/21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3/31/21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3/31/21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3/31/21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3/31/21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3/31/21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3/31/21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3/31/21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3/31/21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dirty="0"/>
            </a:br>
            <a:r>
              <a:rPr lang="en-US" sz="4400" dirty="0"/>
              <a:t>31/3/2021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232263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data!!!!) </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pic>
        <p:nvPicPr>
          <p:cNvPr id="4" name="Picture 3" descr="Chart&#10;&#10;Description automatically generated">
            <a:extLst>
              <a:ext uri="{FF2B5EF4-FFF2-40B4-BE49-F238E27FC236}">
                <a16:creationId xmlns:a16="http://schemas.microsoft.com/office/drawing/2014/main" id="{AE71105B-177B-8240-A87D-692E434EDF5C}"/>
              </a:ext>
            </a:extLst>
          </p:cNvPr>
          <p:cNvPicPr>
            <a:picLocks noChangeAspect="1"/>
          </p:cNvPicPr>
          <p:nvPr/>
        </p:nvPicPr>
        <p:blipFill>
          <a:blip r:embed="rId2"/>
          <a:stretch>
            <a:fillRect/>
          </a:stretch>
        </p:blipFill>
        <p:spPr>
          <a:xfrm>
            <a:off x="345815" y="1807772"/>
            <a:ext cx="5560060" cy="3995420"/>
          </a:xfrm>
          <a:prstGeom prst="rect">
            <a:avLst/>
          </a:prstGeom>
        </p:spPr>
      </p:pic>
      <p:pic>
        <p:nvPicPr>
          <p:cNvPr id="9" name="Picture 8" descr="Chart&#10;&#10;Description automatically generated">
            <a:extLst>
              <a:ext uri="{FF2B5EF4-FFF2-40B4-BE49-F238E27FC236}">
                <a16:creationId xmlns:a16="http://schemas.microsoft.com/office/drawing/2014/main" id="{A3283BB2-6EC2-F24B-BBAC-3D1A61E1662C}"/>
              </a:ext>
            </a:extLst>
          </p:cNvPr>
          <p:cNvPicPr>
            <a:picLocks noChangeAspect="1"/>
          </p:cNvPicPr>
          <p:nvPr/>
        </p:nvPicPr>
        <p:blipFill>
          <a:blip r:embed="rId3"/>
          <a:stretch>
            <a:fillRect/>
          </a:stretch>
        </p:blipFill>
        <p:spPr>
          <a:xfrm>
            <a:off x="5981689" y="1807772"/>
            <a:ext cx="5560060" cy="3995420"/>
          </a:xfrm>
          <a:prstGeom prst="rect">
            <a:avLst/>
          </a:prstGeom>
        </p:spPr>
      </p:pic>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717786" y="1438440"/>
            <a:ext cx="652743" cy="369332"/>
          </a:xfrm>
          <a:prstGeom prst="rect">
            <a:avLst/>
          </a:prstGeom>
        </p:spPr>
        <p:txBody>
          <a:bodyPr wrap="none">
            <a:spAutoFit/>
          </a:bodyPr>
          <a:lstStyle/>
          <a:p>
            <a:r>
              <a:rPr lang="en-GR" dirty="0"/>
              <a:t>2018</a:t>
            </a:r>
          </a:p>
        </p:txBody>
      </p:sp>
    </p:spTree>
    <p:extLst>
      <p:ext uri="{BB962C8B-B14F-4D97-AF65-F5344CB8AC3E}">
        <p14:creationId xmlns:p14="http://schemas.microsoft.com/office/powerpoint/2010/main" val="39136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5" name="Picture 4" descr="Chart&#10;&#10;Description automatically generated">
            <a:extLst>
              <a:ext uri="{FF2B5EF4-FFF2-40B4-BE49-F238E27FC236}">
                <a16:creationId xmlns:a16="http://schemas.microsoft.com/office/drawing/2014/main" id="{3F4EC84A-C05C-1749-9A9E-02B1AD4DD8AC}"/>
              </a:ext>
            </a:extLst>
          </p:cNvPr>
          <p:cNvPicPr>
            <a:picLocks noChangeAspect="1"/>
          </p:cNvPicPr>
          <p:nvPr/>
        </p:nvPicPr>
        <p:blipFill>
          <a:blip r:embed="rId2"/>
          <a:stretch>
            <a:fillRect/>
          </a:stretch>
        </p:blipFill>
        <p:spPr>
          <a:xfrm>
            <a:off x="617038" y="2089693"/>
            <a:ext cx="5054600" cy="36322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3"/>
          <a:stretch>
            <a:fillRect/>
          </a:stretch>
        </p:blipFill>
        <p:spPr>
          <a:xfrm>
            <a:off x="6093697" y="2089693"/>
            <a:ext cx="5054600" cy="3632200"/>
          </a:xfrm>
          <a:prstGeom prst="rect">
            <a:avLst/>
          </a:prstGeom>
        </p:spPr>
      </p:pic>
    </p:spTree>
    <p:extLst>
      <p:ext uri="{BB962C8B-B14F-4D97-AF65-F5344CB8AC3E}">
        <p14:creationId xmlns:p14="http://schemas.microsoft.com/office/powerpoint/2010/main" val="20974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2018</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2"/>
          <a:stretch>
            <a:fillRect/>
          </a:stretch>
        </p:blipFill>
        <p:spPr>
          <a:xfrm>
            <a:off x="6093697" y="2089693"/>
            <a:ext cx="5054600" cy="3632200"/>
          </a:xfrm>
          <a:prstGeom prst="rect">
            <a:avLst/>
          </a:prstGeom>
        </p:spPr>
      </p:pic>
      <p:pic>
        <p:nvPicPr>
          <p:cNvPr id="4" name="Picture 3" descr="Chart&#10;&#10;Description automatically generated">
            <a:extLst>
              <a:ext uri="{FF2B5EF4-FFF2-40B4-BE49-F238E27FC236}">
                <a16:creationId xmlns:a16="http://schemas.microsoft.com/office/drawing/2014/main" id="{B07E97FA-7CAA-A849-BDA0-45BF624458AA}"/>
              </a:ext>
            </a:extLst>
          </p:cNvPr>
          <p:cNvPicPr>
            <a:picLocks noChangeAspect="1"/>
          </p:cNvPicPr>
          <p:nvPr/>
        </p:nvPicPr>
        <p:blipFill>
          <a:blip r:embed="rId3"/>
          <a:stretch>
            <a:fillRect/>
          </a:stretch>
        </p:blipFill>
        <p:spPr>
          <a:xfrm>
            <a:off x="617038" y="2007779"/>
            <a:ext cx="5054600" cy="3632200"/>
          </a:xfrm>
          <a:prstGeom prst="rect">
            <a:avLst/>
          </a:prstGeom>
        </p:spPr>
      </p:pic>
    </p:spTree>
    <p:extLst>
      <p:ext uri="{BB962C8B-B14F-4D97-AF65-F5344CB8AC3E}">
        <p14:creationId xmlns:p14="http://schemas.microsoft.com/office/powerpoint/2010/main" val="421331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3/31/21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 Z’ Analysis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D448BF6-9BF4-C948-A5B3-712E3D0BFE2E}"/>
                  </a:ext>
                </a:extLst>
              </p:cNvPr>
              <p:cNvSpPr txBox="1"/>
              <p:nvPr/>
            </p:nvSpPr>
            <p:spPr>
              <a:xfrm>
                <a:off x="348342" y="761999"/>
                <a:ext cx="11658601" cy="4709366"/>
              </a:xfrm>
              <a:prstGeom prst="rect">
                <a:avLst/>
              </a:prstGeom>
              <a:noFill/>
            </p:spPr>
            <p:txBody>
              <a:bodyPr wrap="square" rtlCol="0">
                <a:spAutoFit/>
              </a:bodyPr>
              <a:lstStyle/>
              <a:p>
                <a:pPr marL="285750" indent="-285750">
                  <a:buFont typeface="Arial" panose="020B0604020202020204" pitchFamily="34" charset="0"/>
                  <a:buChar char="•"/>
                </a:pPr>
                <a:r>
                  <a:rPr lang="en-GR" dirty="0"/>
                  <a:t>Switch to mJJ &gt; 1000 GeV cut:</a:t>
                </a:r>
              </a:p>
              <a:p>
                <a:pPr marL="742950" lvl="1" indent="-285750">
                  <a:buFont typeface="Arial" panose="020B0604020202020204" pitchFamily="34" charset="0"/>
                  <a:buChar char="•"/>
                </a:pPr>
                <a:r>
                  <a:rPr lang="en-GR" dirty="0"/>
                  <a:t>No sensitivity for higher Z’ masses (&gt; 2.5 TeV)</a:t>
                </a:r>
              </a:p>
              <a:p>
                <a:pPr marL="742950" lvl="1" indent="-285750">
                  <a:buFont typeface="Arial" panose="020B0604020202020204" pitchFamily="34" charset="0"/>
                  <a:buChar char="•"/>
                </a:pPr>
                <a:r>
                  <a:rPr lang="en-GR" dirty="0"/>
                  <a:t>Calculate significance and Brazilian plots for different mJJ cuts</a:t>
                </a:r>
              </a:p>
              <a:p>
                <a:pPr marL="1200150" lvl="2" indent="-285750">
                  <a:buFont typeface="Arial" panose="020B0604020202020204" pitchFamily="34" charset="0"/>
                  <a:buChar char="•"/>
                </a:pPr>
                <a:r>
                  <a:rPr lang="en-GR" dirty="0"/>
                  <a:t>mJJ Cuts: [1000, 1200, 1400, 1600, 1800, 2000] GeV</a:t>
                </a:r>
              </a:p>
              <a:p>
                <a:pPr marL="1200150" lvl="2"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𝑆𝑖𝑔𝑛𝑖𝑓𝑖𝑐𝑎𝑛𝑐𝑒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𝑆𝑖𝑔𝑛𝑎𝑙</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𝑆𝑖𝑔𝑛𝑎𝑙</m:t>
                            </m:r>
                            <m:r>
                              <a:rPr lang="en-US" b="0" i="1" smtClean="0">
                                <a:latin typeface="Cambria Math" panose="02040503050406030204" pitchFamily="18" charset="0"/>
                              </a:rPr>
                              <m:t>+</m:t>
                            </m:r>
                            <m:r>
                              <a:rPr lang="en-US" b="0" i="1" smtClean="0">
                                <a:latin typeface="Cambria Math" panose="02040503050406030204" pitchFamily="18" charset="0"/>
                              </a:rPr>
                              <m:t>𝐵𝑘𝑔</m:t>
                            </m:r>
                            <m:r>
                              <a:rPr lang="en-US" b="0" i="1" smtClean="0">
                                <a:latin typeface="Cambria Math" panose="02040503050406030204" pitchFamily="18" charset="0"/>
                              </a:rPr>
                              <m:t> </m:t>
                            </m:r>
                          </m:e>
                        </m:rad>
                      </m:den>
                    </m:f>
                  </m:oMath>
                </a14:m>
                <a:r>
                  <a:rPr lang="en-GR" dirty="0"/>
                  <a:t> where signal is the Z’ distribution and </a:t>
                </a:r>
                <a14:m>
                  <m:oMath xmlns:m="http://schemas.openxmlformats.org/officeDocument/2006/math">
                    <m:r>
                      <a:rPr lang="en-US" b="0" i="1" smtClean="0">
                        <a:latin typeface="Cambria Math" panose="02040503050406030204" pitchFamily="18" charset="0"/>
                      </a:rPr>
                      <m:t>𝐵𝑘𝑔</m:t>
                    </m:r>
                    <m:r>
                      <a:rPr lang="en-US" b="0" i="1" smtClean="0">
                        <a:latin typeface="Cambria Math" panose="02040503050406030204" pitchFamily="18" charset="0"/>
                      </a:rPr>
                      <m:t>≔</m:t>
                    </m:r>
                    <m:r>
                      <a:rPr lang="en-US" b="0" i="1" smtClean="0">
                        <a:latin typeface="Cambria Math" panose="02040503050406030204" pitchFamily="18" charset="0"/>
                      </a:rPr>
                      <m:t>𝑡𝑡𝑏𝑎𝑟</m:t>
                    </m:r>
                    <m:r>
                      <a:rPr lang="en-US" b="0" i="1" smtClean="0">
                        <a:latin typeface="Cambria Math" panose="02040503050406030204" pitchFamily="18" charset="0"/>
                      </a:rPr>
                      <m:t>+</m:t>
                    </m:r>
                    <m:r>
                      <a:rPr lang="en-US" b="0" i="1" smtClean="0">
                        <a:latin typeface="Cambria Math" panose="02040503050406030204" pitchFamily="18" charset="0"/>
                      </a:rPr>
                      <m:t>𝑄𝐶𝐷</m:t>
                    </m:r>
                    <m:r>
                      <a:rPr lang="en-US" b="0" i="1" smtClean="0">
                        <a:latin typeface="Cambria Math" panose="02040503050406030204" pitchFamily="18" charset="0"/>
                      </a:rPr>
                      <m:t>+</m:t>
                    </m:r>
                    <m:r>
                      <a:rPr lang="en-US" b="0" i="1" smtClean="0">
                        <a:latin typeface="Cambria Math" panose="02040503050406030204" pitchFamily="18" charset="0"/>
                      </a:rPr>
                      <m:t>𝑆𝑢𝑏𝑑𝑜𝑚𝑖𝑛𝑎𝑛𝑡</m:t>
                    </m:r>
                    <m:r>
                      <a:rPr lang="en-US" b="0" i="1" smtClean="0">
                        <a:latin typeface="Cambria Math" panose="02040503050406030204" pitchFamily="18" charset="0"/>
                      </a:rPr>
                      <m:t> </m:t>
                    </m:r>
                  </m:oMath>
                </a14:m>
                <a:endParaRPr lang="en-US" b="0" dirty="0"/>
              </a:p>
              <a:p>
                <a:pPr marL="1200150" lvl="2" indent="-285750">
                  <a:buFont typeface="Arial" panose="020B0604020202020204" pitchFamily="34" charset="0"/>
                  <a:buChar char="•"/>
                </a:pPr>
                <a:endParaRPr lang="en-GR" dirty="0"/>
              </a:p>
              <a:p>
                <a:pPr marL="742950" lvl="1" indent="-285750">
                  <a:buFont typeface="Arial" panose="020B0604020202020204" pitchFamily="34" charset="0"/>
                  <a:buChar char="•"/>
                </a:pPr>
                <a:r>
                  <a:rPr lang="en-GR" dirty="0"/>
                  <a:t>I was using ttbar as the extracted signal from data: Instead I use the ttbar MC distribution (scaled to the signal strength)</a:t>
                </a:r>
              </a:p>
              <a:p>
                <a:pPr marL="742950" lvl="1" indent="-285750">
                  <a:buFont typeface="Arial" panose="020B0604020202020204" pitchFamily="34" charset="0"/>
                  <a:buChar char="•"/>
                </a:pPr>
                <a:r>
                  <a:rPr lang="en-GR" dirty="0"/>
                  <a:t>For QCD </a:t>
                </a:r>
                <a:r>
                  <a:rPr lang="en-GB" dirty="0"/>
                  <a:t>I use the QCD MC distribution which is scaled to data (using k-factor)</a:t>
                </a:r>
              </a:p>
              <a:p>
                <a:pPr marL="1200150" lvl="2"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Both the </a:t>
                </a:r>
                <a:r>
                  <a:rPr lang="en-GB" u="sng" dirty="0"/>
                  <a:t>Significance</a:t>
                </a:r>
                <a:r>
                  <a:rPr lang="en-GB" dirty="0"/>
                  <a:t> and </a:t>
                </a:r>
                <a:r>
                  <a:rPr lang="en-GB" u="sng" dirty="0"/>
                  <a:t>Brazilian</a:t>
                </a:r>
                <a:r>
                  <a:rPr lang="en-GB" dirty="0"/>
                  <a:t> plots use these files as input </a:t>
                </a:r>
                <a:r>
                  <a:rPr lang="en-GB" dirty="0">
                    <a:sym typeface="Wingdings" pitchFamily="2" charset="2"/>
                  </a:rPr>
                  <a:t> this is the reason that the Brazilian plots are different than what I showed on the HEP NTUA weekly on 24</a:t>
                </a:r>
                <a:r>
                  <a:rPr lang="en-GB" baseline="30000" dirty="0">
                    <a:sym typeface="Wingdings" pitchFamily="2" charset="2"/>
                  </a:rPr>
                  <a:t>th</a:t>
                </a:r>
                <a:r>
                  <a:rPr lang="en-GB" dirty="0">
                    <a:sym typeface="Wingdings" pitchFamily="2" charset="2"/>
                  </a:rPr>
                  <a:t> of March</a:t>
                </a:r>
              </a:p>
              <a:p>
                <a:pPr marL="742950" lvl="1" indent="-285750">
                  <a:buFont typeface="Arial" panose="020B0604020202020204" pitchFamily="34" charset="0"/>
                  <a:buChar char="•"/>
                </a:pPr>
                <a:endParaRPr lang="en-GB" dirty="0">
                  <a:sym typeface="Wingdings" pitchFamily="2" charset="2"/>
                </a:endParaRPr>
              </a:p>
              <a:p>
                <a:pPr marL="742950" lvl="1" indent="-285750">
                  <a:buFont typeface="Arial" panose="020B0604020202020204" pitchFamily="34" charset="0"/>
                  <a:buChar char="•"/>
                </a:pPr>
                <a:r>
                  <a:rPr lang="en-GB" dirty="0">
                    <a:sym typeface="Wingdings" pitchFamily="2" charset="2"/>
                  </a:rPr>
                  <a:t>Sliding </a:t>
                </a:r>
                <a:r>
                  <a:rPr lang="en-GB" dirty="0" err="1">
                    <a:sym typeface="Wingdings" pitchFamily="2" charset="2"/>
                  </a:rPr>
                  <a:t>mJJ</a:t>
                </a:r>
                <a:r>
                  <a:rPr lang="en-GB" dirty="0">
                    <a:sym typeface="Wingdings" pitchFamily="2" charset="2"/>
                  </a:rPr>
                  <a:t> Cut</a:t>
                </a:r>
              </a:p>
              <a:p>
                <a:pPr marL="1200150" lvl="2" indent="-285750">
                  <a:buFont typeface="Arial" panose="020B0604020202020204" pitchFamily="34" charset="0"/>
                  <a:buChar char="•"/>
                </a:pPr>
                <a:r>
                  <a:rPr lang="en-GB" dirty="0">
                    <a:sym typeface="Wingdings" pitchFamily="2" charset="2"/>
                  </a:rPr>
                  <a:t>Next step it to calculate asymptotic limits using Limit value as guide and </a:t>
                </a:r>
                <a:r>
                  <a:rPr lang="en-GB">
                    <a:sym typeface="Wingdings" pitchFamily="2" charset="2"/>
                  </a:rPr>
                  <a:t>not significance </a:t>
                </a:r>
                <a:endParaRPr lang="en-GB" dirty="0">
                  <a:sym typeface="Wingdings" pitchFamily="2" charset="2"/>
                </a:endParaRPr>
              </a:p>
              <a:p>
                <a:pPr lvl="2"/>
                <a:endParaRPr lang="en-GR" dirty="0"/>
              </a:p>
            </p:txBody>
          </p:sp>
        </mc:Choice>
        <mc:Fallback>
          <p:sp>
            <p:nvSpPr>
              <p:cNvPr id="4" name="TextBox 3">
                <a:extLst>
                  <a:ext uri="{FF2B5EF4-FFF2-40B4-BE49-F238E27FC236}">
                    <a16:creationId xmlns:a16="http://schemas.microsoft.com/office/drawing/2014/main" id="{CD448BF6-9BF4-C948-A5B3-712E3D0BFE2E}"/>
                  </a:ext>
                </a:extLst>
              </p:cNvPr>
              <p:cNvSpPr txBox="1">
                <a:spLocks noRot="1" noChangeAspect="1" noMove="1" noResize="1" noEditPoints="1" noAdjustHandles="1" noChangeArrowheads="1" noChangeShapeType="1" noTextEdit="1"/>
              </p:cNvSpPr>
              <p:nvPr/>
            </p:nvSpPr>
            <p:spPr>
              <a:xfrm>
                <a:off x="348342" y="761999"/>
                <a:ext cx="11658601" cy="4709366"/>
              </a:xfrm>
              <a:prstGeom prst="rect">
                <a:avLst/>
              </a:prstGeom>
              <a:blipFill>
                <a:blip r:embed="rId2"/>
                <a:stretch>
                  <a:fillRect l="-326" t="-538"/>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4" name="Picture 3">
            <a:extLst>
              <a:ext uri="{FF2B5EF4-FFF2-40B4-BE49-F238E27FC236}">
                <a16:creationId xmlns:a16="http://schemas.microsoft.com/office/drawing/2014/main" id="{F2304567-EAF6-2E4F-8902-747673CD04A0}"/>
              </a:ext>
            </a:extLst>
          </p:cNvPr>
          <p:cNvPicPr>
            <a:picLocks noChangeAspect="1"/>
          </p:cNvPicPr>
          <p:nvPr/>
        </p:nvPicPr>
        <p:blipFill>
          <a:blip r:embed="rId2"/>
          <a:stretch>
            <a:fillRect/>
          </a:stretch>
        </p:blipFill>
        <p:spPr>
          <a:xfrm rot="5400000">
            <a:off x="2615618" y="-122982"/>
            <a:ext cx="3064637" cy="4248531"/>
          </a:xfrm>
          <a:prstGeom prst="rect">
            <a:avLst/>
          </a:prstGeom>
        </p:spPr>
      </p:pic>
      <p:pic>
        <p:nvPicPr>
          <p:cNvPr id="6" name="Picture 5">
            <a:extLst>
              <a:ext uri="{FF2B5EF4-FFF2-40B4-BE49-F238E27FC236}">
                <a16:creationId xmlns:a16="http://schemas.microsoft.com/office/drawing/2014/main" id="{2BE3C8C4-1B53-9B45-ACD3-A76B900754E1}"/>
              </a:ext>
            </a:extLst>
          </p:cNvPr>
          <p:cNvPicPr>
            <a:picLocks noChangeAspect="1"/>
          </p:cNvPicPr>
          <p:nvPr/>
        </p:nvPicPr>
        <p:blipFill>
          <a:blip r:embed="rId3"/>
          <a:stretch>
            <a:fillRect/>
          </a:stretch>
        </p:blipFill>
        <p:spPr>
          <a:xfrm rot="5400000">
            <a:off x="2467775" y="2986782"/>
            <a:ext cx="3064637" cy="4248531"/>
          </a:xfrm>
          <a:prstGeom prst="rect">
            <a:avLst/>
          </a:prstGeom>
        </p:spPr>
      </p:pic>
      <p:pic>
        <p:nvPicPr>
          <p:cNvPr id="9" name="Picture 8">
            <a:extLst>
              <a:ext uri="{FF2B5EF4-FFF2-40B4-BE49-F238E27FC236}">
                <a16:creationId xmlns:a16="http://schemas.microsoft.com/office/drawing/2014/main" id="{082A15E2-8173-DA4F-899D-F9E6C72DB842}"/>
              </a:ext>
            </a:extLst>
          </p:cNvPr>
          <p:cNvPicPr>
            <a:picLocks noChangeAspect="1"/>
          </p:cNvPicPr>
          <p:nvPr/>
        </p:nvPicPr>
        <p:blipFill>
          <a:blip r:embed="rId4"/>
          <a:stretch>
            <a:fillRect/>
          </a:stretch>
        </p:blipFill>
        <p:spPr>
          <a:xfrm rot="5400000">
            <a:off x="6601684" y="-79383"/>
            <a:ext cx="3064637" cy="4248531"/>
          </a:xfrm>
          <a:prstGeom prst="rect">
            <a:avLst/>
          </a:prstGeom>
        </p:spPr>
      </p:pic>
      <p:pic>
        <p:nvPicPr>
          <p:cNvPr id="12" name="Picture 11">
            <a:extLst>
              <a:ext uri="{FF2B5EF4-FFF2-40B4-BE49-F238E27FC236}">
                <a16:creationId xmlns:a16="http://schemas.microsoft.com/office/drawing/2014/main" id="{595B0D22-4BCE-0148-8989-594D7D1B24EB}"/>
              </a:ext>
            </a:extLst>
          </p:cNvPr>
          <p:cNvPicPr>
            <a:picLocks noChangeAspect="1"/>
          </p:cNvPicPr>
          <p:nvPr/>
        </p:nvPicPr>
        <p:blipFill>
          <a:blip r:embed="rId5"/>
          <a:stretch>
            <a:fillRect/>
          </a:stretch>
        </p:blipFill>
        <p:spPr>
          <a:xfrm rot="5400000">
            <a:off x="6601684" y="2985763"/>
            <a:ext cx="3064637" cy="4248531"/>
          </a:xfrm>
          <a:prstGeom prst="rect">
            <a:avLst/>
          </a:prstGeom>
        </p:spPr>
      </p:pic>
      <p:sp>
        <p:nvSpPr>
          <p:cNvPr id="13" name="Oval 12">
            <a:extLst>
              <a:ext uri="{FF2B5EF4-FFF2-40B4-BE49-F238E27FC236}">
                <a16:creationId xmlns:a16="http://schemas.microsoft.com/office/drawing/2014/main" id="{C7039F46-34BE-2D4A-B7BF-6904454B648B}"/>
              </a:ext>
            </a:extLst>
          </p:cNvPr>
          <p:cNvSpPr/>
          <p:nvPr/>
        </p:nvSpPr>
        <p:spPr>
          <a:xfrm>
            <a:off x="2511308" y="84124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5" name="Oval 24">
            <a:extLst>
              <a:ext uri="{FF2B5EF4-FFF2-40B4-BE49-F238E27FC236}">
                <a16:creationId xmlns:a16="http://schemas.microsoft.com/office/drawing/2014/main" id="{021F6CF0-F30C-9C4C-A94D-225F894EDE5B}"/>
              </a:ext>
            </a:extLst>
          </p:cNvPr>
          <p:cNvSpPr/>
          <p:nvPr/>
        </p:nvSpPr>
        <p:spPr>
          <a:xfrm>
            <a:off x="2955688" y="3920648"/>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3B31D18B-C04D-9845-8D3F-6066EAA394B2}"/>
              </a:ext>
            </a:extLst>
          </p:cNvPr>
          <p:cNvSpPr/>
          <p:nvPr/>
        </p:nvSpPr>
        <p:spPr>
          <a:xfrm>
            <a:off x="7646312" y="88560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6AC816D1-8B6D-4F46-8C67-042712DD4D28}"/>
              </a:ext>
            </a:extLst>
          </p:cNvPr>
          <p:cNvSpPr/>
          <p:nvPr/>
        </p:nvSpPr>
        <p:spPr>
          <a:xfrm>
            <a:off x="8206872" y="3950749"/>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408333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4" name="Picture 3">
            <a:extLst>
              <a:ext uri="{FF2B5EF4-FFF2-40B4-BE49-F238E27FC236}">
                <a16:creationId xmlns:a16="http://schemas.microsoft.com/office/drawing/2014/main" id="{2FFF874F-6C0D-2F4F-8345-C1599268AA7F}"/>
              </a:ext>
            </a:extLst>
          </p:cNvPr>
          <p:cNvPicPr>
            <a:picLocks noChangeAspect="1"/>
          </p:cNvPicPr>
          <p:nvPr/>
        </p:nvPicPr>
        <p:blipFill>
          <a:blip r:embed="rId2"/>
          <a:stretch>
            <a:fillRect/>
          </a:stretch>
        </p:blipFill>
        <p:spPr>
          <a:xfrm rot="5400000">
            <a:off x="2555424" y="-64277"/>
            <a:ext cx="3064637" cy="4248531"/>
          </a:xfrm>
          <a:prstGeom prst="rect">
            <a:avLst/>
          </a:prstGeom>
        </p:spPr>
      </p:pic>
      <p:pic>
        <p:nvPicPr>
          <p:cNvPr id="6" name="Picture 5">
            <a:extLst>
              <a:ext uri="{FF2B5EF4-FFF2-40B4-BE49-F238E27FC236}">
                <a16:creationId xmlns:a16="http://schemas.microsoft.com/office/drawing/2014/main" id="{B42CDB25-9F78-1548-903F-DFFF7AA0B555}"/>
              </a:ext>
            </a:extLst>
          </p:cNvPr>
          <p:cNvPicPr>
            <a:picLocks noChangeAspect="1"/>
          </p:cNvPicPr>
          <p:nvPr/>
        </p:nvPicPr>
        <p:blipFill>
          <a:blip r:embed="rId3"/>
          <a:stretch>
            <a:fillRect/>
          </a:stretch>
        </p:blipFill>
        <p:spPr>
          <a:xfrm rot="5400000">
            <a:off x="2555425" y="2964958"/>
            <a:ext cx="3064637" cy="4248531"/>
          </a:xfrm>
          <a:prstGeom prst="rect">
            <a:avLst/>
          </a:prstGeom>
        </p:spPr>
      </p:pic>
      <p:pic>
        <p:nvPicPr>
          <p:cNvPr id="9" name="Picture 8">
            <a:extLst>
              <a:ext uri="{FF2B5EF4-FFF2-40B4-BE49-F238E27FC236}">
                <a16:creationId xmlns:a16="http://schemas.microsoft.com/office/drawing/2014/main" id="{DD5C92F6-6A9E-5C46-91A4-3C95C7B646F5}"/>
              </a:ext>
            </a:extLst>
          </p:cNvPr>
          <p:cNvPicPr>
            <a:picLocks noChangeAspect="1"/>
          </p:cNvPicPr>
          <p:nvPr/>
        </p:nvPicPr>
        <p:blipFill>
          <a:blip r:embed="rId4"/>
          <a:stretch>
            <a:fillRect/>
          </a:stretch>
        </p:blipFill>
        <p:spPr>
          <a:xfrm rot="5400000">
            <a:off x="6803955" y="-118630"/>
            <a:ext cx="3064637" cy="4248531"/>
          </a:xfrm>
          <a:prstGeom prst="rect">
            <a:avLst/>
          </a:prstGeom>
        </p:spPr>
      </p:pic>
      <p:pic>
        <p:nvPicPr>
          <p:cNvPr id="12" name="Picture 11">
            <a:extLst>
              <a:ext uri="{FF2B5EF4-FFF2-40B4-BE49-F238E27FC236}">
                <a16:creationId xmlns:a16="http://schemas.microsoft.com/office/drawing/2014/main" id="{489B3FCF-AC11-9746-B878-57E318B035BA}"/>
              </a:ext>
            </a:extLst>
          </p:cNvPr>
          <p:cNvPicPr>
            <a:picLocks noChangeAspect="1"/>
          </p:cNvPicPr>
          <p:nvPr/>
        </p:nvPicPr>
        <p:blipFill>
          <a:blip r:embed="rId5"/>
          <a:stretch>
            <a:fillRect/>
          </a:stretch>
        </p:blipFill>
        <p:spPr>
          <a:xfrm rot="5400000">
            <a:off x="6803956" y="2964958"/>
            <a:ext cx="3064637" cy="4248531"/>
          </a:xfrm>
          <a:prstGeom prst="rect">
            <a:avLst/>
          </a:prstGeom>
        </p:spPr>
      </p:pic>
      <p:sp>
        <p:nvSpPr>
          <p:cNvPr id="25" name="Oval 24">
            <a:extLst>
              <a:ext uri="{FF2B5EF4-FFF2-40B4-BE49-F238E27FC236}">
                <a16:creationId xmlns:a16="http://schemas.microsoft.com/office/drawing/2014/main" id="{D96CA3B1-0FF3-5746-933D-5E63A48F5874}"/>
              </a:ext>
            </a:extLst>
          </p:cNvPr>
          <p:cNvSpPr/>
          <p:nvPr/>
        </p:nvSpPr>
        <p:spPr>
          <a:xfrm>
            <a:off x="419616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277E2A80-0700-E14B-8FF4-CC9C91E52364}"/>
              </a:ext>
            </a:extLst>
          </p:cNvPr>
          <p:cNvSpPr/>
          <p:nvPr/>
        </p:nvSpPr>
        <p:spPr>
          <a:xfrm>
            <a:off x="951157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F926183C-EFD2-D24B-8CA5-DBF87E163EC1}"/>
              </a:ext>
            </a:extLst>
          </p:cNvPr>
          <p:cNvSpPr/>
          <p:nvPr/>
        </p:nvSpPr>
        <p:spPr>
          <a:xfrm>
            <a:off x="5265625" y="3933492"/>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8" name="Oval 27">
            <a:extLst>
              <a:ext uri="{FF2B5EF4-FFF2-40B4-BE49-F238E27FC236}">
                <a16:creationId xmlns:a16="http://schemas.microsoft.com/office/drawing/2014/main" id="{5602BB19-653D-7544-8846-2A46FF3C285C}"/>
              </a:ext>
            </a:extLst>
          </p:cNvPr>
          <p:cNvSpPr/>
          <p:nvPr/>
        </p:nvSpPr>
        <p:spPr>
          <a:xfrm>
            <a:off x="9511576" y="3896297"/>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94481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4" name="Picture 3">
            <a:extLst>
              <a:ext uri="{FF2B5EF4-FFF2-40B4-BE49-F238E27FC236}">
                <a16:creationId xmlns:a16="http://schemas.microsoft.com/office/drawing/2014/main" id="{460BE486-8FBA-EA4B-99A3-8E9E58560DB3}"/>
              </a:ext>
            </a:extLst>
          </p:cNvPr>
          <p:cNvPicPr>
            <a:picLocks noChangeAspect="1"/>
          </p:cNvPicPr>
          <p:nvPr/>
        </p:nvPicPr>
        <p:blipFill>
          <a:blip r:embed="rId2"/>
          <a:stretch>
            <a:fillRect/>
          </a:stretch>
        </p:blipFill>
        <p:spPr>
          <a:xfrm rot="5400000">
            <a:off x="2615619" y="147925"/>
            <a:ext cx="3064637" cy="4248531"/>
          </a:xfrm>
          <a:prstGeom prst="rect">
            <a:avLst/>
          </a:prstGeom>
        </p:spPr>
      </p:pic>
      <p:pic>
        <p:nvPicPr>
          <p:cNvPr id="6" name="Picture 5">
            <a:extLst>
              <a:ext uri="{FF2B5EF4-FFF2-40B4-BE49-F238E27FC236}">
                <a16:creationId xmlns:a16="http://schemas.microsoft.com/office/drawing/2014/main" id="{94461BC9-1D6E-894A-907C-B08C8D421FC0}"/>
              </a:ext>
            </a:extLst>
          </p:cNvPr>
          <p:cNvPicPr>
            <a:picLocks noChangeAspect="1"/>
          </p:cNvPicPr>
          <p:nvPr/>
        </p:nvPicPr>
        <p:blipFill>
          <a:blip r:embed="rId3"/>
          <a:stretch>
            <a:fillRect/>
          </a:stretch>
        </p:blipFill>
        <p:spPr>
          <a:xfrm rot="5400000">
            <a:off x="6685644" y="147925"/>
            <a:ext cx="3064637" cy="4248531"/>
          </a:xfrm>
          <a:prstGeom prst="rect">
            <a:avLst/>
          </a:prstGeom>
        </p:spPr>
      </p:pic>
      <p:sp>
        <p:nvSpPr>
          <p:cNvPr id="13" name="Oval 12">
            <a:extLst>
              <a:ext uri="{FF2B5EF4-FFF2-40B4-BE49-F238E27FC236}">
                <a16:creationId xmlns:a16="http://schemas.microsoft.com/office/drawing/2014/main" id="{0BD53171-E38C-8C43-B4D8-0E10851CA65A}"/>
              </a:ext>
            </a:extLst>
          </p:cNvPr>
          <p:cNvSpPr/>
          <p:nvPr/>
        </p:nvSpPr>
        <p:spPr>
          <a:xfrm>
            <a:off x="5353635"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14" name="Oval 13">
            <a:extLst>
              <a:ext uri="{FF2B5EF4-FFF2-40B4-BE49-F238E27FC236}">
                <a16:creationId xmlns:a16="http://schemas.microsoft.com/office/drawing/2014/main" id="{E8FB8687-C890-B643-B6A0-C657D52706EE}"/>
              </a:ext>
            </a:extLst>
          </p:cNvPr>
          <p:cNvSpPr/>
          <p:nvPr/>
        </p:nvSpPr>
        <p:spPr>
          <a:xfrm>
            <a:off x="9423660"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333658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48955" y="1044436"/>
            <a:ext cx="2023672" cy="369332"/>
          </a:xfrm>
          <a:prstGeom prst="rect">
            <a:avLst/>
          </a:prstGeom>
          <a:noFill/>
        </p:spPr>
        <p:txBody>
          <a:bodyPr wrap="square" rtlCol="0">
            <a:spAutoFit/>
          </a:bodyPr>
          <a:lstStyle/>
          <a:p>
            <a:pPr algn="ctr"/>
            <a:r>
              <a:rPr lang="en-GR" dirty="0">
                <a:solidFill>
                  <a:srgbClr val="FF0000"/>
                </a:solidFill>
              </a:rPr>
              <a:t>mJJ &gt; 1000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19373" y="1044436"/>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1200 GeV</a:t>
            </a:r>
            <a:endParaRPr lang="en-GR" dirty="0">
              <a:solidFill>
                <a:srgbClr val="FF0000"/>
              </a:solidFill>
            </a:endParaRPr>
          </a:p>
        </p:txBody>
      </p:sp>
      <p:pic>
        <p:nvPicPr>
          <p:cNvPr id="5" name="Picture 4" descr="Chart&#10;&#10;Description automatically generated">
            <a:extLst>
              <a:ext uri="{FF2B5EF4-FFF2-40B4-BE49-F238E27FC236}">
                <a16:creationId xmlns:a16="http://schemas.microsoft.com/office/drawing/2014/main" id="{F220F8D8-1060-E244-9FF7-060747CB0D15}"/>
              </a:ext>
            </a:extLst>
          </p:cNvPr>
          <p:cNvPicPr>
            <a:picLocks noChangeAspect="1"/>
          </p:cNvPicPr>
          <p:nvPr/>
        </p:nvPicPr>
        <p:blipFill>
          <a:blip r:embed="rId2"/>
          <a:stretch>
            <a:fillRect/>
          </a:stretch>
        </p:blipFill>
        <p:spPr>
          <a:xfrm>
            <a:off x="833491" y="1612900"/>
            <a:ext cx="5054600" cy="3632200"/>
          </a:xfrm>
          <a:prstGeom prst="rect">
            <a:avLst/>
          </a:prstGeom>
        </p:spPr>
      </p:pic>
      <p:pic>
        <p:nvPicPr>
          <p:cNvPr id="9" name="Picture 8" descr="Chart, line chart&#10;&#10;Description automatically generated">
            <a:extLst>
              <a:ext uri="{FF2B5EF4-FFF2-40B4-BE49-F238E27FC236}">
                <a16:creationId xmlns:a16="http://schemas.microsoft.com/office/drawing/2014/main" id="{13B94E35-8BAD-8D44-809A-439EEF3EE967}"/>
              </a:ext>
            </a:extLst>
          </p:cNvPr>
          <p:cNvPicPr>
            <a:picLocks noChangeAspect="1"/>
          </p:cNvPicPr>
          <p:nvPr/>
        </p:nvPicPr>
        <p:blipFill>
          <a:blip r:embed="rId3"/>
          <a:stretch>
            <a:fillRect/>
          </a:stretch>
        </p:blipFill>
        <p:spPr>
          <a:xfrm>
            <a:off x="6093697" y="1640976"/>
            <a:ext cx="5054600" cy="3632200"/>
          </a:xfrm>
          <a:prstGeom prst="rect">
            <a:avLst/>
          </a:prstGeom>
        </p:spPr>
      </p:pic>
    </p:spTree>
    <p:extLst>
      <p:ext uri="{BB962C8B-B14F-4D97-AF65-F5344CB8AC3E}">
        <p14:creationId xmlns:p14="http://schemas.microsoft.com/office/powerpoint/2010/main" val="317113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Asymptotic Limits - 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211944" y="1258144"/>
            <a:ext cx="2023672" cy="369332"/>
          </a:xfrm>
          <a:prstGeom prst="rect">
            <a:avLst/>
          </a:prstGeom>
          <a:noFill/>
        </p:spPr>
        <p:txBody>
          <a:bodyPr wrap="square" rtlCol="0">
            <a:spAutoFit/>
          </a:bodyPr>
          <a:lstStyle/>
          <a:p>
            <a:pPr algn="ctr"/>
            <a:r>
              <a:rPr lang="en-GR" dirty="0">
                <a:solidFill>
                  <a:srgbClr val="FF0000"/>
                </a:solidFill>
              </a:rPr>
              <a:t>mJJ &gt; 1400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956386" y="1258144"/>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1600 GeV</a:t>
            </a:r>
            <a:endParaRPr lang="en-GR"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id="{02211207-C99E-2241-A476-AEFC19973289}"/>
              </a:ext>
            </a:extLst>
          </p:cNvPr>
          <p:cNvPicPr>
            <a:picLocks noChangeAspect="1"/>
          </p:cNvPicPr>
          <p:nvPr/>
        </p:nvPicPr>
        <p:blipFill>
          <a:blip r:embed="rId2"/>
          <a:stretch>
            <a:fillRect/>
          </a:stretch>
        </p:blipFill>
        <p:spPr>
          <a:xfrm>
            <a:off x="696480" y="1640976"/>
            <a:ext cx="5054600" cy="3632200"/>
          </a:xfrm>
          <a:prstGeom prst="rect">
            <a:avLst/>
          </a:prstGeom>
        </p:spPr>
      </p:pic>
      <p:pic>
        <p:nvPicPr>
          <p:cNvPr id="17" name="Graphic 16" descr="Close outline">
            <a:extLst>
              <a:ext uri="{FF2B5EF4-FFF2-40B4-BE49-F238E27FC236}">
                <a16:creationId xmlns:a16="http://schemas.microsoft.com/office/drawing/2014/main" id="{771429A2-E234-C544-B1D1-F381FD6853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2232" y="1875323"/>
            <a:ext cx="504522" cy="3447534"/>
          </a:xfrm>
          <a:prstGeom prst="rect">
            <a:avLst/>
          </a:prstGeom>
        </p:spPr>
      </p:pic>
      <p:pic>
        <p:nvPicPr>
          <p:cNvPr id="9" name="Picture 8" descr="Chart&#10;&#10;Description automatically generated">
            <a:extLst>
              <a:ext uri="{FF2B5EF4-FFF2-40B4-BE49-F238E27FC236}">
                <a16:creationId xmlns:a16="http://schemas.microsoft.com/office/drawing/2014/main" id="{7A270501-7C30-8D46-B77B-B81C192ABA15}"/>
              </a:ext>
            </a:extLst>
          </p:cNvPr>
          <p:cNvPicPr>
            <a:picLocks noChangeAspect="1"/>
          </p:cNvPicPr>
          <p:nvPr/>
        </p:nvPicPr>
        <p:blipFill>
          <a:blip r:embed="rId5"/>
          <a:stretch>
            <a:fillRect/>
          </a:stretch>
        </p:blipFill>
        <p:spPr>
          <a:xfrm>
            <a:off x="6093697" y="1612900"/>
            <a:ext cx="5054600" cy="3632200"/>
          </a:xfrm>
          <a:prstGeom prst="rect">
            <a:avLst/>
          </a:prstGeom>
        </p:spPr>
      </p:pic>
      <p:pic>
        <p:nvPicPr>
          <p:cNvPr id="18" name="Graphic 17" descr="Close outline">
            <a:extLst>
              <a:ext uri="{FF2B5EF4-FFF2-40B4-BE49-F238E27FC236}">
                <a16:creationId xmlns:a16="http://schemas.microsoft.com/office/drawing/2014/main" id="{FD13CAB4-7891-5E45-8F82-651233AF86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2920" y="1627476"/>
            <a:ext cx="504522" cy="3447534"/>
          </a:xfrm>
          <a:prstGeom prst="rect">
            <a:avLst/>
          </a:prstGeom>
        </p:spPr>
      </p:pic>
    </p:spTree>
    <p:extLst>
      <p:ext uri="{BB962C8B-B14F-4D97-AF65-F5344CB8AC3E}">
        <p14:creationId xmlns:p14="http://schemas.microsoft.com/office/powerpoint/2010/main" val="397657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34670" y="1208780"/>
            <a:ext cx="2023672" cy="369332"/>
          </a:xfrm>
          <a:prstGeom prst="rect">
            <a:avLst/>
          </a:prstGeom>
          <a:noFill/>
        </p:spPr>
        <p:txBody>
          <a:bodyPr wrap="square" rtlCol="0">
            <a:spAutoFit/>
          </a:bodyPr>
          <a:lstStyle/>
          <a:p>
            <a:pPr algn="ctr"/>
            <a:r>
              <a:rPr lang="en-GR" dirty="0">
                <a:solidFill>
                  <a:srgbClr val="FF0000"/>
                </a:solidFill>
              </a:rPr>
              <a:t>mJJ &gt; 1800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33658" y="1256421"/>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2000 GeV</a:t>
            </a:r>
            <a:endParaRPr lang="en-GR"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id="{7F077310-AF61-A449-87ED-43FBCE89A7A2}"/>
              </a:ext>
            </a:extLst>
          </p:cNvPr>
          <p:cNvPicPr>
            <a:picLocks noChangeAspect="1"/>
          </p:cNvPicPr>
          <p:nvPr/>
        </p:nvPicPr>
        <p:blipFill>
          <a:blip r:embed="rId2"/>
          <a:stretch>
            <a:fillRect/>
          </a:stretch>
        </p:blipFill>
        <p:spPr>
          <a:xfrm>
            <a:off x="919399" y="1810609"/>
            <a:ext cx="5054600" cy="3632200"/>
          </a:xfrm>
          <a:prstGeom prst="rect">
            <a:avLst/>
          </a:prstGeom>
        </p:spPr>
      </p:pic>
      <p:pic>
        <p:nvPicPr>
          <p:cNvPr id="25" name="Graphic 24" descr="Close outline">
            <a:extLst>
              <a:ext uri="{FF2B5EF4-FFF2-40B4-BE49-F238E27FC236}">
                <a16:creationId xmlns:a16="http://schemas.microsoft.com/office/drawing/2014/main" id="{86CF65EC-6B5B-5848-BA35-6D26B1C430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9086" y="1208780"/>
            <a:ext cx="1382392" cy="4835859"/>
          </a:xfrm>
          <a:prstGeom prst="rect">
            <a:avLst/>
          </a:prstGeom>
        </p:spPr>
      </p:pic>
      <p:pic>
        <p:nvPicPr>
          <p:cNvPr id="9" name="Picture 8" descr="Chart, line chart&#10;&#10;Description automatically generated">
            <a:extLst>
              <a:ext uri="{FF2B5EF4-FFF2-40B4-BE49-F238E27FC236}">
                <a16:creationId xmlns:a16="http://schemas.microsoft.com/office/drawing/2014/main" id="{D95F08DB-2E1A-5240-A198-5A142C64360C}"/>
              </a:ext>
            </a:extLst>
          </p:cNvPr>
          <p:cNvPicPr>
            <a:picLocks noChangeAspect="1"/>
          </p:cNvPicPr>
          <p:nvPr/>
        </p:nvPicPr>
        <p:blipFill>
          <a:blip r:embed="rId5"/>
          <a:stretch>
            <a:fillRect/>
          </a:stretch>
        </p:blipFill>
        <p:spPr>
          <a:xfrm>
            <a:off x="6551386" y="1810609"/>
            <a:ext cx="5054600" cy="3632200"/>
          </a:xfrm>
          <a:prstGeom prst="rect">
            <a:avLst/>
          </a:prstGeom>
        </p:spPr>
      </p:pic>
      <p:pic>
        <p:nvPicPr>
          <p:cNvPr id="28" name="Graphic 27" descr="Close outline">
            <a:extLst>
              <a:ext uri="{FF2B5EF4-FFF2-40B4-BE49-F238E27FC236}">
                <a16:creationId xmlns:a16="http://schemas.microsoft.com/office/drawing/2014/main" id="{A8EDE6B9-B345-4E42-93DF-CFEEEAABE9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4909" y="1256421"/>
            <a:ext cx="1382392" cy="4835859"/>
          </a:xfrm>
          <a:prstGeom prst="rect">
            <a:avLst/>
          </a:prstGeom>
        </p:spPr>
      </p:pic>
    </p:spTree>
    <p:extLst>
      <p:ext uri="{BB962C8B-B14F-4D97-AF65-F5344CB8AC3E}">
        <p14:creationId xmlns:p14="http://schemas.microsoft.com/office/powerpoint/2010/main" val="105336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 and 2018) with sliding </a:t>
            </a:r>
            <a:r>
              <a:rPr lang="en-GB" sz="2800" u="sng" dirty="0" err="1"/>
              <a:t>mJJ</a:t>
            </a:r>
            <a:r>
              <a:rPr lang="en-GB" sz="2800" u="sng" dirty="0"/>
              <a:t> Cut</a:t>
            </a:r>
            <a:endParaRPr lang="en-GB" sz="2800" u="sng" dirty="0">
              <a:solidFill>
                <a:srgbClr val="FF0000"/>
              </a:solidFill>
            </a:endParaRPr>
          </a:p>
        </p:txBody>
      </p:sp>
      <p:sp>
        <p:nvSpPr>
          <p:cNvPr id="10" name="Rectangle 9">
            <a:extLst>
              <a:ext uri="{FF2B5EF4-FFF2-40B4-BE49-F238E27FC236}">
                <a16:creationId xmlns:a16="http://schemas.microsoft.com/office/drawing/2014/main" id="{ED534498-44C8-CA42-8A20-146239549BAB}"/>
              </a:ext>
            </a:extLst>
          </p:cNvPr>
          <p:cNvSpPr/>
          <p:nvPr/>
        </p:nvSpPr>
        <p:spPr>
          <a:xfrm>
            <a:off x="246766" y="528671"/>
            <a:ext cx="11547837" cy="923330"/>
          </a:xfrm>
          <a:prstGeom prst="rect">
            <a:avLst/>
          </a:prstGeom>
        </p:spPr>
        <p:txBody>
          <a:bodyPr wrap="square">
            <a:spAutoFit/>
          </a:bodyPr>
          <a:lstStyle/>
          <a:p>
            <a:r>
              <a:rPr lang="en-GR" dirty="0"/>
              <a:t>Mass  Cut Mapping </a:t>
            </a:r>
          </a:p>
          <a:p>
            <a:r>
              <a:rPr lang="en-GR" dirty="0"/>
              <a:t>{"mZ_1200_12":</a:t>
            </a:r>
            <a:r>
              <a:rPr lang="en-GR" dirty="0">
                <a:solidFill>
                  <a:srgbClr val="FF0000"/>
                </a:solidFill>
              </a:rPr>
              <a:t>1000</a:t>
            </a:r>
            <a:r>
              <a:rPr lang="en-GR" dirty="0"/>
              <a:t>, "mZ_1400_14":</a:t>
            </a:r>
            <a:r>
              <a:rPr lang="en-GR" dirty="0">
                <a:solidFill>
                  <a:srgbClr val="FF0000"/>
                </a:solidFill>
              </a:rPr>
              <a:t>1200</a:t>
            </a:r>
            <a:r>
              <a:rPr lang="en-GR" dirty="0"/>
              <a:t>, "mZ_1600_16":</a:t>
            </a:r>
            <a:r>
              <a:rPr lang="en-GR" dirty="0">
                <a:solidFill>
                  <a:srgbClr val="FF0000"/>
                </a:solidFill>
              </a:rPr>
              <a:t>1400</a:t>
            </a:r>
            <a:r>
              <a:rPr lang="en-GR" dirty="0"/>
              <a:t>, "mZ_1800_18":</a:t>
            </a:r>
            <a:r>
              <a:rPr lang="en-GR" dirty="0">
                <a:solidFill>
                  <a:srgbClr val="FF0000"/>
                </a:solidFill>
              </a:rPr>
              <a:t>1600</a:t>
            </a:r>
            <a:r>
              <a:rPr lang="en-GR" dirty="0"/>
              <a:t>, "mZ_2000_20":</a:t>
            </a:r>
            <a:r>
              <a:rPr lang="en-GR" dirty="0">
                <a:solidFill>
                  <a:srgbClr val="FF0000"/>
                </a:solidFill>
              </a:rPr>
              <a:t>1600</a:t>
            </a:r>
            <a:r>
              <a:rPr lang="en-GR" dirty="0"/>
              <a:t>,</a:t>
            </a:r>
          </a:p>
          <a:p>
            <a:r>
              <a:rPr lang="en-GR" dirty="0"/>
              <a:t>  "mZ_2500_25":</a:t>
            </a:r>
            <a:r>
              <a:rPr lang="en-GR" dirty="0">
                <a:solidFill>
                  <a:srgbClr val="FF0000"/>
                </a:solidFill>
              </a:rPr>
              <a:t>2000</a:t>
            </a:r>
            <a:r>
              <a:rPr lang="en-GR" dirty="0"/>
              <a:t>, "mZ_3000_30":</a:t>
            </a:r>
            <a:r>
              <a:rPr lang="en-GR" dirty="0">
                <a:solidFill>
                  <a:srgbClr val="FF0000"/>
                </a:solidFill>
              </a:rPr>
              <a:t>2000</a:t>
            </a:r>
            <a:r>
              <a:rPr lang="en-GR" dirty="0"/>
              <a:t>, "mZ_3500_35":</a:t>
            </a:r>
            <a:r>
              <a:rPr lang="en-GR" dirty="0">
                <a:solidFill>
                  <a:srgbClr val="FF0000"/>
                </a:solidFill>
              </a:rPr>
              <a:t>2000</a:t>
            </a:r>
            <a:r>
              <a:rPr lang="en-GR" dirty="0"/>
              <a:t>, "mZ_4000_40":</a:t>
            </a:r>
            <a:r>
              <a:rPr lang="en-GR" dirty="0">
                <a:solidFill>
                  <a:srgbClr val="FF0000"/>
                </a:solidFill>
              </a:rPr>
              <a:t>2000</a:t>
            </a:r>
            <a:r>
              <a:rPr lang="en-GR" dirty="0"/>
              <a:t>, "mZ_4500_45":</a:t>
            </a:r>
            <a:r>
              <a:rPr lang="en-GR" dirty="0">
                <a:solidFill>
                  <a:srgbClr val="FF0000"/>
                </a:solidFill>
              </a:rPr>
              <a:t>2000</a:t>
            </a:r>
            <a:r>
              <a:rPr lang="en-GR" dirty="0"/>
              <a:t>}</a:t>
            </a:r>
          </a:p>
        </p:txBody>
      </p:sp>
      <p:sp>
        <p:nvSpPr>
          <p:cNvPr id="16" name="TextBox 15">
            <a:extLst>
              <a:ext uri="{FF2B5EF4-FFF2-40B4-BE49-F238E27FC236}">
                <a16:creationId xmlns:a16="http://schemas.microsoft.com/office/drawing/2014/main" id="{1BE228DA-111C-AD49-B8EE-6731ECB2C00A}"/>
              </a:ext>
            </a:extLst>
          </p:cNvPr>
          <p:cNvSpPr txBox="1"/>
          <p:nvPr/>
        </p:nvSpPr>
        <p:spPr>
          <a:xfrm>
            <a:off x="2377798" y="1670499"/>
            <a:ext cx="2023672" cy="369332"/>
          </a:xfrm>
          <a:prstGeom prst="rect">
            <a:avLst/>
          </a:prstGeom>
          <a:noFill/>
        </p:spPr>
        <p:txBody>
          <a:bodyPr wrap="square" rtlCol="0">
            <a:spAutoFit/>
          </a:bodyPr>
          <a:lstStyle/>
          <a:p>
            <a:pPr algn="ctr"/>
            <a:r>
              <a:rPr lang="el-GR" dirty="0"/>
              <a:t>2017</a:t>
            </a:r>
            <a:endParaRPr lang="en-GR" dirty="0"/>
          </a:p>
        </p:txBody>
      </p:sp>
      <p:sp>
        <p:nvSpPr>
          <p:cNvPr id="17" name="TextBox 16">
            <a:extLst>
              <a:ext uri="{FF2B5EF4-FFF2-40B4-BE49-F238E27FC236}">
                <a16:creationId xmlns:a16="http://schemas.microsoft.com/office/drawing/2014/main" id="{EFAA183B-1536-9F4D-B910-CC11B52FA2F5}"/>
              </a:ext>
            </a:extLst>
          </p:cNvPr>
          <p:cNvSpPr txBox="1"/>
          <p:nvPr/>
        </p:nvSpPr>
        <p:spPr>
          <a:xfrm>
            <a:off x="7876786" y="1718140"/>
            <a:ext cx="2023672" cy="369332"/>
          </a:xfrm>
          <a:prstGeom prst="rect">
            <a:avLst/>
          </a:prstGeom>
          <a:noFill/>
        </p:spPr>
        <p:txBody>
          <a:bodyPr wrap="square" rtlCol="0">
            <a:spAutoFit/>
          </a:bodyPr>
          <a:lstStyle/>
          <a:p>
            <a:pPr algn="ctr"/>
            <a:r>
              <a:rPr lang="el-GR" dirty="0"/>
              <a:t>2018</a:t>
            </a:r>
            <a:endParaRPr lang="en-GR" dirty="0"/>
          </a:p>
        </p:txBody>
      </p:sp>
      <p:pic>
        <p:nvPicPr>
          <p:cNvPr id="4" name="Picture 3" descr="Chart, line chart&#10;&#10;Description automatically generated">
            <a:extLst>
              <a:ext uri="{FF2B5EF4-FFF2-40B4-BE49-F238E27FC236}">
                <a16:creationId xmlns:a16="http://schemas.microsoft.com/office/drawing/2014/main" id="{175E9AB3-56B0-2244-95E5-54C8364A94DC}"/>
              </a:ext>
            </a:extLst>
          </p:cNvPr>
          <p:cNvPicPr>
            <a:picLocks noChangeAspect="1"/>
          </p:cNvPicPr>
          <p:nvPr/>
        </p:nvPicPr>
        <p:blipFill>
          <a:blip r:embed="rId2"/>
          <a:stretch>
            <a:fillRect/>
          </a:stretch>
        </p:blipFill>
        <p:spPr>
          <a:xfrm>
            <a:off x="6299304" y="2087472"/>
            <a:ext cx="5054600" cy="3632200"/>
          </a:xfrm>
          <a:prstGeom prst="rect">
            <a:avLst/>
          </a:prstGeom>
        </p:spPr>
      </p:pic>
      <p:pic>
        <p:nvPicPr>
          <p:cNvPr id="8" name="Picture 7" descr="Chart, line chart&#10;&#10;Description automatically generated">
            <a:extLst>
              <a:ext uri="{FF2B5EF4-FFF2-40B4-BE49-F238E27FC236}">
                <a16:creationId xmlns:a16="http://schemas.microsoft.com/office/drawing/2014/main" id="{B2248198-2D82-B548-90FC-D4B4E7CC6AF7}"/>
              </a:ext>
            </a:extLst>
          </p:cNvPr>
          <p:cNvPicPr>
            <a:picLocks noChangeAspect="1"/>
          </p:cNvPicPr>
          <p:nvPr/>
        </p:nvPicPr>
        <p:blipFill>
          <a:blip r:embed="rId3"/>
          <a:stretch>
            <a:fillRect/>
          </a:stretch>
        </p:blipFill>
        <p:spPr>
          <a:xfrm>
            <a:off x="833491" y="2087472"/>
            <a:ext cx="5054600" cy="3632200"/>
          </a:xfrm>
          <a:prstGeom prst="rect">
            <a:avLst/>
          </a:prstGeom>
        </p:spPr>
      </p:pic>
    </p:spTree>
    <p:extLst>
      <p:ext uri="{BB962C8B-B14F-4D97-AF65-F5344CB8AC3E}">
        <p14:creationId xmlns:p14="http://schemas.microsoft.com/office/powerpoint/2010/main" val="2219078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11921</TotalTime>
  <Words>933</Words>
  <Application>Microsoft Macintosh PowerPoint</Application>
  <PresentationFormat>Widescreen</PresentationFormat>
  <Paragraphs>147</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Cambria Math</vt:lpstr>
      <vt:lpstr>Retrospect</vt:lpstr>
      <vt:lpstr>Custom Design</vt:lpstr>
      <vt:lpstr> HEP NTUA  Weekly Report  31/3/2021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2080</cp:revision>
  <dcterms:created xsi:type="dcterms:W3CDTF">2019-11-29T10:22:58Z</dcterms:created>
  <dcterms:modified xsi:type="dcterms:W3CDTF">2021-03-31T07:23:16Z</dcterms:modified>
</cp:coreProperties>
</file>