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2"/>
  </p:notesMasterIdLst>
  <p:handoutMasterIdLst>
    <p:handoutMasterId r:id="rId13"/>
  </p:handoutMasterIdLst>
  <p:sldIdLst>
    <p:sldId id="256" r:id="rId3"/>
    <p:sldId id="500" r:id="rId4"/>
    <p:sldId id="526" r:id="rId5"/>
    <p:sldId id="513" r:id="rId6"/>
    <p:sldId id="525" r:id="rId7"/>
    <p:sldId id="514" r:id="rId8"/>
    <p:sldId id="527" r:id="rId9"/>
    <p:sldId id="528" r:id="rId10"/>
    <p:sldId id="52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9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7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5EADE-870B-3C4D-92F6-FE927CFCE2A1}" type="datetime1">
              <a:rPr lang="en-US" smtClean="0"/>
              <a:t>4/28/20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A8317-869C-EC49-8CB2-3286EE886873}" type="datetime1">
              <a:rPr lang="en-US" smtClean="0"/>
              <a:t>4/28/20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49D5E6A-E658-F947-B519-3BD764463DDB}" type="datetime1">
              <a:rPr lang="en-US" smtClean="0"/>
              <a:t>4/28/20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B7D5-59BD-A94A-8259-AFB77C1C6F6C}" type="datetime1">
              <a:rPr lang="en-US" smtClean="0"/>
              <a:t>4/28/20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7042-83B4-2D44-B16D-692521656AEA}" type="datetime1">
              <a:rPr lang="en-US" smtClean="0"/>
              <a:t>4/28/20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174-D222-ED47-AF35-85B52783FDE1}" type="datetime1">
              <a:rPr lang="en-US" smtClean="0"/>
              <a:t>4/28/20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830-AA68-4343-953F-F849943EB849}" type="datetime1">
              <a:rPr lang="en-US" smtClean="0"/>
              <a:t>4/28/20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E4D-A637-F644-BCB7-BB01E9473082}" type="datetime1">
              <a:rPr lang="en-US" smtClean="0"/>
              <a:t>4/28/20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914C-F633-3B4D-8E7C-AF9878FBCAB2}" type="datetime1">
              <a:rPr lang="en-US" smtClean="0"/>
              <a:t>4/28/20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493E-6ECC-2D49-AA37-47715FC69928}" type="datetime1">
              <a:rPr lang="en-US" smtClean="0"/>
              <a:t>4/28/20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375D-BCDA-CD42-A7D1-F6C0DA2CE615}" type="datetime1">
              <a:rPr lang="en-US" smtClean="0"/>
              <a:t>4/28/20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6FF0-E883-3242-B340-EF59CDD02701}" type="datetime1">
              <a:rPr lang="en-US" smtClean="0"/>
              <a:t>4/28/20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1547-4678-7444-8B0B-D61236993AA6}" type="datetime1">
              <a:rPr lang="en-US" smtClean="0"/>
              <a:t>4/28/20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FF04-D16D-9545-B9FE-2A2509161914}" type="datetime1">
              <a:rPr lang="en-US" smtClean="0"/>
              <a:t>4/28/20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CA09-01A4-7D40-97AF-A677405590ED}" type="datetime1">
              <a:rPr lang="en-US" smtClean="0"/>
              <a:t>4/28/20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0EDC-66BF-5B4F-9F6B-EF430B2635C2}" type="datetime1">
              <a:rPr lang="en-US" smtClean="0"/>
              <a:t>4/28/20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6D0C-61E5-A14E-AA64-932059ABBCA0}" type="datetime1">
              <a:rPr lang="en-US" smtClean="0"/>
              <a:t>4/28/20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3B2-94FA-8143-ACBD-1339E5A7C63D}" type="datetime1">
              <a:rPr lang="en-US" smtClean="0"/>
              <a:t>4/28/20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3A82-5004-DE46-9B8F-C8D1AE47BCDD}" type="datetime1">
              <a:rPr lang="en-US" smtClean="0"/>
              <a:t>4/28/20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16B-101F-E649-A6DB-1B34F62305FD}" type="datetime1">
              <a:rPr lang="en-US" smtClean="0"/>
              <a:t>4/28/20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9C3-E10A-4046-99D1-D14A01669CB5}" type="datetime1">
              <a:rPr lang="en-US" smtClean="0"/>
              <a:t>4/28/20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F165-EA06-4348-9825-CC0EB7B994A5}" type="datetime1">
              <a:rPr lang="en-US" smtClean="0"/>
              <a:t>4/28/20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9BB5-C2A2-354E-94F1-11C8ABC84871}" type="datetime1">
              <a:rPr lang="en-US" smtClean="0"/>
              <a:t>4/28/20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C13A68-213D-F04B-9D09-F80EB8CDDAAA}" type="datetime1">
              <a:rPr lang="en-US" smtClean="0"/>
              <a:t>4/28/20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665-2448-6244-98A5-6DB781AF1920}" type="datetime1">
              <a:rPr lang="en-US" smtClean="0"/>
              <a:t>4/28/20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75E229-76FC-AB46-B5B7-99D6369AD45B}" type="datetime1">
              <a:rPr lang="en-US" smtClean="0"/>
              <a:t>4/28/20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4D11-6659-6A4A-919D-F211F249C3CD}" type="datetime1">
              <a:rPr lang="en-US" smtClean="0"/>
              <a:t>4/28/20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Weekly Report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29/4/2020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Status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111966" y="1071276"/>
            <a:ext cx="1178304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Analysis: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Giannis and I are trying to find bugs in codes up to signal extraction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Signal Extraction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Again we have the same problems with (1+kx)Q(x), k ↑ ↑ (2016)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Unfolding results: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sym typeface="Wingdings" pitchFamily="2" charset="2"/>
              </a:rPr>
              <a:t>Rebinning</a:t>
            </a:r>
            <a:r>
              <a:rPr lang="en-US" sz="2200" dirty="0">
                <a:sym typeface="Wingdings" pitchFamily="2" charset="2"/>
              </a:rPr>
              <a:t>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sym typeface="Wingdings" pitchFamily="2" charset="2"/>
              </a:rPr>
              <a:t>mJJ</a:t>
            </a:r>
            <a:r>
              <a:rPr lang="en-US" sz="2200" dirty="0">
                <a:sym typeface="Wingdings" pitchFamily="2" charset="2"/>
              </a:rPr>
              <a:t>, </a:t>
            </a:r>
            <a:r>
              <a:rPr lang="en-US" sz="2200" dirty="0" err="1">
                <a:sym typeface="Wingdings" pitchFamily="2" charset="2"/>
              </a:rPr>
              <a:t>ptJJ</a:t>
            </a:r>
            <a:r>
              <a:rPr lang="en-US" sz="2200" dirty="0">
                <a:sym typeface="Wingdings" pitchFamily="2" charset="2"/>
              </a:rPr>
              <a:t> and sub-leading </a:t>
            </a:r>
            <a:r>
              <a:rPr lang="en-US" sz="2200" dirty="0" err="1">
                <a:sym typeface="Wingdings" pitchFamily="2" charset="2"/>
              </a:rPr>
              <a:t>jetPt</a:t>
            </a:r>
            <a:r>
              <a:rPr lang="en-US" sz="2200" dirty="0">
                <a:sym typeface="Wingdings" pitchFamily="2" charset="2"/>
              </a:rPr>
              <a:t>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With new binning we seem to have better results..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Also using the high </a:t>
            </a:r>
            <a:r>
              <a:rPr lang="en-US" sz="2200" dirty="0" err="1">
                <a:sym typeface="Wingdings" pitchFamily="2" charset="2"/>
              </a:rPr>
              <a:t>mtt</a:t>
            </a:r>
            <a:r>
              <a:rPr lang="en-US" sz="2200" dirty="0">
                <a:sym typeface="Wingdings" pitchFamily="2" charset="2"/>
              </a:rPr>
              <a:t> samples (2016 are ok) we get better results because we have more statistics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Global Correlation shows worse closure than Inverse matrix or L-curve methods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L-curve method and Inverse matrix have the same errors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4/29/20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0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Parton level MC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4/28/20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BAF98A-2D0F-DE4C-A700-709C6349EF98}"/>
              </a:ext>
            </a:extLst>
          </p:cNvPr>
          <p:cNvCxnSpPr>
            <a:cxnSpLocks/>
          </p:cNvCxnSpPr>
          <p:nvPr/>
        </p:nvCxnSpPr>
        <p:spPr>
          <a:xfrm>
            <a:off x="6003489" y="0"/>
            <a:ext cx="0" cy="637581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D97235-DCE2-8A48-ADEF-F7FE11F4AC3F}"/>
              </a:ext>
            </a:extLst>
          </p:cNvPr>
          <p:cNvSpPr txBox="1"/>
          <p:nvPr/>
        </p:nvSpPr>
        <p:spPr>
          <a:xfrm>
            <a:off x="111965" y="537282"/>
            <a:ext cx="247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Simple matrix inversion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4D9D8-D306-8B4A-915B-7538E99D1BF3}"/>
              </a:ext>
            </a:extLst>
          </p:cNvPr>
          <p:cNvSpPr txBox="1"/>
          <p:nvPr/>
        </p:nvSpPr>
        <p:spPr>
          <a:xfrm>
            <a:off x="6188512" y="537282"/>
            <a:ext cx="323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Scan L-curve method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26C473-3838-B24A-9938-0B377D4C1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02640" y="548640"/>
            <a:ext cx="4155440" cy="57607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3A9EC4-A87A-0B43-97D6-9584F0376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36934" y="548640"/>
            <a:ext cx="4155440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9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Parton level MC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4/28/20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BAF98A-2D0F-DE4C-A700-709C6349EF98}"/>
              </a:ext>
            </a:extLst>
          </p:cNvPr>
          <p:cNvCxnSpPr>
            <a:cxnSpLocks/>
          </p:cNvCxnSpPr>
          <p:nvPr/>
        </p:nvCxnSpPr>
        <p:spPr>
          <a:xfrm>
            <a:off x="6003489" y="0"/>
            <a:ext cx="0" cy="637581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D97235-DCE2-8A48-ADEF-F7FE11F4AC3F}"/>
              </a:ext>
            </a:extLst>
          </p:cNvPr>
          <p:cNvSpPr txBox="1"/>
          <p:nvPr/>
        </p:nvSpPr>
        <p:spPr>
          <a:xfrm>
            <a:off x="111965" y="537282"/>
            <a:ext cx="247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Simple matrix inversion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4D9D8-D306-8B4A-915B-7538E99D1BF3}"/>
              </a:ext>
            </a:extLst>
          </p:cNvPr>
          <p:cNvSpPr txBox="1"/>
          <p:nvPr/>
        </p:nvSpPr>
        <p:spPr>
          <a:xfrm>
            <a:off x="6188512" y="537282"/>
            <a:ext cx="323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Scan L-curve method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8F8D243-97C0-7B47-B5C8-27ADCD00C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14605" y="548640"/>
            <a:ext cx="4155440" cy="57607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C498ED-0F56-3241-8DD2-E9BD5AAD2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36934" y="548640"/>
            <a:ext cx="4155440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9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Parton level MC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4/28/20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BAF98A-2D0F-DE4C-A700-709C6349EF98}"/>
              </a:ext>
            </a:extLst>
          </p:cNvPr>
          <p:cNvCxnSpPr>
            <a:cxnSpLocks/>
          </p:cNvCxnSpPr>
          <p:nvPr/>
        </p:nvCxnSpPr>
        <p:spPr>
          <a:xfrm>
            <a:off x="6003489" y="0"/>
            <a:ext cx="0" cy="637581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D97235-DCE2-8A48-ADEF-F7FE11F4AC3F}"/>
              </a:ext>
            </a:extLst>
          </p:cNvPr>
          <p:cNvSpPr txBox="1"/>
          <p:nvPr/>
        </p:nvSpPr>
        <p:spPr>
          <a:xfrm>
            <a:off x="111965" y="537282"/>
            <a:ext cx="247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Simple matrix inversion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4D9D8-D306-8B4A-915B-7538E99D1BF3}"/>
              </a:ext>
            </a:extLst>
          </p:cNvPr>
          <p:cNvSpPr txBox="1"/>
          <p:nvPr/>
        </p:nvSpPr>
        <p:spPr>
          <a:xfrm>
            <a:off x="6188512" y="537282"/>
            <a:ext cx="323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Scan L-curve method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875E6A-466A-CD48-8B40-DC18FE9FB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14605" y="548640"/>
            <a:ext cx="4155440" cy="57607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46B5A9-CA2B-174C-9AB8-C24106A93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93408" y="548640"/>
            <a:ext cx="4155440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1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Error Propagation After Unfolding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4/28/20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4B679A-F1BD-0A42-95FA-CE896D7D8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14605" y="548640"/>
            <a:ext cx="4155440" cy="57607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9CFCE8-C53F-E84C-9511-B0A0E7B83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675325" y="548640"/>
            <a:ext cx="4155440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5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Error Propagation After Unfolding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4/28/20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BA1E8E-F0C4-3D42-9484-870EA98B3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14605" y="548640"/>
            <a:ext cx="4155440" cy="57607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14C1FD-88A8-CB47-9B22-5B63BB8E9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121955" y="548640"/>
            <a:ext cx="4155440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4475" y="3244334"/>
            <a:ext cx="11783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BACKUP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4/28/20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87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ym typeface="Wingdings" pitchFamily="2" charset="2"/>
              </a:rPr>
              <a:t>Minimum of global Correlation</a:t>
            </a:r>
            <a:endParaRPr lang="en-US" sz="28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DE6F7F-FC19-F840-A70E-C84BA99E0247}"/>
                  </a:ext>
                </a:extLst>
              </p:cNvPr>
              <p:cNvSpPr txBox="1"/>
              <p:nvPr/>
            </p:nvSpPr>
            <p:spPr>
              <a:xfrm>
                <a:off x="111965" y="756876"/>
                <a:ext cx="11783048" cy="5613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ym typeface="Wingdings" pitchFamily="2" charset="2"/>
                  </a:rPr>
                  <a:t>Trying to solve the inverse problem of y = Ax  x = A</a:t>
                </a:r>
                <a:r>
                  <a:rPr lang="en-US" sz="2200" baseline="30000" dirty="0">
                    <a:sym typeface="Wingdings" pitchFamily="2" charset="2"/>
                  </a:rPr>
                  <a:t>-1 </a:t>
                </a:r>
                <a:r>
                  <a:rPr lang="en-US" sz="2200" dirty="0">
                    <a:sym typeface="Wingdings" pitchFamily="2" charset="2"/>
                  </a:rPr>
                  <a:t>y where: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ym typeface="Wingdings" pitchFamily="2" charset="2"/>
                  </a:rPr>
                  <a:t>x: Extrapolated to Parton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ym typeface="Wingdings" pitchFamily="2" charset="2"/>
                  </a:rPr>
                  <a:t>A is the response matrix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ym typeface="Wingdings" pitchFamily="2" charset="2"/>
                  </a:rPr>
                  <a:t>y: </a:t>
                </a:r>
                <a:r>
                  <a:rPr lang="en-US" sz="2200" dirty="0" err="1">
                    <a:sym typeface="Wingdings" pitchFamily="2" charset="2"/>
                  </a:rPr>
                  <a:t>reco</a:t>
                </a:r>
                <a:r>
                  <a:rPr lang="en-US" sz="2200" dirty="0">
                    <a:sym typeface="Wingdings" pitchFamily="2" charset="2"/>
                  </a:rPr>
                  <a:t> input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 err="1">
                    <a:sym typeface="Wingdings" pitchFamily="2" charset="2"/>
                  </a:rPr>
                  <a:t>V</a:t>
                </a:r>
                <a:r>
                  <a:rPr lang="en-US" sz="2200" baseline="-25000" dirty="0" err="1">
                    <a:sym typeface="Wingdings" pitchFamily="2" charset="2"/>
                  </a:rPr>
                  <a:t>x</a:t>
                </a:r>
                <a:r>
                  <a:rPr lang="en-US" sz="2200" baseline="-25000" dirty="0">
                    <a:sym typeface="Wingdings" pitchFamily="2" charset="2"/>
                  </a:rPr>
                  <a:t> </a:t>
                </a:r>
                <a:r>
                  <a:rPr lang="en-US" sz="2200" dirty="0">
                    <a:sym typeface="Wingdings" pitchFamily="2" charset="2"/>
                  </a:rPr>
                  <a:t> is the covariance matrix of x </a:t>
                </a:r>
              </a:p>
              <a:p>
                <a:endParaRPr lang="en-US" sz="2200" dirty="0">
                  <a:sym typeface="Wingdings" pitchFamily="2" charset="2"/>
                </a:endParaRPr>
              </a:p>
              <a:p>
                <a:r>
                  <a:rPr lang="en-US" sz="2200" dirty="0">
                    <a:sym typeface="Wingdings" pitchFamily="2" charset="2"/>
                  </a:rPr>
                  <a:t>This method finds the minimum mean value of global correlation coefficients (</a:t>
                </a:r>
                <a:r>
                  <a:rPr lang="el-GR" sz="2200" dirty="0">
                    <a:sym typeface="Wingdings" pitchFamily="2" charset="2"/>
                  </a:rPr>
                  <a:t>ρ</a:t>
                </a:r>
                <a:r>
                  <a:rPr lang="en-US" sz="2200" baseline="-25000" dirty="0">
                    <a:sym typeface="Wingdings" pitchFamily="2" charset="2"/>
                  </a:rPr>
                  <a:t>j</a:t>
                </a:r>
                <a:r>
                  <a:rPr lang="en-US" sz="2200" dirty="0">
                    <a:sym typeface="Wingdings" pitchFamily="2" charset="2"/>
                  </a:rPr>
                  <a:t>):</a:t>
                </a:r>
              </a:p>
              <a:p>
                <a:pPr algn="just"/>
                <a:r>
                  <a:rPr lang="en-US" sz="2200" dirty="0">
                    <a:sym typeface="Wingdings" pitchFamily="2" charset="2"/>
                  </a:rPr>
                  <a:t>Where </a:t>
                </a:r>
                <a:r>
                  <a:rPr lang="el-GR" sz="2200" dirty="0">
                    <a:sym typeface="Wingdings" pitchFamily="2" charset="2"/>
                  </a:rPr>
                  <a:t>ρ</a:t>
                </a:r>
                <a:r>
                  <a:rPr lang="en-US" sz="2200" baseline="-25000" dirty="0">
                    <a:sym typeface="Wingdings" pitchFamily="2" charset="2"/>
                  </a:rPr>
                  <a:t>j</a:t>
                </a:r>
                <a:r>
                  <a:rPr lang="en-US" sz="2200" dirty="0">
                    <a:sym typeface="Wingdings" pitchFamily="2" charset="2"/>
                  </a:rPr>
                  <a:t> is defined as:</a:t>
                </a:r>
              </a:p>
              <a:p>
                <a:pPr algn="just"/>
                <a:endParaRPr lang="en-US" sz="2200" dirty="0">
                  <a:sym typeface="Wingdings" pitchFamily="2" charset="2"/>
                </a:endParaRPr>
              </a:p>
              <a:p>
                <a:pPr algn="just"/>
                <a:r>
                  <a:rPr lang="en-US" sz="2200" b="0" dirty="0">
                    <a:sym typeface="Wingdings" pitchFamily="2" charset="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l-GR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l-GR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radPr>
                      <m:deg/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1 −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[</m:t>
                            </m:r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sym typeface="Wingdings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sym typeface="Wingdings" pitchFamily="2" charset="2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sym typeface="Wingdings" pitchFamily="2" charset="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𝑗𝑗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∙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𝑗𝑗</m:t>
                            </m:r>
                          </m:sub>
                        </m:sSub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]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−1 </m:t>
                            </m:r>
                          </m:sup>
                        </m:sSup>
                      </m:e>
                    </m:rad>
                    <m:r>
                      <a:rPr lang="en-US" sz="22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,    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𝑤h𝑒𝑟𝑒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 0 </m:t>
                    </m:r>
                    <m:sSub>
                      <m:sSubPr>
                        <m:ctrlPr>
                          <a:rPr lang="el-GR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l-G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≤</m:t>
                        </m:r>
                        <m:r>
                          <a:rPr lang="el-GR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𝑗</m:t>
                        </m:r>
                      </m:sub>
                    </m:sSub>
                    <m:r>
                      <a:rPr lang="el-G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≤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endParaRPr lang="en-US" sz="2200" dirty="0">
                  <a:sym typeface="Wingdings" pitchFamily="2" charset="2"/>
                </a:endParaRPr>
              </a:p>
              <a:p>
                <a:pPr algn="just"/>
                <a:endParaRPr lang="en-US" sz="2200" dirty="0">
                  <a:sym typeface="Wingdings" pitchFamily="2" charset="2"/>
                </a:endParaRP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GB" dirty="0"/>
                  <a:t>The global correlation coefficient is a measure of the total amount of correlation between element j of x and all other elements. </a:t>
                </a:r>
                <a:endParaRPr lang="en-GB" sz="2400" dirty="0"/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GB" dirty="0"/>
                  <a:t>The arithmetic and the geometric mean of all n global correlation coefficients is determined for a large range of </a:t>
                </a:r>
                <a:r>
                  <a:rPr lang="el-GR" dirty="0"/>
                  <a:t>τ-</a:t>
                </a:r>
                <a:r>
                  <a:rPr lang="en-GB" dirty="0"/>
                  <a:t>values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GB" dirty="0"/>
                  <a:t>The </a:t>
                </a:r>
                <a:r>
                  <a:rPr lang="el-GR" dirty="0"/>
                  <a:t>τ-</a:t>
                </a:r>
                <a:r>
                  <a:rPr lang="en-GB" dirty="0"/>
                  <a:t>value with the smallest mean value is accepted. </a:t>
                </a:r>
                <a:endParaRPr lang="en-GB" sz="2400" dirty="0"/>
              </a:p>
              <a:p>
                <a:pPr algn="just"/>
                <a:endParaRPr lang="en-US" sz="2200" u="sng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DE6F7F-FC19-F840-A70E-C84BA99E0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5" y="756876"/>
                <a:ext cx="11783048" cy="5613396"/>
              </a:xfrm>
              <a:prstGeom prst="rect">
                <a:avLst/>
              </a:prstGeom>
              <a:blipFill>
                <a:blip r:embed="rId2"/>
                <a:stretch>
                  <a:fillRect l="-646" t="-905" r="-323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4/28/20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867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3394</TotalTime>
  <Words>330</Words>
  <Application>Microsoft Macintosh PowerPoint</Application>
  <PresentationFormat>Widescreen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Retrospect</vt:lpstr>
      <vt:lpstr>Custom Design</vt:lpstr>
      <vt:lpstr> Weekly Report NTUA 29/4/2020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922</cp:revision>
  <dcterms:created xsi:type="dcterms:W3CDTF">2019-11-29T10:22:58Z</dcterms:created>
  <dcterms:modified xsi:type="dcterms:W3CDTF">2020-04-29T06:16:13Z</dcterms:modified>
</cp:coreProperties>
</file>