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8"/>
  </p:notesMasterIdLst>
  <p:sldIdLst>
    <p:sldId id="256" r:id="rId2"/>
    <p:sldId id="270" r:id="rId3"/>
    <p:sldId id="259" r:id="rId4"/>
    <p:sldId id="274" r:id="rId5"/>
    <p:sldId id="260" r:id="rId6"/>
    <p:sldId id="275" r:id="rId7"/>
    <p:sldId id="261" r:id="rId8"/>
    <p:sldId id="277" r:id="rId9"/>
    <p:sldId id="276" r:id="rId10"/>
    <p:sldId id="278" r:id="rId11"/>
    <p:sldId id="262" r:id="rId12"/>
    <p:sldId id="279" r:id="rId13"/>
    <p:sldId id="271" r:id="rId14"/>
    <p:sldId id="267" r:id="rId15"/>
    <p:sldId id="272"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144" autoAdjust="0"/>
  </p:normalViewPr>
  <p:slideViewPr>
    <p:cSldViewPr snapToGrid="0" snapToObjects="1">
      <p:cViewPr varScale="1">
        <p:scale>
          <a:sx n="103" d="100"/>
          <a:sy n="103" d="100"/>
        </p:scale>
        <p:origin x="114" y="6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12/06/2019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194824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293285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394605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2014988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403210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4158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173053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265927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12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12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12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12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12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12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12 June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12 June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12 June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12 June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12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12 June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hepdata.net/record/ins1646686?version=1&amp;table=Table%2090"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www.hepdata.net/record/ins1646686?version=1&amp;table=Table%209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smtClean="0"/>
              <a:t>TTbar</a:t>
            </a:r>
            <a:r>
              <a:rPr lang="en-US" sz="4500" dirty="0" smtClean="0"/>
              <a:t> Angular </a:t>
            </a:r>
            <a:r>
              <a:rPr lang="en-US" sz="4500" dirty="0"/>
              <a:t>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t>
            </a:r>
            <a:r>
              <a:rPr lang="en-GB" u="sng" dirty="0" smtClean="0"/>
              <a:t>for</a:t>
            </a:r>
            <a:r>
              <a:rPr lang="en-US" u="sng" dirty="0" smtClean="0"/>
              <a:t>|cos(</a:t>
            </a:r>
            <a:r>
              <a:rPr lang="el-GR" u="sng" dirty="0"/>
              <a:t>θ</a:t>
            </a:r>
            <a:r>
              <a:rPr lang="en-US" u="sng" dirty="0"/>
              <a:t>)|</a:t>
            </a:r>
            <a:r>
              <a:rPr lang="en-GB" u="sng" dirty="0" smtClean="0"/>
              <a:t> distribution (zoomed)</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20387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a:t>
            </a:r>
            <a:r>
              <a:rPr lang="en-US" u="sng" dirty="0"/>
              <a:t>|cos(</a:t>
            </a:r>
            <a:r>
              <a:rPr lang="el-GR" u="sng" dirty="0"/>
              <a:t>θ</a:t>
            </a:r>
            <a:r>
              <a:rPr lang="en-US" u="sng" dirty="0"/>
              <a:t>)|</a:t>
            </a:r>
            <a:r>
              <a:rPr lang="en-GB" u="sng" dirty="0" smtClean="0"/>
              <a:t> </a:t>
            </a:r>
            <a:r>
              <a:rPr lang="en-GB" u="sng" dirty="0"/>
              <a:t>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65565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800219"/>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a:t>
            </a:r>
            <a:r>
              <a:rPr lang="fr-CH" u="sng" dirty="0" smtClean="0"/>
              <a:t>distributions</a:t>
            </a:r>
            <a:endParaRPr lang="el-GR" u="sng" dirty="0" smtClean="0"/>
          </a:p>
          <a:p>
            <a:r>
              <a:rPr lang="en-GB" sz="1400" dirty="0">
                <a:hlinkClick r:id="rId3"/>
              </a:rPr>
              <a:t>https://www.hepdata.net/record/ins1646686?version=1&amp;table=Table%2090</a:t>
            </a:r>
            <a:endParaRPr lang="fr-CH" sz="1400" u="sng" dirty="0" smtClean="0"/>
          </a:p>
          <a:p>
            <a:pPr marL="285750" indent="-285750">
              <a:buFont typeface="Arial" panose="020B0604020202020204" pitchFamily="34" charset="0"/>
              <a:buChar char="•"/>
            </a:pPr>
            <a:r>
              <a:rPr lang="en-US" sz="1400" dirty="0" smtClean="0"/>
              <a:t>cut at Pt here is &gt;500 as in ATLAS analysis</a:t>
            </a:r>
            <a:endParaRPr lang="en-GB" sz="1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862" y="958839"/>
            <a:ext cx="8553450" cy="5301549"/>
          </a:xfrm>
          <a:prstGeom prst="rect">
            <a:avLst/>
          </a:prstGeom>
        </p:spPr>
      </p:pic>
      <p:sp>
        <p:nvSpPr>
          <p:cNvPr id="9" name="Rectangle 8"/>
          <p:cNvSpPr/>
          <p:nvPr/>
        </p:nvSpPr>
        <p:spPr>
          <a:xfrm>
            <a:off x="7310604" y="1072683"/>
            <a:ext cx="2782085" cy="832126"/>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Connector 9"/>
          <p:cNvCxnSpPr/>
          <p:nvPr/>
        </p:nvCxnSpPr>
        <p:spPr>
          <a:xfrm>
            <a:off x="7487884" y="1233350"/>
            <a:ext cx="72982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95659" y="1637677"/>
            <a:ext cx="729821"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410535" y="1075736"/>
            <a:ext cx="1469266" cy="246221"/>
          </a:xfrm>
          <a:prstGeom prst="rect">
            <a:avLst/>
          </a:prstGeom>
          <a:noFill/>
        </p:spPr>
        <p:txBody>
          <a:bodyPr wrap="square" rtlCol="0">
            <a:spAutoFit/>
          </a:bodyPr>
          <a:lstStyle/>
          <a:p>
            <a:r>
              <a:rPr lang="en-US" sz="1000" dirty="0" err="1" smtClean="0"/>
              <a:t>cosTheta</a:t>
            </a:r>
            <a:r>
              <a:rPr lang="en-US" sz="1000" dirty="0" smtClean="0"/>
              <a:t> ATLAS</a:t>
            </a:r>
            <a:endParaRPr lang="en-GB" sz="1000" dirty="0"/>
          </a:p>
        </p:txBody>
      </p:sp>
      <p:sp>
        <p:nvSpPr>
          <p:cNvPr id="13" name="TextBox 12"/>
          <p:cNvSpPr txBox="1"/>
          <p:nvPr/>
        </p:nvSpPr>
        <p:spPr>
          <a:xfrm>
            <a:off x="8410535" y="1489874"/>
            <a:ext cx="1405022" cy="246221"/>
          </a:xfrm>
          <a:prstGeom prst="rect">
            <a:avLst/>
          </a:prstGeom>
          <a:noFill/>
        </p:spPr>
        <p:txBody>
          <a:bodyPr wrap="square" rtlCol="0">
            <a:spAutoFit/>
          </a:bodyPr>
          <a:lstStyle/>
          <a:p>
            <a:r>
              <a:rPr lang="en-US" sz="1000" dirty="0" err="1" smtClean="0"/>
              <a:t>cosTheta</a:t>
            </a:r>
            <a:r>
              <a:rPr lang="en-US" sz="1000" dirty="0" smtClean="0"/>
              <a:t> CMS</a:t>
            </a:r>
            <a:endParaRPr lang="en-GB" sz="1000" dirty="0"/>
          </a:p>
        </p:txBody>
      </p:sp>
    </p:spTree>
    <p:extLst>
      <p:ext uri="{BB962C8B-B14F-4D97-AF65-F5344CB8AC3E}">
        <p14:creationId xmlns:p14="http://schemas.microsoft.com/office/powerpoint/2010/main" val="399299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826215"/>
            <a:ext cx="8553450" cy="5457825"/>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800219"/>
          </a:xfrm>
          <a:prstGeom prst="rect">
            <a:avLst/>
          </a:prstGeom>
          <a:noFill/>
        </p:spPr>
        <p:txBody>
          <a:bodyPr wrap="square" rtlCol="0">
            <a:spAutoFit/>
          </a:bodyPr>
          <a:lstStyle/>
          <a:p>
            <a:r>
              <a:rPr lang="en-GB" u="sng" dirty="0"/>
              <a:t>Comparisons with ATLAS </a:t>
            </a:r>
            <a:r>
              <a:rPr lang="el-GR" u="sng" dirty="0"/>
              <a:t>χ</a:t>
            </a:r>
            <a:r>
              <a:rPr lang="fr-CH" u="sng" dirty="0"/>
              <a:t> </a:t>
            </a:r>
            <a:r>
              <a:rPr lang="fr-CH" u="sng" dirty="0" smtClean="0"/>
              <a:t>distributions</a:t>
            </a:r>
            <a:endParaRPr lang="el-GR" u="sng" dirty="0" smtClean="0"/>
          </a:p>
          <a:p>
            <a:r>
              <a:rPr lang="en-GB" sz="1400" dirty="0">
                <a:hlinkClick r:id="rId4"/>
              </a:rPr>
              <a:t>https://</a:t>
            </a:r>
            <a:r>
              <a:rPr lang="en-GB" sz="1400" dirty="0" smtClean="0">
                <a:hlinkClick r:id="rId4"/>
              </a:rPr>
              <a:t>www.hepdata.net/record/ins1646686?version=1&amp;table=Table%2090</a:t>
            </a:r>
            <a:endParaRPr lang="fr-CH" u="sng" dirty="0" smtClean="0"/>
          </a:p>
          <a:p>
            <a:pPr marL="285750" indent="-285750">
              <a:buFont typeface="Arial" panose="020B0604020202020204" pitchFamily="34" charset="0"/>
              <a:buChar char="•"/>
            </a:pPr>
            <a:r>
              <a:rPr lang="en-US" sz="1400" dirty="0"/>
              <a:t>cut </a:t>
            </a:r>
            <a:r>
              <a:rPr lang="en-US" sz="1400" dirty="0" smtClean="0"/>
              <a:t>at </a:t>
            </a:r>
            <a:r>
              <a:rPr lang="en-US" sz="1400" dirty="0"/>
              <a:t>Pt here is &gt;</a:t>
            </a:r>
            <a:r>
              <a:rPr lang="en-US" sz="1400" dirty="0" smtClean="0"/>
              <a:t>500 as in ATLAS analysis</a:t>
            </a:r>
            <a:endParaRPr lang="en-GB" sz="1400" dirty="0"/>
          </a:p>
        </p:txBody>
      </p:sp>
      <p:sp>
        <p:nvSpPr>
          <p:cNvPr id="8" name="Rectangle 7"/>
          <p:cNvSpPr/>
          <p:nvPr/>
        </p:nvSpPr>
        <p:spPr>
          <a:xfrm>
            <a:off x="7310604" y="1072683"/>
            <a:ext cx="2782085" cy="832126"/>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p:cNvCxnSpPr/>
          <p:nvPr/>
        </p:nvCxnSpPr>
        <p:spPr>
          <a:xfrm>
            <a:off x="7487884" y="1233350"/>
            <a:ext cx="72982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95659" y="1637677"/>
            <a:ext cx="729821"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410535" y="1075736"/>
            <a:ext cx="1469266" cy="246221"/>
          </a:xfrm>
          <a:prstGeom prst="rect">
            <a:avLst/>
          </a:prstGeom>
          <a:noFill/>
        </p:spPr>
        <p:txBody>
          <a:bodyPr wrap="square" rtlCol="0">
            <a:spAutoFit/>
          </a:bodyPr>
          <a:lstStyle/>
          <a:p>
            <a:r>
              <a:rPr lang="el-GR" sz="1000" dirty="0" smtClean="0"/>
              <a:t>χ</a:t>
            </a:r>
            <a:r>
              <a:rPr lang="en-US" sz="1000" dirty="0" smtClean="0"/>
              <a:t> ATLAS</a:t>
            </a:r>
            <a:endParaRPr lang="en-GB" sz="1000" dirty="0"/>
          </a:p>
        </p:txBody>
      </p:sp>
      <p:sp>
        <p:nvSpPr>
          <p:cNvPr id="12" name="TextBox 11"/>
          <p:cNvSpPr txBox="1"/>
          <p:nvPr/>
        </p:nvSpPr>
        <p:spPr>
          <a:xfrm>
            <a:off x="8410535" y="1489874"/>
            <a:ext cx="1405022" cy="246221"/>
          </a:xfrm>
          <a:prstGeom prst="rect">
            <a:avLst/>
          </a:prstGeom>
          <a:noFill/>
        </p:spPr>
        <p:txBody>
          <a:bodyPr wrap="square" rtlCol="0">
            <a:spAutoFit/>
          </a:bodyPr>
          <a:lstStyle/>
          <a:p>
            <a:r>
              <a:rPr lang="el-GR" sz="1000" dirty="0" smtClean="0"/>
              <a:t>χ</a:t>
            </a:r>
            <a:r>
              <a:rPr lang="en-US" sz="1000" dirty="0" smtClean="0"/>
              <a:t> CMS</a:t>
            </a:r>
            <a:endParaRPr lang="en-GB" sz="1000" dirty="0"/>
          </a:p>
        </p:txBody>
      </p:sp>
    </p:spTree>
    <p:extLst>
      <p:ext uri="{BB962C8B-B14F-4D97-AF65-F5344CB8AC3E}">
        <p14:creationId xmlns:p14="http://schemas.microsoft.com/office/powerpoint/2010/main" val="351151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97" y="1416140"/>
            <a:ext cx="5651183" cy="463915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7587" y="1416140"/>
            <a:ext cx="5651183" cy="4639151"/>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a:t>
            </a:r>
            <a:endParaRPr lang="en-GB" u="sng" dirty="0"/>
          </a:p>
        </p:txBody>
      </p:sp>
      <p:sp>
        <p:nvSpPr>
          <p:cNvPr id="22" name="TextBox 21"/>
          <p:cNvSpPr txBox="1"/>
          <p:nvPr/>
        </p:nvSpPr>
        <p:spPr>
          <a:xfrm>
            <a:off x="373284" y="643618"/>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a:t>
            </a:r>
            <a:r>
              <a:rPr lang="en-US" sz="1600" dirty="0" smtClean="0">
                <a:solidFill>
                  <a:srgbClr val="FF0000"/>
                </a:solidFill>
              </a:rPr>
              <a:t>QCD samples </a:t>
            </a:r>
            <a:r>
              <a:rPr lang="en-US" sz="1600" dirty="0" smtClean="0"/>
              <a:t>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sp>
        <p:nvSpPr>
          <p:cNvPr id="23" name="Rectangle 22"/>
          <p:cNvSpPr/>
          <p:nvPr/>
        </p:nvSpPr>
        <p:spPr>
          <a:xfrm>
            <a:off x="1672377" y="982171"/>
            <a:ext cx="2789625" cy="67133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1849657" y="1140856"/>
            <a:ext cx="68112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57432" y="1545183"/>
            <a:ext cx="68112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6599" y="1011235"/>
            <a:ext cx="1732583" cy="246221"/>
          </a:xfrm>
          <a:prstGeom prst="rect">
            <a:avLst/>
          </a:prstGeom>
          <a:noFill/>
        </p:spPr>
        <p:txBody>
          <a:bodyPr wrap="square" rtlCol="0">
            <a:spAutoFit/>
          </a:bodyPr>
          <a:lstStyle/>
          <a:p>
            <a:r>
              <a:rPr lang="en-US" sz="1000" dirty="0" smtClean="0"/>
              <a:t>Control Region (0-btag)</a:t>
            </a:r>
            <a:endParaRPr lang="en-GB" sz="1000" dirty="0"/>
          </a:p>
        </p:txBody>
      </p:sp>
      <p:sp>
        <p:nvSpPr>
          <p:cNvPr id="27" name="TextBox 26"/>
          <p:cNvSpPr txBox="1"/>
          <p:nvPr/>
        </p:nvSpPr>
        <p:spPr>
          <a:xfrm>
            <a:off x="2426600" y="1397380"/>
            <a:ext cx="1732582" cy="246221"/>
          </a:xfrm>
          <a:prstGeom prst="rect">
            <a:avLst/>
          </a:prstGeom>
          <a:noFill/>
        </p:spPr>
        <p:txBody>
          <a:bodyPr wrap="square" rtlCol="0">
            <a:spAutoFit/>
          </a:bodyPr>
          <a:lstStyle/>
          <a:p>
            <a:r>
              <a:rPr lang="en-US" sz="1000" dirty="0" smtClean="0"/>
              <a:t>Signal Region (2-btag) </a:t>
            </a:r>
            <a:endParaRPr lang="en-GB" sz="1000" dirty="0"/>
          </a:p>
        </p:txBody>
      </p:sp>
      <p:sp>
        <p:nvSpPr>
          <p:cNvPr id="28" name="Rectangle 27"/>
          <p:cNvSpPr/>
          <p:nvPr/>
        </p:nvSpPr>
        <p:spPr>
          <a:xfrm>
            <a:off x="7786771" y="1064683"/>
            <a:ext cx="2782085" cy="832126"/>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7964051" y="1225350"/>
            <a:ext cx="72982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971826" y="1629677"/>
            <a:ext cx="729821"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886702" y="1067736"/>
            <a:ext cx="1469266" cy="246221"/>
          </a:xfrm>
          <a:prstGeom prst="rect">
            <a:avLst/>
          </a:prstGeom>
          <a:noFill/>
        </p:spPr>
        <p:txBody>
          <a:bodyPr wrap="square" rtlCol="0">
            <a:spAutoFit/>
          </a:bodyPr>
          <a:lstStyle/>
          <a:p>
            <a:r>
              <a:rPr lang="en-US" sz="1000" dirty="0"/>
              <a:t>Control Region (0-btag)</a:t>
            </a:r>
            <a:endParaRPr lang="en-GB" sz="1000" dirty="0"/>
          </a:p>
        </p:txBody>
      </p:sp>
      <p:sp>
        <p:nvSpPr>
          <p:cNvPr id="32" name="TextBox 31"/>
          <p:cNvSpPr txBox="1"/>
          <p:nvPr/>
        </p:nvSpPr>
        <p:spPr>
          <a:xfrm>
            <a:off x="8886702" y="1481874"/>
            <a:ext cx="1405022" cy="246221"/>
          </a:xfrm>
          <a:prstGeom prst="rect">
            <a:avLst/>
          </a:prstGeom>
          <a:noFill/>
        </p:spPr>
        <p:txBody>
          <a:bodyPr wrap="square" rtlCol="0">
            <a:spAutoFit/>
          </a:bodyPr>
          <a:lstStyle/>
          <a:p>
            <a:r>
              <a:rPr lang="en-US" sz="1000" dirty="0"/>
              <a:t>Signal Region (2-btag) </a:t>
            </a:r>
            <a:endParaRPr lang="en-GB" sz="1000" dirty="0"/>
          </a:p>
        </p:txBody>
      </p:sp>
    </p:spTree>
    <p:extLst>
      <p:ext uri="{BB962C8B-B14F-4D97-AF65-F5344CB8AC3E}">
        <p14:creationId xmlns:p14="http://schemas.microsoft.com/office/powerpoint/2010/main" val="424946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45" y="1434413"/>
            <a:ext cx="5651183" cy="463915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817" y="1430132"/>
            <a:ext cx="5651183" cy="4639151"/>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Contamination</a:t>
            </a:r>
            <a:endParaRPr lang="en-GB" u="sng" dirty="0"/>
          </a:p>
        </p:txBody>
      </p:sp>
      <p:sp>
        <p:nvSpPr>
          <p:cNvPr id="22" name="TextBox 21"/>
          <p:cNvSpPr txBox="1"/>
          <p:nvPr/>
        </p:nvSpPr>
        <p:spPr>
          <a:xfrm>
            <a:off x="326571" y="548647"/>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a:t>
            </a:r>
            <a:r>
              <a:rPr lang="en-US" sz="1600" dirty="0" smtClean="0"/>
              <a:t>QCD </a:t>
            </a:r>
            <a:r>
              <a:rPr lang="en-US" sz="1600" dirty="0" err="1" smtClean="0"/>
              <a:t>Bkg</a:t>
            </a:r>
            <a:r>
              <a:rPr lang="en-US" sz="1600" dirty="0" smtClean="0"/>
              <a:t> </a:t>
            </a:r>
            <a:r>
              <a:rPr lang="en-US" sz="1600" dirty="0"/>
              <a:t>samples and TT </a:t>
            </a:r>
            <a:r>
              <a:rPr lang="en-US" sz="1600" dirty="0" smtClean="0"/>
              <a:t>Signal sample </a:t>
            </a:r>
            <a:r>
              <a:rPr lang="en-US" sz="1600" dirty="0"/>
              <a:t>in the CR </a:t>
            </a:r>
            <a:endParaRPr lang="en-GB" sz="1600" dirty="0"/>
          </a:p>
        </p:txBody>
      </p:sp>
      <p:sp>
        <p:nvSpPr>
          <p:cNvPr id="23" name="Rectangle 22"/>
          <p:cNvSpPr/>
          <p:nvPr/>
        </p:nvSpPr>
        <p:spPr>
          <a:xfrm>
            <a:off x="2222241" y="324473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296885" y="337435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04660" y="377868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73827" y="324473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7" name="TextBox 26"/>
          <p:cNvSpPr txBox="1"/>
          <p:nvPr/>
        </p:nvSpPr>
        <p:spPr>
          <a:xfrm>
            <a:off x="2873828" y="3630879"/>
            <a:ext cx="1576872" cy="246221"/>
          </a:xfrm>
          <a:prstGeom prst="rect">
            <a:avLst/>
          </a:prstGeom>
          <a:noFill/>
        </p:spPr>
        <p:txBody>
          <a:bodyPr wrap="square" rtlCol="0">
            <a:spAutoFit/>
          </a:bodyPr>
          <a:lstStyle/>
          <a:p>
            <a:r>
              <a:rPr lang="en-US" sz="1000" dirty="0" smtClean="0"/>
              <a:t>Control Region TT sample</a:t>
            </a:r>
            <a:endParaRPr lang="en-GB" sz="1000" dirty="0"/>
          </a:p>
        </p:txBody>
      </p:sp>
      <p:sp>
        <p:nvSpPr>
          <p:cNvPr id="28" name="Rectangle 27"/>
          <p:cNvSpPr/>
          <p:nvPr/>
        </p:nvSpPr>
        <p:spPr>
          <a:xfrm>
            <a:off x="9430174" y="1775492"/>
            <a:ext cx="2100436" cy="66035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516036" y="1895783"/>
            <a:ext cx="3946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498294" y="2309441"/>
            <a:ext cx="40216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900458" y="1775493"/>
            <a:ext cx="1630153" cy="246221"/>
          </a:xfrm>
          <a:prstGeom prst="rect">
            <a:avLst/>
          </a:prstGeom>
          <a:noFill/>
        </p:spPr>
        <p:txBody>
          <a:bodyPr wrap="square" rtlCol="0">
            <a:spAutoFit/>
          </a:bodyPr>
          <a:lstStyle/>
          <a:p>
            <a:r>
              <a:rPr lang="en-US" sz="1000" dirty="0"/>
              <a:t>Control Region </a:t>
            </a:r>
            <a:r>
              <a:rPr lang="en-US" sz="1000" dirty="0" smtClean="0"/>
              <a:t>QCD sample</a:t>
            </a:r>
            <a:endParaRPr lang="en-GB" sz="1000" dirty="0"/>
          </a:p>
        </p:txBody>
      </p:sp>
      <p:sp>
        <p:nvSpPr>
          <p:cNvPr id="32" name="TextBox 31"/>
          <p:cNvSpPr txBox="1"/>
          <p:nvPr/>
        </p:nvSpPr>
        <p:spPr>
          <a:xfrm>
            <a:off x="9900458" y="2189631"/>
            <a:ext cx="1560549" cy="246221"/>
          </a:xfrm>
          <a:prstGeom prst="rect">
            <a:avLst/>
          </a:prstGeom>
          <a:noFill/>
        </p:spPr>
        <p:txBody>
          <a:bodyPr wrap="square" rtlCol="0">
            <a:spAutoFit/>
          </a:bodyPr>
          <a:lstStyle/>
          <a:p>
            <a:r>
              <a:rPr lang="en-US" sz="1000" dirty="0" smtClean="0"/>
              <a:t>Control Region TT sample </a:t>
            </a:r>
            <a:endParaRPr lang="en-GB" sz="1000" dirty="0"/>
          </a:p>
        </p:txBody>
      </p:sp>
    </p:spTree>
    <p:extLst>
      <p:ext uri="{BB962C8B-B14F-4D97-AF65-F5344CB8AC3E}">
        <p14:creationId xmlns:p14="http://schemas.microsoft.com/office/powerpoint/2010/main" val="284924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it-IT" sz="1600" dirty="0" smtClean="0"/>
              <a:t>400, </a:t>
            </a:r>
            <a:r>
              <a:rPr lang="it-IT" sz="1600" dirty="0"/>
              <a:t>|partonEta|&lt; 2.4,  mTTbarParton &gt; 1000</a:t>
            </a:r>
          </a:p>
          <a:p>
            <a:pPr marL="742950" lvl="1" indent="-285750">
              <a:buFont typeface="Arial" panose="020B0604020202020204" pitchFamily="34" charset="0"/>
              <a:buChar char="•"/>
            </a:pPr>
            <a:r>
              <a:rPr lang="it-IT" sz="1600" dirty="0"/>
              <a:t>Reco: </a:t>
            </a:r>
            <a:r>
              <a:rPr lang="it-IT" sz="1600" dirty="0" smtClean="0"/>
              <a:t>jetPt&gt;400, </a:t>
            </a:r>
            <a:r>
              <a:rPr lang="it-IT" sz="1600" dirty="0"/>
              <a:t>|jetEta|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solidFill>
                  <a:srgbClr val="FF0000"/>
                </a:solidFill>
              </a:rPr>
              <a:t>Top tagger mva &gt; </a:t>
            </a:r>
            <a:r>
              <a:rPr lang="it-IT" sz="1600" dirty="0" smtClean="0">
                <a:solidFill>
                  <a:srgbClr val="FF0000"/>
                </a:solidFill>
              </a:rPr>
              <a:t>0.</a:t>
            </a:r>
            <a:r>
              <a:rPr lang="el-GR" sz="1600" dirty="0" smtClean="0">
                <a:solidFill>
                  <a:srgbClr val="FF0000"/>
                </a:solidFill>
              </a:rPr>
              <a:t>1</a:t>
            </a:r>
            <a:endParaRPr lang="it-IT" sz="1600" dirty="0">
              <a:solidFill>
                <a:srgbClr val="FF0000"/>
              </a:solidFill>
            </a:endParaRP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a:t>
            </a:r>
            <a:r>
              <a:rPr lang="en-US" sz="1600" dirty="0" smtClean="0"/>
              <a:t>1,2,3,4,5,6,7,8,9,10,13,16</a:t>
            </a:r>
            <a:r>
              <a:rPr lang="en-US" sz="1600" dirty="0"/>
              <a:t>} as variable </a:t>
            </a:r>
            <a:r>
              <a:rPr lang="en-US" sz="1600" dirty="0" smtClean="0"/>
              <a:t>binning</a:t>
            </a:r>
          </a:p>
          <a:p>
            <a:pPr marL="285750" indent="-285750">
              <a:buFont typeface="Arial" panose="020B0604020202020204" pitchFamily="34" charset="0"/>
              <a:buChar char="•"/>
            </a:pPr>
            <a:r>
              <a:rPr lang="en-US" sz="1600" dirty="0"/>
              <a:t>Response matrix of |cos(</a:t>
            </a:r>
            <a:r>
              <a:rPr lang="el-GR" sz="1600" dirty="0"/>
              <a:t>θ</a:t>
            </a:r>
            <a:r>
              <a:rPr lang="en-US" sz="1600" dirty="0" smtClean="0"/>
              <a:t>)|</a:t>
            </a:r>
            <a:r>
              <a:rPr lang="en-US" sz="1600" baseline="-25000" dirty="0" err="1" smtClean="0"/>
              <a:t>reco</a:t>
            </a:r>
            <a:r>
              <a:rPr lang="en-US" sz="1600" dirty="0"/>
              <a:t>, </a:t>
            </a:r>
            <a:r>
              <a:rPr lang="en-US" sz="1600" dirty="0" smtClean="0"/>
              <a:t>|cos(</a:t>
            </a:r>
            <a:r>
              <a:rPr lang="el-GR" sz="1600" dirty="0" smtClean="0"/>
              <a:t>θ</a:t>
            </a:r>
            <a:r>
              <a:rPr lang="en-US" sz="1600" dirty="0" smtClean="0"/>
              <a:t>)|</a:t>
            </a:r>
            <a:r>
              <a:rPr lang="en-US" sz="1600" baseline="-25000" dirty="0" err="1" smtClean="0"/>
              <a:t>parton</a:t>
            </a:r>
            <a:r>
              <a:rPr lang="en-US" sz="1600" dirty="0" smtClean="0"/>
              <a:t>  10 bins in [0,1] region</a:t>
            </a:r>
            <a:endParaRPr lang="en-US" sz="1600" dirty="0"/>
          </a:p>
          <a:p>
            <a:endParaRPr lang="en-US" sz="1600" dirty="0"/>
          </a:p>
          <a:p>
            <a:pPr marL="285750" indent="-285750">
              <a:buFont typeface="Arial" panose="020B0604020202020204" pitchFamily="34" charset="0"/>
              <a:buChar char="•"/>
            </a:pPr>
            <a:r>
              <a:rPr lang="en-US" sz="1600" dirty="0"/>
              <a:t>Stability, Efficiency for </a:t>
            </a:r>
            <a:r>
              <a:rPr lang="el-GR" sz="1600" dirty="0" smtClean="0"/>
              <a:t>χ</a:t>
            </a:r>
            <a:r>
              <a:rPr lang="en-US" sz="1600" dirty="0" smtClean="0"/>
              <a:t>, </a:t>
            </a:r>
            <a:r>
              <a:rPr lang="en-US" sz="1600" dirty="0"/>
              <a:t>|cos(</a:t>
            </a:r>
            <a:r>
              <a:rPr lang="el-GR" sz="1600" dirty="0"/>
              <a:t>θ</a:t>
            </a:r>
            <a:r>
              <a:rPr lang="en-US" sz="1600" dirty="0"/>
              <a:t>)| </a:t>
            </a:r>
            <a:r>
              <a:rPr lang="en-US" sz="1600" dirty="0" smtClean="0"/>
              <a:t>distributions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smtClean="0"/>
              <a:t>χ</a:t>
            </a:r>
            <a:r>
              <a:rPr lang="en-US" sz="1600" dirty="0"/>
              <a:t> and |cos(</a:t>
            </a:r>
            <a:r>
              <a:rPr lang="el-GR" sz="1600" dirty="0"/>
              <a:t>θ</a:t>
            </a:r>
            <a:r>
              <a:rPr lang="en-US" sz="1600" dirty="0" smtClean="0"/>
              <a:t>)|distributions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 measure the </a:t>
            </a:r>
            <a:r>
              <a:rPr lang="el-GR" sz="1600" dirty="0" smtClean="0"/>
              <a:t>χ </a:t>
            </a:r>
            <a:r>
              <a:rPr lang="en-US" sz="1600" dirty="0" smtClean="0"/>
              <a:t>using the exponential</a:t>
            </a:r>
            <a:endParaRPr lang="el-GR" sz="1600" dirty="0"/>
          </a:p>
          <a:p>
            <a:pPr marL="285750" indent="-285750">
              <a:buFont typeface="Arial" panose="020B0604020202020204" pitchFamily="34" charset="0"/>
              <a:buChar char="•"/>
            </a:pPr>
            <a:endParaRPr lang="el-GR" sz="1600" dirty="0" smtClean="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
        <p:nvSpPr>
          <p:cNvPr id="7" name="TextBox 6"/>
          <p:cNvSpPr txBox="1"/>
          <p:nvPr/>
        </p:nvSpPr>
        <p:spPr>
          <a:xfrm>
            <a:off x="500856" y="695618"/>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a:t>Jet </a:t>
            </a:r>
            <a:r>
              <a:rPr lang="en-US" sz="1600" dirty="0" smtClean="0"/>
              <a:t>Matching</a:t>
            </a:r>
          </a:p>
          <a:p>
            <a:pPr marL="742950" lvl="1" indent="-285750">
              <a:buFont typeface="Arial" panose="020B0604020202020204" pitchFamily="34" charset="0"/>
              <a:buChar char="•"/>
            </a:pPr>
            <a:r>
              <a:rPr lang="en-US" sz="1600" dirty="0" smtClean="0"/>
              <a:t>Parton cuts:</a:t>
            </a:r>
          </a:p>
          <a:p>
            <a:pPr marL="1200150" lvl="2" indent="-285750">
              <a:buFont typeface="Arial" panose="020B0604020202020204" pitchFamily="34" charset="0"/>
              <a:buChar char="•"/>
            </a:pPr>
            <a:r>
              <a:rPr lang="en-US" sz="1600" dirty="0" err="1" smtClean="0"/>
              <a:t>partonPt</a:t>
            </a:r>
            <a:r>
              <a:rPr lang="en-US" sz="1600" dirty="0" smtClean="0"/>
              <a:t>[0],[1] &gt; 400</a:t>
            </a:r>
          </a:p>
          <a:p>
            <a:pPr marL="1200150" lvl="2" indent="-285750">
              <a:buFont typeface="Arial" panose="020B0604020202020204" pitchFamily="34" charset="0"/>
              <a:buChar char="•"/>
            </a:pPr>
            <a:r>
              <a:rPr lang="en-US" sz="1600" dirty="0" smtClean="0"/>
              <a:t>|</a:t>
            </a:r>
            <a:r>
              <a:rPr lang="en-US" sz="1600" dirty="0" err="1" smtClean="0"/>
              <a:t>partonEta</a:t>
            </a:r>
            <a:r>
              <a:rPr lang="en-US" sz="1600" dirty="0" smtClean="0"/>
              <a:t>[0],[1]| &lt; 2.4</a:t>
            </a:r>
          </a:p>
          <a:p>
            <a:pPr marL="1200150" lvl="2" indent="-285750">
              <a:buFont typeface="Arial" panose="020B0604020202020204" pitchFamily="34" charset="0"/>
              <a:buChar char="•"/>
            </a:pPr>
            <a:r>
              <a:rPr lang="en-US" sz="1600" dirty="0" err="1" smtClean="0"/>
              <a:t>mTTbarParton</a:t>
            </a:r>
            <a:r>
              <a:rPr lang="en-US" sz="1600" dirty="0" smtClean="0"/>
              <a:t> &gt; 1000</a:t>
            </a:r>
          </a:p>
          <a:p>
            <a:pPr marL="1200150" lvl="2" indent="-285750">
              <a:buFont typeface="Arial" panose="020B0604020202020204" pitchFamily="34" charset="0"/>
              <a:buChar char="•"/>
            </a:pPr>
            <a:endParaRPr lang="en-GB" sz="1600" dirty="0"/>
          </a:p>
        </p:txBody>
      </p:sp>
      <mc:AlternateContent xmlns:mc="http://schemas.openxmlformats.org/markup-compatibility/2006" xmlns:a14="http://schemas.microsoft.com/office/drawing/2010/main">
        <mc:Choice Requires="a14">
          <p:sp>
            <p:nvSpPr>
              <p:cNvPr id="8" name="TextBox 7"/>
              <p:cNvSpPr txBox="1"/>
              <p:nvPr/>
            </p:nvSpPr>
            <p:spPr>
              <a:xfrm>
                <a:off x="401216" y="3457161"/>
                <a:ext cx="11000792" cy="2344873"/>
              </a:xfrm>
              <a:prstGeom prst="rect">
                <a:avLst/>
              </a:prstGeom>
              <a:noFill/>
            </p:spPr>
            <p:txBody>
              <a:bodyPr wrap="square" rtlCol="0">
                <a:spAutoFit/>
              </a:bodyPr>
              <a:lstStyle/>
              <a:p>
                <a:r>
                  <a:rPr lang="en-US" sz="1600" dirty="0" smtClean="0"/>
                  <a:t>Definitions:</a:t>
                </a:r>
              </a:p>
              <a:p>
                <a:endParaRPr lang="en-US" sz="160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𝐸𝑓𝑓𝑖𝑐𝑖𝑒𝑛𝑐𝑦</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𝑟𝑒𝑐𝑜</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num>
                        <m:den>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𝐸𝑣𝑒𝑛𝑡𝐶𝑜𝑢𝑛𝑡𝑒𝑟</m:t>
                          </m:r>
                        </m:den>
                      </m:f>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𝑃𝑎𝑟𝑡𝑜𝑛</m:t>
                          </m:r>
                        </m:e>
                      </m:d>
                    </m:oMath>
                  </m:oMathPara>
                </a14:m>
                <a:endParaRPr lang="en-US" sz="1600" b="0" dirty="0" smtClean="0"/>
              </a:p>
              <a:p>
                <a:pPr algn="ctr"/>
                <a:endParaRPr lang="en-US" sz="1600" b="0" dirty="0" smtClean="0"/>
              </a:p>
              <a:p>
                <a:pPr algn="ctr"/>
                <a:endParaRPr lang="en-US" sz="1600" b="0" dirty="0" smtClean="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𝐴𝑐𝑐𝑒𝑝𝑡𝑎𝑛𝑐𝑒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𝑒𝑣𝑒𝑛𝑡𝑠</m:t>
                          </m:r>
                          <m:r>
                            <a:rPr lang="en-US" sz="1600" i="1">
                              <a:latin typeface="Cambria Math" panose="02040503050406030204" pitchFamily="18" charset="0"/>
                            </a:rPr>
                            <m:t> </m:t>
                          </m:r>
                          <m:r>
                            <a:rPr lang="en-US" sz="1600" i="1">
                              <a:latin typeface="Cambria Math" panose="02040503050406030204" pitchFamily="18" charset="0"/>
                            </a:rPr>
                            <m:t>𝑝𝑎𝑠𝑠𝑖𝑛𝑔</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𝑝𝑎𝑟𝑡𝑜𝑛</m:t>
                          </m:r>
                          <m:r>
                            <a:rPr lang="en-US" sz="1600" i="1">
                              <a:latin typeface="Cambria Math" panose="02040503050406030204" pitchFamily="18" charset="0"/>
                            </a:rPr>
                            <m:t> </m:t>
                          </m:r>
                          <m:r>
                            <a:rPr lang="en-US" sz="1600" i="1">
                              <a:latin typeface="Cambria Math" panose="02040503050406030204" pitchFamily="18" charset="0"/>
                            </a:rPr>
                            <m:t>𝑐𝑢𝑡𝑠</m:t>
                          </m:r>
                        </m:num>
                        <m:den>
                          <m:r>
                            <a:rPr lang="en-US" sz="1600" i="1">
                              <a:latin typeface="Cambria Math" panose="02040503050406030204" pitchFamily="18" charset="0"/>
                            </a:rPr>
                            <m:t>#</m:t>
                          </m:r>
                          <m:r>
                            <a:rPr lang="en-US" sz="1600" i="1">
                              <a:latin typeface="Cambria Math" panose="02040503050406030204" pitchFamily="18" charset="0"/>
                            </a:rPr>
                            <m:t>𝑒𝑣𝑒𝑛𝑡𝑠𝑖𝑛𝑔</m:t>
                          </m:r>
                          <m:r>
                            <a:rPr lang="en-US" sz="1600" i="1">
                              <a:latin typeface="Cambria Math" panose="02040503050406030204" pitchFamily="18" charset="0"/>
                            </a:rPr>
                            <m:t> </m:t>
                          </m:r>
                          <m:r>
                            <a:rPr lang="en-US" sz="1600" i="1">
                              <a:latin typeface="Cambria Math" panose="02040503050406030204" pitchFamily="18" charset="0"/>
                            </a:rPr>
                            <m:t>𝑝𝑎𝑠𝑠</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𝑐𝑢𝑡𝑠</m:t>
                          </m:r>
                          <m:r>
                            <a:rPr lang="en-US" sz="1600" i="1">
                              <a:latin typeface="Cambria Math" panose="02040503050406030204" pitchFamily="18" charset="0"/>
                            </a:rPr>
                            <m:t> </m:t>
                          </m:r>
                        </m:den>
                      </m:f>
                      <m:r>
                        <a:rPr lang="en-US" sz="1600" b="0" i="1" smtClean="0">
                          <a:latin typeface="Cambria Math" panose="02040503050406030204" pitchFamily="18" charset="0"/>
                        </a:rPr>
                        <m:t>(</m:t>
                      </m:r>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𝑅𝑒𝑐𝑜</m:t>
                      </m:r>
                      <m:r>
                        <a:rPr lang="en-US" sz="1600" b="0" i="1" smtClean="0">
                          <a:latin typeface="Cambria Math" panose="02040503050406030204" pitchFamily="18" charset="0"/>
                        </a:rPr>
                        <m:t>)</m:t>
                      </m:r>
                    </m:oMath>
                  </m:oMathPara>
                </a14:m>
                <a:endParaRPr lang="en-GB" sz="1600" dirty="0"/>
              </a:p>
              <a:p>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01216" y="3457161"/>
                <a:ext cx="11000792" cy="2344873"/>
              </a:xfrm>
              <a:prstGeom prst="rect">
                <a:avLst/>
              </a:prstGeom>
              <a:blipFill>
                <a:blip r:embed="rId3"/>
                <a:stretch>
                  <a:fillRect l="-333" t="-779"/>
                </a:stretch>
              </a:blipFill>
            </p:spPr>
            <p:txBody>
              <a:bodyPr/>
              <a:lstStyle/>
              <a:p>
                <a:r>
                  <a:rPr lang="en-GB">
                    <a:noFill/>
                  </a:rPr>
                  <a:t> </a:t>
                </a:r>
              </a:p>
            </p:txBody>
          </p:sp>
        </mc:Fallback>
      </mc:AlternateContent>
      <p:sp>
        <p:nvSpPr>
          <p:cNvPr id="9" name="TextBox 8"/>
          <p:cNvSpPr txBox="1"/>
          <p:nvPr/>
        </p:nvSpPr>
        <p:spPr>
          <a:xfrm>
            <a:off x="3686185" y="944161"/>
            <a:ext cx="5113706" cy="2554545"/>
          </a:xfrm>
          <a:prstGeom prst="rect">
            <a:avLst/>
          </a:prstGeom>
          <a:noFill/>
        </p:spPr>
        <p:txBody>
          <a:bodyPr wrap="square" rtlCol="0">
            <a:spAutoFit/>
          </a:bodyPr>
          <a:lstStyle/>
          <a:p>
            <a:pPr marL="742950" lvl="1" indent="-285750">
              <a:buFont typeface="Arial" panose="020B0604020202020204" pitchFamily="34" charset="0"/>
              <a:buChar char="•"/>
            </a:pPr>
            <a:r>
              <a:rPr lang="en-US" sz="1600" dirty="0" err="1" smtClean="0"/>
              <a:t>Reco</a:t>
            </a:r>
            <a:r>
              <a:rPr lang="en-US" sz="1600" dirty="0" smtClean="0"/>
              <a:t> cuts:</a:t>
            </a:r>
            <a:endParaRPr lang="en-US" sz="1600" dirty="0"/>
          </a:p>
          <a:p>
            <a:pPr marL="1200150" lvl="2" indent="-285750">
              <a:buFont typeface="Arial" panose="020B0604020202020204" pitchFamily="34" charset="0"/>
              <a:buChar char="•"/>
            </a:pPr>
            <a:r>
              <a:rPr lang="en-US" sz="1600" dirty="0" err="1"/>
              <a:t>nJets</a:t>
            </a:r>
            <a:r>
              <a:rPr lang="en-US" sz="1600" dirty="0"/>
              <a:t> &gt; 1</a:t>
            </a:r>
          </a:p>
          <a:p>
            <a:pPr marL="1200150" lvl="2" indent="-285750">
              <a:buFont typeface="Arial" panose="020B0604020202020204" pitchFamily="34" charset="0"/>
              <a:buChar char="•"/>
            </a:pPr>
            <a:r>
              <a:rPr lang="en-US" sz="1600" dirty="0" err="1"/>
              <a:t>nLeptons</a:t>
            </a:r>
            <a:r>
              <a:rPr lang="en-US" sz="1600" dirty="0"/>
              <a:t> = 0</a:t>
            </a:r>
          </a:p>
          <a:p>
            <a:pPr marL="1200150" lvl="2" indent="-285750">
              <a:buFont typeface="Arial" panose="020B0604020202020204" pitchFamily="34" charset="0"/>
              <a:buChar char="•"/>
            </a:pPr>
            <a:r>
              <a:rPr lang="en-US" sz="1600" dirty="0" err="1"/>
              <a:t>mJJ</a:t>
            </a:r>
            <a:r>
              <a:rPr lang="en-US" sz="1600" dirty="0"/>
              <a:t> &gt; 1000</a:t>
            </a:r>
          </a:p>
          <a:p>
            <a:pPr marL="1200150" lvl="2" indent="-285750">
              <a:buFont typeface="Arial" panose="020B0604020202020204" pitchFamily="34" charset="0"/>
              <a:buChar char="•"/>
            </a:pPr>
            <a:r>
              <a:rPr lang="en-US" sz="1600" dirty="0" err="1"/>
              <a:t>jetPt</a:t>
            </a:r>
            <a:r>
              <a:rPr lang="en-US" sz="1600" dirty="0"/>
              <a:t>[0],[1] &gt; 400</a:t>
            </a:r>
          </a:p>
          <a:p>
            <a:pPr marL="1200150" lvl="2" indent="-285750">
              <a:buFont typeface="Arial" panose="020B0604020202020204" pitchFamily="34" charset="0"/>
              <a:buChar char="•"/>
            </a:pPr>
            <a:r>
              <a:rPr lang="en-US" sz="1600" dirty="0"/>
              <a:t>|</a:t>
            </a:r>
            <a:r>
              <a:rPr lang="en-US" sz="1600" dirty="0" err="1"/>
              <a:t>jetEta</a:t>
            </a:r>
            <a:r>
              <a:rPr lang="en-US" sz="1600" dirty="0"/>
              <a:t>[0],[1]| &lt; 2.4</a:t>
            </a:r>
          </a:p>
          <a:p>
            <a:pPr marL="1200150" lvl="2" indent="-285750">
              <a:buFont typeface="Arial" panose="020B0604020202020204" pitchFamily="34" charset="0"/>
              <a:buChar char="•"/>
            </a:pPr>
            <a:r>
              <a:rPr lang="en-US" sz="1600" dirty="0" err="1"/>
              <a:t>bTagging</a:t>
            </a:r>
            <a:r>
              <a:rPr lang="en-US" sz="1600" dirty="0"/>
              <a:t> (Medium WP)</a:t>
            </a:r>
          </a:p>
          <a:p>
            <a:pPr marL="1200150" lvl="2" indent="-285750">
              <a:buFont typeface="Arial" panose="020B0604020202020204" pitchFamily="34" charset="0"/>
              <a:buChar char="•"/>
            </a:pPr>
            <a:r>
              <a:rPr lang="en-US" sz="1600" dirty="0"/>
              <a:t>Tagger </a:t>
            </a:r>
            <a:r>
              <a:rPr lang="en-US" sz="1600" smtClean="0"/>
              <a:t>cut(top Tagger&gt; 0.2)</a:t>
            </a:r>
            <a:endParaRPr lang="en-US" sz="1600" dirty="0"/>
          </a:p>
          <a:p>
            <a:pPr marL="1200150" lvl="2" indent="-285750">
              <a:buFont typeface="Arial" panose="020B0604020202020204" pitchFamily="34" charset="0"/>
              <a:buChar char="•"/>
            </a:pPr>
            <a:r>
              <a:rPr lang="en-US" sz="1600" dirty="0" err="1"/>
              <a:t>JetMassSoftDrop</a:t>
            </a:r>
            <a:r>
              <a:rPr lang="en-US" sz="1600" dirty="0"/>
              <a:t> &gt; 120 and &lt; </a:t>
            </a:r>
            <a:r>
              <a:rPr lang="en-US" sz="1600" dirty="0" smtClean="0"/>
              <a:t>220</a:t>
            </a:r>
          </a:p>
          <a:p>
            <a:endParaRPr lang="en-GB" sz="1600" dirty="0"/>
          </a:p>
        </p:txBody>
      </p:sp>
    </p:spTree>
    <p:extLst>
      <p:ext uri="{BB962C8B-B14F-4D97-AF65-F5344CB8AC3E}">
        <p14:creationId xmlns:p14="http://schemas.microsoft.com/office/powerpoint/2010/main" val="84727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n-US" u="sng" dirty="0" smtClean="0"/>
              <a:t>|cos(</a:t>
            </a:r>
            <a:r>
              <a:rPr lang="el-GR" u="sng" dirty="0" smtClean="0"/>
              <a:t>θ)</a:t>
            </a:r>
            <a:r>
              <a:rPr lang="en-US" u="sng" dirty="0" smtClean="0"/>
              <a:t>|</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10652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t>
            </a:r>
            <a:r>
              <a:rPr lang="en-GB" u="sng" dirty="0" smtClean="0"/>
              <a:t>for </a:t>
            </a:r>
            <a:r>
              <a:rPr lang="en-GB" u="sng" dirty="0"/>
              <a:t>chi </a:t>
            </a:r>
            <a:r>
              <a:rPr lang="en-GB" u="sng" dirty="0" smtClean="0"/>
              <a:t>distribution (zoomed)</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955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12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a:t>
            </a:r>
            <a:r>
              <a:rPr lang="en-US" u="sng" dirty="0"/>
              <a:t>|cos(</a:t>
            </a:r>
            <a:r>
              <a:rPr lang="el-GR" u="sng" dirty="0"/>
              <a:t>θ</a:t>
            </a:r>
            <a:r>
              <a:rPr lang="en-US" u="sng" dirty="0"/>
              <a:t>)|</a:t>
            </a:r>
            <a:r>
              <a:rPr lang="en-GB" u="sng" dirty="0" smtClean="0"/>
              <a:t> </a:t>
            </a:r>
            <a:r>
              <a:rPr lang="en-GB" u="sng" dirty="0"/>
              <a:t>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0548741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776</TotalTime>
  <Words>584</Words>
  <Application>Microsoft Office PowerPoint</Application>
  <PresentationFormat>Widescreen</PresentationFormat>
  <Paragraphs>155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Retrospect</vt:lpstr>
      <vt:lpstr>Status Report TTbar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709</cp:revision>
  <dcterms:created xsi:type="dcterms:W3CDTF">2019-02-07T21:49:08Z</dcterms:created>
  <dcterms:modified xsi:type="dcterms:W3CDTF">2019-06-12T13:52:17Z</dcterms:modified>
</cp:coreProperties>
</file>