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24"/>
  </p:notesMasterIdLst>
  <p:sldIdLst>
    <p:sldId id="256" r:id="rId2"/>
    <p:sldId id="257" r:id="rId3"/>
    <p:sldId id="259" r:id="rId4"/>
    <p:sldId id="258" r:id="rId5"/>
    <p:sldId id="262" r:id="rId6"/>
    <p:sldId id="260" r:id="rId7"/>
    <p:sldId id="264" r:id="rId8"/>
    <p:sldId id="263" r:id="rId9"/>
    <p:sldId id="261" r:id="rId10"/>
    <p:sldId id="265" r:id="rId11"/>
    <p:sldId id="266" r:id="rId12"/>
    <p:sldId id="268" r:id="rId13"/>
    <p:sldId id="267" r:id="rId14"/>
    <p:sldId id="272" r:id="rId15"/>
    <p:sldId id="269" r:id="rId16"/>
    <p:sldId id="271"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6633" autoAdjust="0"/>
  </p:normalViewPr>
  <p:slideViewPr>
    <p:cSldViewPr snapToGrid="0" snapToObjects="1">
      <p:cViewPr varScale="1">
        <p:scale>
          <a:sx n="103" d="100"/>
          <a:sy n="103" d="100"/>
        </p:scale>
        <p:origin x="114" y="63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21/05/2019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93728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1502914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860722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1407183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3139741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17</a:t>
            </a:fld>
            <a:endParaRPr lang="en-GB"/>
          </a:p>
        </p:txBody>
      </p:sp>
    </p:spTree>
    <p:extLst>
      <p:ext uri="{BB962C8B-B14F-4D97-AF65-F5344CB8AC3E}">
        <p14:creationId xmlns:p14="http://schemas.microsoft.com/office/powerpoint/2010/main" val="12769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18</a:t>
            </a:fld>
            <a:endParaRPr lang="en-GB"/>
          </a:p>
        </p:txBody>
      </p:sp>
    </p:spTree>
    <p:extLst>
      <p:ext uri="{BB962C8B-B14F-4D97-AF65-F5344CB8AC3E}">
        <p14:creationId xmlns:p14="http://schemas.microsoft.com/office/powerpoint/2010/main" val="330583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19</a:t>
            </a:fld>
            <a:endParaRPr lang="en-GB"/>
          </a:p>
        </p:txBody>
      </p:sp>
    </p:spTree>
    <p:extLst>
      <p:ext uri="{BB962C8B-B14F-4D97-AF65-F5344CB8AC3E}">
        <p14:creationId xmlns:p14="http://schemas.microsoft.com/office/powerpoint/2010/main" val="4240262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20</a:t>
            </a:fld>
            <a:endParaRPr lang="en-GB"/>
          </a:p>
        </p:txBody>
      </p:sp>
    </p:spTree>
    <p:extLst>
      <p:ext uri="{BB962C8B-B14F-4D97-AF65-F5344CB8AC3E}">
        <p14:creationId xmlns:p14="http://schemas.microsoft.com/office/powerpoint/2010/main" val="3778741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21</a:t>
            </a:fld>
            <a:endParaRPr lang="en-GB"/>
          </a:p>
        </p:txBody>
      </p:sp>
    </p:spTree>
    <p:extLst>
      <p:ext uri="{BB962C8B-B14F-4D97-AF65-F5344CB8AC3E}">
        <p14:creationId xmlns:p14="http://schemas.microsoft.com/office/powerpoint/2010/main" val="282904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2036346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22</a:t>
            </a:fld>
            <a:endParaRPr lang="en-GB"/>
          </a:p>
        </p:txBody>
      </p:sp>
    </p:spTree>
    <p:extLst>
      <p:ext uri="{BB962C8B-B14F-4D97-AF65-F5344CB8AC3E}">
        <p14:creationId xmlns:p14="http://schemas.microsoft.com/office/powerpoint/2010/main" val="79132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351234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61807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1827399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401137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31737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161691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385693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1/4/2019</a:t>
            </a:r>
            <a:endParaRPr lang="en-US"/>
          </a:p>
        </p:txBody>
      </p:sp>
      <p:sp>
        <p:nvSpPr>
          <p:cNvPr id="6" name="Footer Placeholder 5"/>
          <p:cNvSpPr>
            <a:spLocks noGrp="1"/>
          </p:cNvSpPr>
          <p:nvPr>
            <p:ph type="ftr" sz="quarter" idx="11"/>
          </p:nvPr>
        </p:nvSpPr>
        <p:spPr/>
        <p:txBody>
          <a:bodyPr/>
          <a:lstStyle/>
          <a:p>
            <a:r>
              <a:rPr lang="fi-FI" smtClean="0"/>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1/4/2019</a:t>
            </a:r>
            <a:endParaRPr lang="en-US"/>
          </a:p>
        </p:txBody>
      </p:sp>
      <p:sp>
        <p:nvSpPr>
          <p:cNvPr id="8" name="Footer Placeholder 7"/>
          <p:cNvSpPr>
            <a:spLocks noGrp="1"/>
          </p:cNvSpPr>
          <p:nvPr>
            <p:ph type="ftr" sz="quarter" idx="11"/>
          </p:nvPr>
        </p:nvSpPr>
        <p:spPr/>
        <p:txBody>
          <a:bodyPr/>
          <a:lstStyle/>
          <a:p>
            <a:r>
              <a:rPr lang="fi-FI" smtClean="0"/>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1/4/2019</a:t>
            </a:r>
            <a:endParaRPr lang="en-US"/>
          </a:p>
        </p:txBody>
      </p:sp>
      <p:sp>
        <p:nvSpPr>
          <p:cNvPr id="4" name="Footer Placeholder 3"/>
          <p:cNvSpPr>
            <a:spLocks noGrp="1"/>
          </p:cNvSpPr>
          <p:nvPr>
            <p:ph type="ftr" sz="quarter" idx="11"/>
          </p:nvPr>
        </p:nvSpPr>
        <p:spPr/>
        <p:txBody>
          <a:bodyPr/>
          <a:lstStyle/>
          <a:p>
            <a:r>
              <a:rPr lang="fi-FI" smtClean="0"/>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1/4/2019</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smtClean="0"/>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1/4/2019</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smtClean="0"/>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1/4/2019</a:t>
            </a:r>
            <a:endParaRPr lang="en-US"/>
          </a:p>
        </p:txBody>
      </p:sp>
      <p:sp>
        <p:nvSpPr>
          <p:cNvPr id="6" name="Footer Placeholder 5"/>
          <p:cNvSpPr>
            <a:spLocks noGrp="1"/>
          </p:cNvSpPr>
          <p:nvPr>
            <p:ph type="ftr" sz="quarter" idx="11"/>
          </p:nvPr>
        </p:nvSpPr>
        <p:spPr/>
        <p:txBody>
          <a:bodyPr/>
          <a:lstStyle/>
          <a:p>
            <a:r>
              <a:rPr lang="fi-FI" smtClean="0"/>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1/4/2019</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smtClean="0"/>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smtClean="0"/>
              <a:t>TTbar</a:t>
            </a:r>
            <a:r>
              <a:rPr lang="en-US" sz="4500" dirty="0" smtClean="0"/>
              <a:t> </a:t>
            </a:r>
            <a:r>
              <a:rPr lang="en-US" sz="4500" dirty="0" smtClean="0"/>
              <a:t>resonances</a:t>
            </a:r>
            <a:br>
              <a:rPr lang="en-US" sz="4500" dirty="0" smtClean="0"/>
            </a:br>
            <a:r>
              <a:rPr lang="en-US" sz="4500" dirty="0" smtClean="0"/>
              <a:t>Angular </a:t>
            </a:r>
            <a:r>
              <a:rPr lang="en-US" sz="4500" dirty="0" smtClean="0"/>
              <a:t>Distributions</a:t>
            </a:r>
            <a:r>
              <a:rPr lang="en-US" sz="4500" dirty="0" smtClean="0"/>
              <a:t/>
            </a:r>
            <a:br>
              <a:rPr lang="en-US" sz="4500" dirty="0" smtClean="0"/>
            </a:br>
            <a:r>
              <a:rPr lang="en-US" sz="4500" dirty="0" smtClean="0"/>
              <a:t/>
            </a:r>
            <a:br>
              <a:rPr lang="en-US" sz="4500" dirty="0" smtClean="0"/>
            </a:br>
            <a:r>
              <a:rPr lang="en-US" sz="4500" dirty="0" smtClean="0"/>
              <a:t>NTUA</a:t>
            </a:r>
            <a:endParaRPr lang="en-US" sz="4500" dirty="0"/>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smtClean="0"/>
              <a:t>George </a:t>
            </a:r>
            <a:r>
              <a:rPr lang="en-US" dirty="0"/>
              <a:t>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2TeV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428408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2TeV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70641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2.5TeV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16988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2.5TeV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67366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3TeV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30849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3TeV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93545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3TeV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8068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4TeV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73659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a:t>
            </a:r>
            <a:r>
              <a:rPr lang="en-US" smtClean="0"/>
              <a:t>= 4TeV </a:t>
            </a:r>
            <a:r>
              <a:rPr lang="en-US" dirty="0" smtClean="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48156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a:t>
            </a:r>
            <a:r>
              <a:rPr lang="en-US" smtClean="0"/>
              <a:t>= 4TeV </a:t>
            </a:r>
            <a:r>
              <a:rPr lang="en-US" dirty="0" smtClean="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50267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dirty="0" smtClean="0"/>
              <a:t>NTUA, G. Bakas</a:t>
            </a:r>
            <a:endParaRPr lang="en-US" dirty="0"/>
          </a:p>
        </p:txBody>
      </p:sp>
      <p:sp>
        <p:nvSpPr>
          <p:cNvPr id="7" name="TextBox 6"/>
          <p:cNvSpPr txBox="1"/>
          <p:nvPr/>
        </p:nvSpPr>
        <p:spPr>
          <a:xfrm>
            <a:off x="222294" y="0"/>
            <a:ext cx="10846676" cy="461665"/>
          </a:xfrm>
          <a:prstGeom prst="rect">
            <a:avLst/>
          </a:prstGeom>
          <a:noFill/>
        </p:spPr>
        <p:txBody>
          <a:bodyPr wrap="square" rtlCol="0">
            <a:spAutoFit/>
          </a:bodyPr>
          <a:lstStyle/>
          <a:p>
            <a:r>
              <a:rPr lang="en-US" sz="2400" u="sng" dirty="0" smtClean="0"/>
              <a:t>Progress Report</a:t>
            </a:r>
            <a:endParaRPr lang="en-GB" sz="2400" u="sng" dirty="0"/>
          </a:p>
        </p:txBody>
      </p:sp>
      <p:sp>
        <p:nvSpPr>
          <p:cNvPr id="8" name="TextBox 7"/>
          <p:cNvSpPr txBox="1"/>
          <p:nvPr/>
        </p:nvSpPr>
        <p:spPr>
          <a:xfrm>
            <a:off x="222294" y="526988"/>
            <a:ext cx="1097122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DCS</a:t>
            </a:r>
          </a:p>
          <a:p>
            <a:pPr marL="742950" lvl="1" indent="-285750">
              <a:buFont typeface="Arial" panose="020B0604020202020204" pitchFamily="34" charset="0"/>
              <a:buChar char="•"/>
            </a:pPr>
            <a:r>
              <a:rPr lang="en-US" sz="1600" dirty="0" err="1" smtClean="0"/>
              <a:t>fwInstallationUtils</a:t>
            </a:r>
            <a:r>
              <a:rPr lang="en-GB" sz="1600" dirty="0" smtClean="0"/>
              <a:t>: </a:t>
            </a:r>
          </a:p>
          <a:p>
            <a:pPr marL="1200150" lvl="2" indent="-285750">
              <a:buFont typeface="Arial" panose="020B0604020202020204" pitchFamily="34" charset="0"/>
              <a:buChar char="•"/>
            </a:pPr>
            <a:r>
              <a:rPr lang="en-US" sz="1600" dirty="0" smtClean="0"/>
              <a:t>Deploy the component</a:t>
            </a:r>
          </a:p>
          <a:p>
            <a:pPr marL="1200150" lvl="2" indent="-285750">
              <a:buFont typeface="Arial" panose="020B0604020202020204" pitchFamily="34" charset="0"/>
              <a:buChar char="•"/>
            </a:pPr>
            <a:r>
              <a:rPr lang="en-US" sz="1600" dirty="0" smtClean="0"/>
              <a:t>Changes in the database</a:t>
            </a:r>
            <a:r>
              <a:rPr lang="en-US" sz="1600" dirty="0"/>
              <a:t> </a:t>
            </a:r>
            <a:r>
              <a:rPr lang="en-US" sz="1600" dirty="0" smtClean="0"/>
              <a:t>(create new tables </a:t>
            </a:r>
            <a:r>
              <a:rPr lang="en-US" sz="1600" dirty="0" err="1" smtClean="0"/>
              <a:t>etc</a:t>
            </a:r>
            <a:r>
              <a:rPr lang="en-US" sz="1600" dirty="0" smtClean="0"/>
              <a:t>)</a:t>
            </a:r>
          </a:p>
          <a:p>
            <a:pPr marL="1200150" lvl="2" indent="-285750">
              <a:buFont typeface="Arial" panose="020B0604020202020204" pitchFamily="34" charset="0"/>
              <a:buChar char="•"/>
            </a:pPr>
            <a:r>
              <a:rPr lang="en-US" sz="1600" dirty="0" smtClean="0"/>
              <a:t>Test that the tool works both when being operated with user credentials and when being operated without user credentials</a:t>
            </a:r>
          </a:p>
          <a:p>
            <a:pPr marL="1200150" lvl="2" indent="-285750">
              <a:buFont typeface="Arial" panose="020B0604020202020204" pitchFamily="34" charset="0"/>
              <a:buChar char="•"/>
            </a:pPr>
            <a:r>
              <a:rPr lang="en-US" sz="1600" dirty="0" smtClean="0"/>
              <a:t>Trying to Figure multiple scenarios that may go wrong</a:t>
            </a:r>
          </a:p>
          <a:p>
            <a:pPr marL="742950" lvl="1" indent="-285750">
              <a:buFont typeface="Arial" panose="020B0604020202020204" pitchFamily="34" charset="0"/>
              <a:buChar char="•"/>
            </a:pPr>
            <a:r>
              <a:rPr lang="en-US" sz="1600" dirty="0" err="1" smtClean="0"/>
              <a:t>CMSfwInstallUtils</a:t>
            </a:r>
            <a:endParaRPr lang="en-US" sz="1600" dirty="0" smtClean="0"/>
          </a:p>
          <a:p>
            <a:pPr marL="1200150" lvl="2" indent="-285750">
              <a:buFont typeface="Arial" panose="020B0604020202020204" pitchFamily="34" charset="0"/>
              <a:buChar char="•"/>
            </a:pPr>
            <a:r>
              <a:rPr lang="en-US" sz="1600" dirty="0" err="1" smtClean="0"/>
              <a:t>Conf</a:t>
            </a:r>
            <a:r>
              <a:rPr lang="en-US" sz="1600" dirty="0" smtClean="0"/>
              <a:t> DB checks tool </a:t>
            </a:r>
          </a:p>
          <a:p>
            <a:pPr marL="1200150" lvl="2" indent="-285750">
              <a:buFont typeface="Arial" panose="020B0604020202020204" pitchFamily="34" charset="0"/>
              <a:buChar char="•"/>
            </a:pPr>
            <a:r>
              <a:rPr lang="en-US" sz="1600" dirty="0" smtClean="0"/>
              <a:t>Why it takes so long to apply checks between project and </a:t>
            </a:r>
            <a:r>
              <a:rPr lang="en-US" sz="1600" dirty="0" err="1" smtClean="0"/>
              <a:t>db</a:t>
            </a:r>
            <a:endParaRPr lang="en-US" sz="1600" dirty="0"/>
          </a:p>
          <a:p>
            <a:pPr marL="1200150" lvl="2" indent="-285750">
              <a:buFont typeface="Arial" panose="020B0604020202020204" pitchFamily="34" charset="0"/>
              <a:buChar char="•"/>
            </a:pPr>
            <a:r>
              <a:rPr lang="en-US" sz="1600" dirty="0" smtClean="0"/>
              <a:t>Make the tool as generic as possible</a:t>
            </a:r>
          </a:p>
          <a:p>
            <a:pPr marL="1200150" lvl="2"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Analysis:</a:t>
            </a:r>
          </a:p>
          <a:p>
            <a:pPr marL="742950" lvl="1" indent="-285750">
              <a:buFont typeface="Arial" panose="020B0604020202020204" pitchFamily="34" charset="0"/>
              <a:buChar char="•"/>
            </a:pPr>
            <a:r>
              <a:rPr lang="en-US" sz="1600" dirty="0" err="1" smtClean="0"/>
              <a:t>TTbar</a:t>
            </a:r>
            <a:r>
              <a:rPr lang="en-US" sz="1600" dirty="0" smtClean="0"/>
              <a:t> Angular distributions for several mass values of Z’</a:t>
            </a:r>
          </a:p>
          <a:p>
            <a:pPr marL="742950" lvl="1" indent="-285750">
              <a:buFont typeface="Arial" panose="020B0604020202020204" pitchFamily="34" charset="0"/>
              <a:buChar char="•"/>
            </a:pPr>
            <a:r>
              <a:rPr lang="en-US" sz="1600" dirty="0" smtClean="0"/>
              <a:t>Hands on 2017 MC’s. </a:t>
            </a:r>
          </a:p>
          <a:p>
            <a:pPr marL="1200150" lvl="2" indent="-285750">
              <a:buFont typeface="Arial" panose="020B0604020202020204" pitchFamily="34" charset="0"/>
              <a:buChar char="•"/>
            </a:pPr>
            <a:r>
              <a:rPr lang="en-US" sz="1600" dirty="0" smtClean="0"/>
              <a:t>Much more samples for the </a:t>
            </a:r>
            <a:r>
              <a:rPr lang="en-US" sz="1600" dirty="0" err="1" smtClean="0"/>
              <a:t>Zprime</a:t>
            </a:r>
            <a:r>
              <a:rPr lang="en-US" sz="1600" dirty="0" smtClean="0"/>
              <a:t> masses </a:t>
            </a:r>
          </a:p>
          <a:p>
            <a:pPr marL="742950" lvl="1" indent="-285750">
              <a:buFont typeface="Arial" panose="020B0604020202020204" pitchFamily="34" charset="0"/>
              <a:buChar char="•"/>
            </a:pPr>
            <a:r>
              <a:rPr lang="en-US" sz="1600" dirty="0" smtClean="0"/>
              <a:t>Production of QCD and </a:t>
            </a:r>
            <a:r>
              <a:rPr lang="en-US" sz="1600" dirty="0" err="1" smtClean="0"/>
              <a:t>Mtt</a:t>
            </a:r>
            <a:r>
              <a:rPr lang="en-US" sz="1600" dirty="0" smtClean="0"/>
              <a:t> samples</a:t>
            </a:r>
          </a:p>
          <a:p>
            <a:pPr marL="1200150" lvl="2" indent="-285750">
              <a:buFont typeface="Arial" panose="020B0604020202020204" pitchFamily="34" charset="0"/>
              <a:buChar char="•"/>
            </a:pPr>
            <a:r>
              <a:rPr lang="en-US" sz="1600" dirty="0" smtClean="0"/>
              <a:t>Re-train and check outputs between 2016 and 2017</a:t>
            </a:r>
          </a:p>
          <a:p>
            <a:pPr marL="1200150" lvl="2" indent="-285750">
              <a:buFont typeface="Arial" panose="020B0604020202020204" pitchFamily="34" charset="0"/>
              <a:buChar char="•"/>
            </a:pPr>
            <a:r>
              <a:rPr lang="en-US" sz="1600" dirty="0" smtClean="0"/>
              <a:t>Waiting for the cross sections for the </a:t>
            </a:r>
            <a:r>
              <a:rPr lang="en-US" sz="1600" dirty="0" err="1" smtClean="0"/>
              <a:t>Mtt</a:t>
            </a:r>
            <a:r>
              <a:rPr lang="en-US" sz="1600" dirty="0" smtClean="0"/>
              <a:t> samples. The </a:t>
            </a:r>
            <a:r>
              <a:rPr lang="en-US" sz="1600" dirty="0" err="1" smtClean="0"/>
              <a:t>XsecDB</a:t>
            </a:r>
            <a:r>
              <a:rPr lang="en-US" sz="1600" dirty="0" smtClean="0"/>
              <a:t> does not include all the cross sections for the samples that I need</a:t>
            </a:r>
          </a:p>
          <a:p>
            <a:pPr marL="742950" lvl="1" indent="-285750">
              <a:buFont typeface="Arial" panose="020B0604020202020204" pitchFamily="34" charset="0"/>
              <a:buChar char="•"/>
            </a:pPr>
            <a:r>
              <a:rPr lang="en-US" sz="1600" dirty="0" smtClean="0"/>
              <a:t>Deep AK8: Lisa sent an email, waiting for Working Points</a:t>
            </a:r>
          </a:p>
          <a:p>
            <a:pPr lvl="1"/>
            <a:endParaRPr lang="en-US" sz="1600" dirty="0" smtClean="0"/>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60954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5TeV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427961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a:t>
            </a:r>
            <a:r>
              <a:rPr lang="en-US" smtClean="0"/>
              <a:t>= 5TeV </a:t>
            </a:r>
            <a:r>
              <a:rPr lang="en-US" dirty="0" smtClean="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177017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smtClean="0"/>
              <a:t>χ</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a:t>
            </a:r>
            <a:r>
              <a:rPr lang="en-US" smtClean="0"/>
              <a:t>= 5TeV </a:t>
            </a:r>
            <a:r>
              <a:rPr lang="en-US" dirty="0" smtClean="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71968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G. Bakas</a:t>
            </a:r>
            <a:endParaRPr lang="en-US"/>
          </a:p>
        </p:txBody>
      </p:sp>
      <p:sp>
        <p:nvSpPr>
          <p:cNvPr id="7" name="TextBox 6"/>
          <p:cNvSpPr txBox="1"/>
          <p:nvPr/>
        </p:nvSpPr>
        <p:spPr>
          <a:xfrm>
            <a:off x="260131" y="157656"/>
            <a:ext cx="10846676" cy="369332"/>
          </a:xfrm>
          <a:prstGeom prst="rect">
            <a:avLst/>
          </a:prstGeom>
          <a:noFill/>
        </p:spPr>
        <p:txBody>
          <a:bodyPr wrap="square" rtlCol="0">
            <a:spAutoFit/>
          </a:bodyPr>
          <a:lstStyle/>
          <a:p>
            <a:r>
              <a:rPr lang="en-US" u="sng" dirty="0" smtClean="0"/>
              <a:t>Search for top-</a:t>
            </a:r>
            <a:r>
              <a:rPr lang="en-US" u="sng" dirty="0" err="1" smtClean="0"/>
              <a:t>antitop</a:t>
            </a:r>
            <a:r>
              <a:rPr lang="en-US" u="sng" dirty="0" smtClean="0"/>
              <a:t> resonances</a:t>
            </a:r>
            <a:endParaRPr lang="en-GB" u="sng" dirty="0"/>
          </a:p>
        </p:txBody>
      </p:sp>
      <p:sp>
        <p:nvSpPr>
          <p:cNvPr id="8" name="TextBox 7"/>
          <p:cNvSpPr txBox="1"/>
          <p:nvPr/>
        </p:nvSpPr>
        <p:spPr>
          <a:xfrm>
            <a:off x="346841" y="717331"/>
            <a:ext cx="11690131"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Numerous extensions of the SM predict the existence of new interactions with enhanced couplings to third generation quarks, especially the top quark</a:t>
            </a:r>
          </a:p>
          <a:p>
            <a:pPr marL="285750" indent="-285750">
              <a:buFont typeface="Arial" panose="020B0604020202020204" pitchFamily="34" charset="0"/>
              <a:buChar char="•"/>
            </a:pPr>
            <a:r>
              <a:rPr lang="en-US" dirty="0" smtClean="0"/>
              <a:t>The associated new particle </a:t>
            </a:r>
            <a:r>
              <a:rPr lang="en-US" dirty="0" smtClean="0">
                <a:sym typeface="Wingdings" panose="05000000000000000000" pitchFamily="2" charset="2"/>
              </a:rPr>
              <a:t> observation as a </a:t>
            </a:r>
            <a:r>
              <a:rPr lang="en-US" dirty="0" err="1" smtClean="0">
                <a:sym typeface="Wingdings" panose="05000000000000000000" pitchFamily="2" charset="2"/>
              </a:rPr>
              <a:t>ttbar</a:t>
            </a:r>
            <a:r>
              <a:rPr lang="en-US" dirty="0" smtClean="0">
                <a:sym typeface="Wingdings" panose="05000000000000000000" pitchFamily="2" charset="2"/>
              </a:rPr>
              <a:t> resonance </a:t>
            </a:r>
          </a:p>
          <a:p>
            <a:pPr marL="285750" indent="-285750">
              <a:buFont typeface="Arial" panose="020B0604020202020204" pitchFamily="34" charset="0"/>
              <a:buChar char="•"/>
            </a:pPr>
            <a:r>
              <a:rPr lang="en-US" dirty="0" smtClean="0">
                <a:sym typeface="Wingdings" panose="05000000000000000000" pitchFamily="2" charset="2"/>
              </a:rPr>
              <a:t>Examples of such resonances:</a:t>
            </a:r>
          </a:p>
          <a:p>
            <a:pPr marL="800100" lvl="1" indent="-342900">
              <a:buFont typeface="+mj-lt"/>
              <a:buAutoNum type="arabicPeriod"/>
            </a:pPr>
            <a:r>
              <a:rPr lang="en-US" dirty="0" smtClean="0">
                <a:sym typeface="Wingdings" panose="05000000000000000000" pitchFamily="2" charset="2"/>
              </a:rPr>
              <a:t>Massive Color-singlet Z like bosons (Z’)</a:t>
            </a:r>
          </a:p>
          <a:p>
            <a:pPr marL="800100" lvl="1" indent="-342900">
              <a:buFont typeface="+mj-lt"/>
              <a:buAutoNum type="arabicPeriod"/>
            </a:pPr>
            <a:r>
              <a:rPr lang="en-US" dirty="0" err="1" smtClean="0">
                <a:sym typeface="Wingdings" panose="05000000000000000000" pitchFamily="2" charset="2"/>
              </a:rPr>
              <a:t>Colorons</a:t>
            </a:r>
            <a:endParaRPr lang="en-US" dirty="0" smtClean="0">
              <a:sym typeface="Wingdings" panose="05000000000000000000" pitchFamily="2" charset="2"/>
            </a:endParaRPr>
          </a:p>
          <a:p>
            <a:pPr marL="800100" lvl="1" indent="-342900">
              <a:buFont typeface="+mj-lt"/>
              <a:buAutoNum type="arabicPeriod"/>
            </a:pPr>
            <a:r>
              <a:rPr lang="en-US" dirty="0" err="1" smtClean="0">
                <a:sym typeface="Wingdings" panose="05000000000000000000" pitchFamily="2" charset="2"/>
              </a:rPr>
              <a:t>Axigluons</a:t>
            </a:r>
            <a:endParaRPr lang="en-US" dirty="0" smtClean="0">
              <a:sym typeface="Wingdings" panose="05000000000000000000" pitchFamily="2" charset="2"/>
            </a:endParaRPr>
          </a:p>
          <a:p>
            <a:pPr marL="800100" lvl="1" indent="-342900">
              <a:buFont typeface="+mj-lt"/>
              <a:buAutoNum type="arabicPeriod"/>
            </a:pPr>
            <a:r>
              <a:rPr lang="en-US" dirty="0" smtClean="0">
                <a:sym typeface="Wingdings" panose="05000000000000000000" pitchFamily="2" charset="2"/>
              </a:rPr>
              <a:t>Heavier Higgs siblings</a:t>
            </a:r>
          </a:p>
          <a:p>
            <a:pPr marL="800100" lvl="1" indent="-342900">
              <a:buFont typeface="+mj-lt"/>
              <a:buAutoNum type="arabicPeriod"/>
            </a:pPr>
            <a:r>
              <a:rPr lang="en-US" dirty="0" err="1" smtClean="0">
                <a:sym typeface="Wingdings" panose="05000000000000000000" pitchFamily="2" charset="2"/>
              </a:rPr>
              <a:t>Kaluza</a:t>
            </a:r>
            <a:r>
              <a:rPr lang="en-US" dirty="0" smtClean="0">
                <a:sym typeface="Wingdings" panose="05000000000000000000" pitchFamily="2" charset="2"/>
              </a:rPr>
              <a:t>-Klein excitations of gluons</a:t>
            </a:r>
          </a:p>
          <a:p>
            <a:pPr marL="800100" lvl="1" indent="-342900">
              <a:buFont typeface="+mj-lt"/>
              <a:buAutoNum type="arabicPeriod"/>
            </a:pPr>
            <a:r>
              <a:rPr lang="en-US" dirty="0" smtClean="0">
                <a:sym typeface="Wingdings" panose="05000000000000000000" pitchFamily="2" charset="2"/>
              </a:rPr>
              <a:t>Electroweak gauge bosons</a:t>
            </a:r>
          </a:p>
          <a:p>
            <a:pPr marL="800100" lvl="1" indent="-342900">
              <a:buFont typeface="+mj-lt"/>
              <a:buAutoNum type="arabicPeriod"/>
            </a:pPr>
            <a:r>
              <a:rPr lang="en-US" dirty="0" smtClean="0">
                <a:sym typeface="Wingdings" panose="05000000000000000000" pitchFamily="2" charset="2"/>
              </a:rPr>
              <a:t>Gravitons in various extensions of the Randall-</a:t>
            </a:r>
            <a:r>
              <a:rPr lang="en-US" dirty="0" err="1" smtClean="0">
                <a:sym typeface="Wingdings" panose="05000000000000000000" pitchFamily="2" charset="2"/>
              </a:rPr>
              <a:t>Sundrum</a:t>
            </a:r>
            <a:r>
              <a:rPr lang="en-US" dirty="0" smtClean="0">
                <a:sym typeface="Wingdings" panose="05000000000000000000" pitchFamily="2" charset="2"/>
              </a:rPr>
              <a:t> model</a:t>
            </a:r>
          </a:p>
          <a:p>
            <a:pPr marL="800100" lvl="1" indent="-342900">
              <a:buFont typeface="+mj-lt"/>
              <a:buAutoNum type="arabicPeriod"/>
            </a:pPr>
            <a:endParaRPr lang="en-US" dirty="0">
              <a:sym typeface="Wingdings" panose="05000000000000000000" pitchFamily="2" charset="2"/>
            </a:endParaRPr>
          </a:p>
          <a:p>
            <a:pPr marL="342900" indent="-342900">
              <a:buFont typeface="Arial" panose="020B0604020202020204" pitchFamily="34" charset="0"/>
              <a:buChar char="•"/>
            </a:pPr>
            <a:r>
              <a:rPr lang="en-US" dirty="0" smtClean="0">
                <a:sym typeface="Wingdings" panose="05000000000000000000" pitchFamily="2" charset="2"/>
              </a:rPr>
              <a:t>All of the above predict the existence of </a:t>
            </a:r>
            <a:r>
              <a:rPr lang="en-US" dirty="0" err="1" smtClean="0">
                <a:sym typeface="Wingdings" panose="05000000000000000000" pitchFamily="2" charset="2"/>
              </a:rPr>
              <a:t>TeV</a:t>
            </a:r>
            <a:r>
              <a:rPr lang="en-US" dirty="0" smtClean="0">
                <a:sym typeface="Wingdings" panose="05000000000000000000" pitchFamily="2" charset="2"/>
              </a:rPr>
              <a:t>-scale resonances  with a cross section of a few </a:t>
            </a:r>
            <a:r>
              <a:rPr lang="en-US" dirty="0" err="1" smtClean="0">
                <a:sym typeface="Wingdings" panose="05000000000000000000" pitchFamily="2" charset="2"/>
              </a:rPr>
              <a:t>pb’s</a:t>
            </a:r>
            <a:endParaRPr lang="en-US" dirty="0" smtClean="0">
              <a:sym typeface="Wingdings" panose="05000000000000000000" pitchFamily="2" charset="2"/>
            </a:endParaRPr>
          </a:p>
          <a:p>
            <a:pPr marL="342900" indent="-342900">
              <a:buFont typeface="Arial" panose="020B0604020202020204" pitchFamily="34" charset="0"/>
              <a:buChar char="•"/>
            </a:pPr>
            <a:r>
              <a:rPr lang="en-US" dirty="0" smtClean="0">
                <a:sym typeface="Wingdings" panose="05000000000000000000" pitchFamily="2" charset="2"/>
              </a:rPr>
              <a:t>Resonant </a:t>
            </a:r>
            <a:r>
              <a:rPr lang="en-US" dirty="0" err="1" smtClean="0">
                <a:sym typeface="Wingdings" panose="05000000000000000000" pitchFamily="2" charset="2"/>
              </a:rPr>
              <a:t>ttbar</a:t>
            </a:r>
            <a:r>
              <a:rPr lang="en-US" dirty="0" smtClean="0">
                <a:sym typeface="Wingdings" panose="05000000000000000000" pitchFamily="2" charset="2"/>
              </a:rPr>
              <a:t> production would be observable in the reconstructed invariant mass of the </a:t>
            </a:r>
            <a:r>
              <a:rPr lang="en-US" dirty="0" err="1" smtClean="0">
                <a:sym typeface="Wingdings" panose="05000000000000000000" pitchFamily="2" charset="2"/>
              </a:rPr>
              <a:t>ttbar</a:t>
            </a:r>
            <a:r>
              <a:rPr lang="en-US" dirty="0" smtClean="0">
                <a:sym typeface="Wingdings" panose="05000000000000000000" pitchFamily="2" charset="2"/>
              </a:rPr>
              <a:t> system</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smtClean="0">
                <a:sym typeface="Wingdings" panose="05000000000000000000" pitchFamily="2" charset="2"/>
              </a:rPr>
              <a:t>Most analyses search for peaks in the invariant </a:t>
            </a:r>
            <a:r>
              <a:rPr lang="en-US" dirty="0" err="1" smtClean="0">
                <a:sym typeface="Wingdings" panose="05000000000000000000" pitchFamily="2" charset="2"/>
              </a:rPr>
              <a:t>ttbar</a:t>
            </a:r>
            <a:r>
              <a:rPr lang="en-US" dirty="0" smtClean="0">
                <a:sym typeface="Wingdings" panose="05000000000000000000" pitchFamily="2" charset="2"/>
              </a:rPr>
              <a:t> mass</a:t>
            </a:r>
            <a:endParaRPr lang="en-GB" dirty="0"/>
          </a:p>
        </p:txBody>
      </p:sp>
    </p:spTree>
    <p:extLst>
      <p:ext uri="{BB962C8B-B14F-4D97-AF65-F5344CB8AC3E}">
        <p14:creationId xmlns:p14="http://schemas.microsoft.com/office/powerpoint/2010/main" val="29050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mc:AlternateContent xmlns:mc="http://schemas.openxmlformats.org/markup-compatibility/2006">
        <mc:Choice xmlns:a14="http://schemas.microsoft.com/office/drawing/2010/main" Requires="a14">
          <p:sp>
            <p:nvSpPr>
              <p:cNvPr id="4" name="TextBox 3"/>
              <p:cNvSpPr txBox="1"/>
              <p:nvPr/>
            </p:nvSpPr>
            <p:spPr>
              <a:xfrm>
                <a:off x="346842" y="717331"/>
                <a:ext cx="11633664" cy="6782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smtClean="0"/>
                  <a:t>dijet</a:t>
                </a:r>
                <a:r>
                  <a:rPr lang="en-US" sz="1600" dirty="0" smtClean="0"/>
                  <a:t> angular variable </a:t>
                </a:r>
                <a:r>
                  <a:rPr lang="el-GR" sz="1600" dirty="0" smtClean="0"/>
                  <a:t>χ </a:t>
                </a:r>
                <a:r>
                  <a:rPr lang="en-US" sz="1600" dirty="0" smtClean="0"/>
                  <a:t>from the </a:t>
                </a:r>
                <a:r>
                  <a:rPr lang="en-US" sz="1600" dirty="0" err="1" smtClean="0"/>
                  <a:t>rapidities</a:t>
                </a:r>
                <a:r>
                  <a:rPr lang="en-US" sz="1600" dirty="0" smtClean="0"/>
                  <a:t> of the two leading jets</a:t>
                </a:r>
              </a:p>
              <a:p>
                <a:pPr marL="285750" indent="-285750">
                  <a:buFont typeface="Arial" panose="020B0604020202020204" pitchFamily="34" charset="0"/>
                  <a:buChar char="•"/>
                </a:pPr>
                <a:r>
                  <a:rPr lang="en-US" sz="1600" dirty="0" smtClean="0"/>
                  <a:t>Why </a:t>
                </a:r>
                <a:r>
                  <a:rPr lang="el-GR" sz="1600" dirty="0" smtClean="0"/>
                  <a:t>χ</a:t>
                </a:r>
                <a:r>
                  <a:rPr lang="en-US" sz="1600" dirty="0" smtClean="0"/>
                  <a:t>?</a:t>
                </a:r>
              </a:p>
              <a:p>
                <a:pPr marL="742950" lvl="1" indent="-285750">
                  <a:buFont typeface="Arial" panose="020B0604020202020204" pitchFamily="34" charset="0"/>
                  <a:buChar char="•"/>
                </a:pPr>
                <a:r>
                  <a:rPr lang="en-US" sz="1600" dirty="0" smtClean="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We can measure the variable </a:t>
                </a:r>
                <a:r>
                  <a:rPr lang="el-GR" sz="1600" dirty="0" smtClean="0"/>
                  <a:t>χ </a:t>
                </a:r>
                <a:r>
                  <a:rPr lang="en-US" sz="1600" dirty="0" smtClean="0"/>
                  <a:t>in two ways </a:t>
                </a:r>
              </a:p>
              <a:p>
                <a:pPr lvl="1"/>
                <a:endParaRPr lang="en-US" sz="1600" dirty="0"/>
              </a:p>
              <a:p>
                <a:pPr lvl="1"/>
                <a:r>
                  <a:rPr lang="en-US" sz="1600" dirty="0" smtClean="0"/>
                  <a:t>1. By measuring the difference of the </a:t>
                </a:r>
                <a:r>
                  <a:rPr lang="en-US" sz="1600" dirty="0" err="1" smtClean="0"/>
                  <a:t>rapidities</a:t>
                </a:r>
                <a:r>
                  <a:rPr lang="en-US" sz="1600" dirty="0" smtClean="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smtClean="0"/>
              </a:p>
              <a:p>
                <a:pPr lvl="1"/>
                <a:endParaRPr lang="en-US" sz="1600" dirty="0"/>
              </a:p>
              <a:p>
                <a:pPr lvl="1"/>
                <a:r>
                  <a:rPr lang="el-GR" sz="1600" dirty="0" smtClean="0"/>
                  <a:t>Χ </a:t>
                </a:r>
                <a:r>
                  <a:rPr lang="en-US" sz="1600" dirty="0" smtClean="0"/>
                  <a:t>is defined as </a:t>
                </a:r>
                <a14:m>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sup>
                    </m:sSup>
                  </m:oMath>
                </a14:m>
                <a:r>
                  <a:rPr lang="en-US" sz="1600" dirty="0" smtClean="0"/>
                  <a:t> (1) and can be measured by creating the </a:t>
                </a:r>
                <a:r>
                  <a:rPr lang="en-US" sz="1600" dirty="0" err="1" smtClean="0"/>
                  <a:t>TLorentzVector</a:t>
                </a:r>
                <a:r>
                  <a:rPr lang="en-US" sz="1600" dirty="0" smtClean="0"/>
                  <a:t>, boost it to the ZMF and find the rapidity difference of the two leading jets</a:t>
                </a:r>
              </a:p>
              <a:p>
                <a:pPr lvl="1"/>
                <a:endParaRPr lang="en-US" sz="1600" dirty="0" smtClean="0"/>
              </a:p>
              <a:p>
                <a:pPr lvl="1"/>
                <a:r>
                  <a:rPr lang="en-US" sz="1600" dirty="0" smtClean="0"/>
                  <a:t>2. </a:t>
                </a:r>
                <a:r>
                  <a:rPr lang="en-US" sz="1600" dirty="0"/>
                  <a:t>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t>
                </a:r>
                <a:r>
                  <a:rPr lang="en-US" sz="1600" dirty="0" smtClean="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smtClean="0"/>
              </a:p>
              <a:p>
                <a:pPr lvl="1"/>
                <a:endParaRPr lang="en-US" sz="1600" dirty="0" smtClean="0"/>
              </a:p>
              <a:p>
                <a:pPr lvl="1"/>
                <a:r>
                  <a:rPr lang="en-US" sz="1600" dirty="0" smtClean="0"/>
                  <a:t>3. Distribution of the </a:t>
                </a:r>
                <a:r>
                  <a:rPr lang="el-GR" sz="1600" dirty="0" smtClean="0"/>
                  <a:t>χ </a:t>
                </a:r>
                <a:r>
                  <a:rPr lang="en-US" sz="1600" dirty="0" smtClean="0"/>
                  <a:t>variable for specific </a:t>
                </a:r>
                <a:r>
                  <a:rPr lang="en-US" sz="1600" dirty="0" err="1" smtClean="0"/>
                  <a:t>Mtt</a:t>
                </a:r>
                <a:r>
                  <a:rPr lang="en-US" sz="1600" dirty="0" smtClean="0"/>
                  <a:t> ranges: [1000-2500]GeV, [2500-3500]GeV, [3500-5000]GeV</a:t>
                </a:r>
              </a:p>
              <a:p>
                <a:pPr lvl="1"/>
                <a:r>
                  <a:rPr lang="en-US" sz="1600" dirty="0"/>
                  <a:t>	</a:t>
                </a:r>
                <a:endParaRPr lang="en-US" sz="1600" dirty="0"/>
              </a:p>
              <a:p>
                <a:pPr lvl="1"/>
                <a:endParaRPr lang="en-US" sz="1600" dirty="0"/>
              </a:p>
              <a:p>
                <a:pPr lvl="1"/>
                <a:endParaRPr lang="en-US" sz="1600" dirty="0" smtClean="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p:sp>
            <p:nvSpPr>
              <p:cNvPr id="4" name="TextBox 3"/>
              <p:cNvSpPr txBox="1">
                <a:spLocks noRot="1" noChangeAspect="1" noMove="1" noResize="1" noEditPoints="1" noAdjustHandles="1" noChangeArrowheads="1" noChangeShapeType="1" noTextEdit="1"/>
              </p:cNvSpPr>
              <p:nvPr/>
            </p:nvSpPr>
            <p:spPr>
              <a:xfrm>
                <a:off x="346842" y="717331"/>
                <a:ext cx="11633664" cy="6782882"/>
              </a:xfrm>
              <a:prstGeom prst="rect">
                <a:avLst/>
              </a:prstGeom>
              <a:blipFill>
                <a:blip r:embed="rId3"/>
                <a:stretch>
                  <a:fillRect l="-210" t="-27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Variables</a:t>
            </a:r>
            <a:endParaRPr lang="en-GB" u="sng" dirty="0"/>
          </a:p>
        </p:txBody>
      </p:sp>
    </p:spTree>
    <p:extLst>
      <p:ext uri="{BB962C8B-B14F-4D97-AF65-F5344CB8AC3E}">
        <p14:creationId xmlns:p14="http://schemas.microsoft.com/office/powerpoint/2010/main" val="29272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pic>
        <p:nvPicPr>
          <p:cNvPr id="4" name="Picture 3"/>
          <p:cNvPicPr>
            <a:picLocks noChangeAspect="1"/>
          </p:cNvPicPr>
          <p:nvPr/>
        </p:nvPicPr>
        <p:blipFill>
          <a:blip r:embed="rId3"/>
          <a:stretch>
            <a:fillRect/>
          </a:stretch>
        </p:blipFill>
        <p:spPr>
          <a:xfrm>
            <a:off x="2235107" y="1028895"/>
            <a:ext cx="7201524" cy="4595258"/>
          </a:xfrm>
          <a:prstGeom prst="rect">
            <a:avLst/>
          </a:prstGeom>
        </p:spPr>
      </p:pic>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err="1" smtClean="0"/>
              <a:t>M</a:t>
            </a:r>
            <a:r>
              <a:rPr lang="en-US" baseline="-25000" dirty="0" err="1" smtClean="0"/>
              <a:t>tt</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2TeV and different widths </a:t>
            </a:r>
            <a:endParaRPr lang="en-GB" dirty="0"/>
          </a:p>
        </p:txBody>
      </p:sp>
    </p:spTree>
    <p:extLst>
      <p:ext uri="{BB962C8B-B14F-4D97-AF65-F5344CB8AC3E}">
        <p14:creationId xmlns:p14="http://schemas.microsoft.com/office/powerpoint/2010/main" val="315132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pic>
        <p:nvPicPr>
          <p:cNvPr id="8" name="Picture 7"/>
          <p:cNvPicPr>
            <a:picLocks noChangeAspect="1"/>
          </p:cNvPicPr>
          <p:nvPr/>
        </p:nvPicPr>
        <p:blipFill>
          <a:blip r:embed="rId3"/>
          <a:stretch>
            <a:fillRect/>
          </a:stretch>
        </p:blipFill>
        <p:spPr>
          <a:xfrm>
            <a:off x="2231136" y="1033272"/>
            <a:ext cx="7201524" cy="4595258"/>
          </a:xfrm>
          <a:prstGeom prst="rect">
            <a:avLst/>
          </a:prstGeom>
        </p:spPr>
      </p:pic>
      <p:sp>
        <p:nvSpPr>
          <p:cNvPr id="9" name="TextBox 8"/>
          <p:cNvSpPr txBox="1"/>
          <p:nvPr/>
        </p:nvSpPr>
        <p:spPr>
          <a:xfrm>
            <a:off x="233265" y="155941"/>
            <a:ext cx="11243388" cy="369332"/>
          </a:xfrm>
          <a:prstGeom prst="rect">
            <a:avLst/>
          </a:prstGeom>
          <a:noFill/>
        </p:spPr>
        <p:txBody>
          <a:bodyPr wrap="square" rtlCol="0">
            <a:spAutoFit/>
          </a:bodyPr>
          <a:lstStyle/>
          <a:p>
            <a:pPr algn="ctr"/>
            <a:r>
              <a:rPr lang="en-US" dirty="0" err="1" smtClean="0"/>
              <a:t>M</a:t>
            </a:r>
            <a:r>
              <a:rPr lang="en-US" baseline="-25000" dirty="0" err="1" smtClean="0"/>
              <a:t>tt</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2.5TeV and different widths </a:t>
            </a:r>
            <a:endParaRPr lang="en-GB" dirty="0"/>
          </a:p>
        </p:txBody>
      </p:sp>
    </p:spTree>
    <p:extLst>
      <p:ext uri="{BB962C8B-B14F-4D97-AF65-F5344CB8AC3E}">
        <p14:creationId xmlns:p14="http://schemas.microsoft.com/office/powerpoint/2010/main" val="168507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pic>
        <p:nvPicPr>
          <p:cNvPr id="4" name="Picture 3"/>
          <p:cNvPicPr>
            <a:picLocks noChangeAspect="1"/>
          </p:cNvPicPr>
          <p:nvPr/>
        </p:nvPicPr>
        <p:blipFill>
          <a:blip r:embed="rId3"/>
          <a:stretch>
            <a:fillRect/>
          </a:stretch>
        </p:blipFill>
        <p:spPr>
          <a:xfrm>
            <a:off x="2231136" y="1033272"/>
            <a:ext cx="7201524" cy="4595258"/>
          </a:xfrm>
          <a:prstGeom prst="rect">
            <a:avLst/>
          </a:prstGeom>
        </p:spPr>
      </p:pic>
      <p:sp>
        <p:nvSpPr>
          <p:cNvPr id="6" name="TextBox 5"/>
          <p:cNvSpPr txBox="1"/>
          <p:nvPr/>
        </p:nvSpPr>
        <p:spPr>
          <a:xfrm>
            <a:off x="233265" y="155941"/>
            <a:ext cx="11243388" cy="369332"/>
          </a:xfrm>
          <a:prstGeom prst="rect">
            <a:avLst/>
          </a:prstGeom>
          <a:noFill/>
        </p:spPr>
        <p:txBody>
          <a:bodyPr wrap="square" rtlCol="0">
            <a:spAutoFit/>
          </a:bodyPr>
          <a:lstStyle/>
          <a:p>
            <a:pPr algn="ctr"/>
            <a:r>
              <a:rPr lang="en-US" dirty="0" err="1" smtClean="0"/>
              <a:t>M</a:t>
            </a:r>
            <a:r>
              <a:rPr lang="en-US" baseline="-25000" dirty="0" err="1" smtClean="0"/>
              <a:t>tt</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3TeV and different widths </a:t>
            </a:r>
            <a:endParaRPr lang="en-GB" dirty="0"/>
          </a:p>
        </p:txBody>
      </p:sp>
    </p:spTree>
    <p:extLst>
      <p:ext uri="{BB962C8B-B14F-4D97-AF65-F5344CB8AC3E}">
        <p14:creationId xmlns:p14="http://schemas.microsoft.com/office/powerpoint/2010/main" val="126183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pic>
        <p:nvPicPr>
          <p:cNvPr id="7" name="Picture 6"/>
          <p:cNvPicPr>
            <a:picLocks noChangeAspect="1"/>
          </p:cNvPicPr>
          <p:nvPr/>
        </p:nvPicPr>
        <p:blipFill>
          <a:blip r:embed="rId3"/>
          <a:stretch>
            <a:fillRect/>
          </a:stretch>
        </p:blipFill>
        <p:spPr>
          <a:xfrm>
            <a:off x="2231136" y="1033272"/>
            <a:ext cx="7201524" cy="4595258"/>
          </a:xfrm>
          <a:prstGeom prst="rect">
            <a:avLst/>
          </a:prstGeom>
        </p:spPr>
      </p:pic>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err="1" smtClean="0"/>
              <a:t>M</a:t>
            </a:r>
            <a:r>
              <a:rPr lang="en-US" baseline="-25000" dirty="0" err="1" smtClean="0"/>
              <a:t>tt</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4TeV and different widths </a:t>
            </a:r>
            <a:endParaRPr lang="en-GB" dirty="0"/>
          </a:p>
        </p:txBody>
      </p:sp>
    </p:spTree>
    <p:extLst>
      <p:ext uri="{BB962C8B-B14F-4D97-AF65-F5344CB8AC3E}">
        <p14:creationId xmlns:p14="http://schemas.microsoft.com/office/powerpoint/2010/main" val="308657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pic>
        <p:nvPicPr>
          <p:cNvPr id="6" name="Picture 5"/>
          <p:cNvPicPr>
            <a:picLocks noChangeAspect="1"/>
          </p:cNvPicPr>
          <p:nvPr/>
        </p:nvPicPr>
        <p:blipFill>
          <a:blip r:embed="rId3"/>
          <a:stretch>
            <a:fillRect/>
          </a:stretch>
        </p:blipFill>
        <p:spPr>
          <a:xfrm>
            <a:off x="2231136" y="1033272"/>
            <a:ext cx="7201524" cy="4595258"/>
          </a:xfrm>
          <a:prstGeom prst="rect">
            <a:avLst/>
          </a:prstGeom>
        </p:spPr>
      </p:pic>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err="1" smtClean="0"/>
              <a:t>M</a:t>
            </a:r>
            <a:r>
              <a:rPr lang="en-US" baseline="-25000" dirty="0" err="1" smtClean="0"/>
              <a:t>tt</a:t>
            </a:r>
            <a:r>
              <a:rPr lang="en-US" dirty="0" smtClean="0"/>
              <a:t> distribution for </a:t>
            </a:r>
            <a:r>
              <a:rPr lang="en-US" dirty="0" err="1" smtClean="0"/>
              <a:t>Mtt</a:t>
            </a:r>
            <a:r>
              <a:rPr lang="en-US" dirty="0" smtClean="0"/>
              <a:t> sample (1000-Inf) and </a:t>
            </a:r>
            <a:r>
              <a:rPr lang="en-US" dirty="0" err="1" smtClean="0"/>
              <a:t>Zprime</a:t>
            </a:r>
            <a:r>
              <a:rPr lang="en-US" dirty="0" smtClean="0"/>
              <a:t> samples with M</a:t>
            </a:r>
            <a:r>
              <a:rPr lang="en-US" baseline="-25000" dirty="0" smtClean="0"/>
              <a:t>Z’ </a:t>
            </a:r>
            <a:r>
              <a:rPr lang="en-US" dirty="0" smtClean="0"/>
              <a:t> = 5TeV and different widths </a:t>
            </a:r>
            <a:endParaRPr lang="en-GB" dirty="0"/>
          </a:p>
        </p:txBody>
      </p:sp>
    </p:spTree>
    <p:extLst>
      <p:ext uri="{BB962C8B-B14F-4D97-AF65-F5344CB8AC3E}">
        <p14:creationId xmlns:p14="http://schemas.microsoft.com/office/powerpoint/2010/main" val="20692508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383</TotalTime>
  <Words>837</Words>
  <Application>Microsoft Office PowerPoint</Application>
  <PresentationFormat>Widescreen</PresentationFormat>
  <Paragraphs>139</Paragraphs>
  <Slides>22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422</cp:revision>
  <dcterms:created xsi:type="dcterms:W3CDTF">2019-02-07T21:49:08Z</dcterms:created>
  <dcterms:modified xsi:type="dcterms:W3CDTF">2019-05-21T17:00:00Z</dcterms:modified>
</cp:coreProperties>
</file>