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256" r:id="rId3"/>
    <p:sldId id="568" r:id="rId4"/>
    <p:sldId id="640" r:id="rId5"/>
    <p:sldId id="641" r:id="rId6"/>
    <p:sldId id="644" r:id="rId7"/>
    <p:sldId id="642" r:id="rId8"/>
    <p:sldId id="643" r:id="rId9"/>
    <p:sldId id="631" r:id="rId10"/>
    <p:sldId id="621" r:id="rId11"/>
    <p:sldId id="618" r:id="rId12"/>
    <p:sldId id="619" r:id="rId13"/>
    <p:sldId id="62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5" autoAdjust="0"/>
    <p:restoredTop sz="95084"/>
  </p:normalViewPr>
  <p:slideViewPr>
    <p:cSldViewPr snapToGrid="0">
      <p:cViewPr varScale="1">
        <p:scale>
          <a:sx n="86" d="100"/>
          <a:sy n="86" d="100"/>
        </p:scale>
        <p:origin x="22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10/13/21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10/13/21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10/13/21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10/13/21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755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10/13/21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611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10/13/21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757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10/13/21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8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10/13/21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10/13/21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10/13/21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10/13/21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10/13/21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10/13/21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10/13/21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10/13/21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10/13/21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10/13/21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10/13/21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10/13/21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0"/>
            <a:ext cx="10058400" cy="3015733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HEP NTUA </a:t>
            </a:r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br>
              <a:rPr lang="en-US" sz="4400"/>
            </a:br>
            <a:r>
              <a:rPr lang="en-US" sz="4400"/>
              <a:t>13/10/2021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8645" y="3925902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Combined </a:t>
            </a:r>
            <a:r>
              <a:rPr lang="en-GB" sz="2800" u="sng" dirty="0" err="1"/>
              <a:t>Datacard</a:t>
            </a:r>
            <a:r>
              <a:rPr lang="en-GB" sz="2800" u="sng" dirty="0"/>
              <a:t> for 2016_preVFP, 2017 and 2018</a:t>
            </a:r>
            <a:endParaRPr lang="en-GB" sz="2800" u="sng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34498-44C8-CA42-8A20-146239549BAB}"/>
              </a:ext>
            </a:extLst>
          </p:cNvPr>
          <p:cNvSpPr/>
          <p:nvPr/>
        </p:nvSpPr>
        <p:spPr>
          <a:xfrm>
            <a:off x="246766" y="528671"/>
            <a:ext cx="11547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Mass  Cut Mapping </a:t>
            </a:r>
          </a:p>
          <a:p>
            <a:r>
              <a:rPr lang="en-GR" dirty="0"/>
              <a:t>{"mZ_1200_12":</a:t>
            </a:r>
            <a:r>
              <a:rPr lang="en-GR" dirty="0">
                <a:solidFill>
                  <a:srgbClr val="FF0000"/>
                </a:solidFill>
              </a:rPr>
              <a:t>1000</a:t>
            </a:r>
            <a:r>
              <a:rPr lang="en-GR" dirty="0"/>
              <a:t>, "mZ_1400_14":</a:t>
            </a:r>
            <a:r>
              <a:rPr lang="en-GR" dirty="0">
                <a:solidFill>
                  <a:srgbClr val="FF0000"/>
                </a:solidFill>
              </a:rPr>
              <a:t>1200</a:t>
            </a:r>
            <a:r>
              <a:rPr lang="en-GR" dirty="0"/>
              <a:t>, "mZ_1600_16":</a:t>
            </a:r>
            <a:r>
              <a:rPr lang="en-GR" dirty="0">
                <a:solidFill>
                  <a:srgbClr val="FF0000"/>
                </a:solidFill>
              </a:rPr>
              <a:t>1400</a:t>
            </a:r>
            <a:r>
              <a:rPr lang="en-GR" dirty="0"/>
              <a:t>, "mZ_1800_18":</a:t>
            </a:r>
            <a:r>
              <a:rPr lang="en-GR" dirty="0">
                <a:solidFill>
                  <a:srgbClr val="FF0000"/>
                </a:solidFill>
              </a:rPr>
              <a:t>1600</a:t>
            </a:r>
            <a:r>
              <a:rPr lang="en-GR" dirty="0"/>
              <a:t>, "mZ_2000_20":</a:t>
            </a:r>
            <a:r>
              <a:rPr lang="en-GR" dirty="0">
                <a:solidFill>
                  <a:srgbClr val="FF0000"/>
                </a:solidFill>
              </a:rPr>
              <a:t>1600</a:t>
            </a:r>
            <a:r>
              <a:rPr lang="en-GR" dirty="0"/>
              <a:t>,</a:t>
            </a:r>
          </a:p>
          <a:p>
            <a:r>
              <a:rPr lang="en-GR" dirty="0"/>
              <a:t>  "mZ_2500_25":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"mZ_3000_30":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"mZ_3500_35":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"mZ_4000_40":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"mZ_4500_45":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}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494220F-53FB-417F-AE17-DD0D4C91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73" y="1452001"/>
            <a:ext cx="6675021" cy="479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Brazilian Plots (2016_preVFP, 2017 and 2018) with sliding </a:t>
            </a:r>
            <a:r>
              <a:rPr lang="en-GB" sz="2800" u="sng" dirty="0" err="1"/>
              <a:t>mJJ</a:t>
            </a:r>
            <a:r>
              <a:rPr lang="en-GB" sz="2800" u="sng" dirty="0"/>
              <a:t> Cut </a:t>
            </a:r>
            <a:r>
              <a:rPr lang="en-GB" sz="2800" u="sng" dirty="0" err="1"/>
              <a:t>wrt</a:t>
            </a:r>
            <a:r>
              <a:rPr lang="en-GB" sz="2800" u="sng" dirty="0"/>
              <a:t> 2018</a:t>
            </a:r>
            <a:endParaRPr lang="en-GB" sz="2800" u="sng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E228DA-111C-AD49-B8EE-6731ECB2C00A}"/>
              </a:ext>
            </a:extLst>
          </p:cNvPr>
          <p:cNvSpPr txBox="1"/>
          <p:nvPr/>
        </p:nvSpPr>
        <p:spPr>
          <a:xfrm>
            <a:off x="9009702" y="45436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AA183B-1536-9F4D-B910-CC11B52FA2F5}"/>
              </a:ext>
            </a:extLst>
          </p:cNvPr>
          <p:cNvSpPr txBox="1"/>
          <p:nvPr/>
        </p:nvSpPr>
        <p:spPr>
          <a:xfrm>
            <a:off x="4901004" y="2930439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6650F-B89A-4469-8054-7D89A32CD511}"/>
              </a:ext>
            </a:extLst>
          </p:cNvPr>
          <p:cNvSpPr txBox="1"/>
          <p:nvPr/>
        </p:nvSpPr>
        <p:spPr>
          <a:xfrm>
            <a:off x="1186915" y="45436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544A3098-FD66-447A-9244-A669BD804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07" y="760126"/>
            <a:ext cx="4397502" cy="3160014"/>
          </a:xfrm>
          <a:prstGeom prst="rect">
            <a:avLst/>
          </a:prstGeom>
        </p:spPr>
      </p:pic>
      <p:pic>
        <p:nvPicPr>
          <p:cNvPr id="18" name="Picture 17" descr="Chart, table&#10;&#10;Description automatically generated">
            <a:extLst>
              <a:ext uri="{FF2B5EF4-FFF2-40B4-BE49-F238E27FC236}">
                <a16:creationId xmlns:a16="http://schemas.microsoft.com/office/drawing/2014/main" id="{30E0D10E-6B73-4120-ABAC-1CD0F1121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3309175"/>
            <a:ext cx="4397502" cy="3160014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2194682F-E4A3-4BF5-96C9-FD36AE4CB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14296"/>
            <a:ext cx="4397502" cy="31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0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Combined </a:t>
            </a:r>
            <a:r>
              <a:rPr lang="en-GB" sz="2800" u="sng" dirty="0" err="1"/>
              <a:t>Datacard</a:t>
            </a:r>
            <a:r>
              <a:rPr lang="en-GB" sz="2800" u="sng" dirty="0"/>
              <a:t> for 2016_preVFP, 2017 and 2018 </a:t>
            </a:r>
            <a:r>
              <a:rPr lang="en-GB" sz="2800" u="sng" dirty="0" err="1"/>
              <a:t>wrt</a:t>
            </a:r>
            <a:r>
              <a:rPr lang="en-GB" sz="2800" u="sng" dirty="0"/>
              <a:t> 2018</a:t>
            </a:r>
            <a:endParaRPr lang="en-GB" sz="2800" u="sng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34498-44C8-CA42-8A20-146239549BAB}"/>
              </a:ext>
            </a:extLst>
          </p:cNvPr>
          <p:cNvSpPr/>
          <p:nvPr/>
        </p:nvSpPr>
        <p:spPr>
          <a:xfrm>
            <a:off x="246766" y="528671"/>
            <a:ext cx="11547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Mass  Cut Mapping </a:t>
            </a:r>
          </a:p>
          <a:p>
            <a:r>
              <a:rPr lang="en-GR" dirty="0"/>
              <a:t>{"mZ_1200_12":</a:t>
            </a:r>
            <a:r>
              <a:rPr lang="en-GR" dirty="0">
                <a:solidFill>
                  <a:srgbClr val="FF0000"/>
                </a:solidFill>
              </a:rPr>
              <a:t>1000</a:t>
            </a:r>
            <a:r>
              <a:rPr lang="en-GR" dirty="0"/>
              <a:t>, "mZ_1400_14":</a:t>
            </a:r>
            <a:r>
              <a:rPr lang="en-GR" dirty="0">
                <a:solidFill>
                  <a:srgbClr val="FF0000"/>
                </a:solidFill>
              </a:rPr>
              <a:t>1200</a:t>
            </a:r>
            <a:r>
              <a:rPr lang="en-GR" dirty="0"/>
              <a:t>, "mZ_1600_16":</a:t>
            </a:r>
            <a:r>
              <a:rPr lang="en-GR" dirty="0">
                <a:solidFill>
                  <a:srgbClr val="FF0000"/>
                </a:solidFill>
              </a:rPr>
              <a:t>1400</a:t>
            </a:r>
            <a:r>
              <a:rPr lang="en-GR" dirty="0"/>
              <a:t>, "mZ_1800_18":</a:t>
            </a:r>
            <a:r>
              <a:rPr lang="en-GR" dirty="0">
                <a:solidFill>
                  <a:srgbClr val="FF0000"/>
                </a:solidFill>
              </a:rPr>
              <a:t>1600</a:t>
            </a:r>
            <a:r>
              <a:rPr lang="en-GR" dirty="0"/>
              <a:t>, "mZ_2000_20":</a:t>
            </a:r>
            <a:r>
              <a:rPr lang="en-GR" dirty="0">
                <a:solidFill>
                  <a:srgbClr val="FF0000"/>
                </a:solidFill>
              </a:rPr>
              <a:t>1600</a:t>
            </a:r>
            <a:r>
              <a:rPr lang="en-GR" dirty="0"/>
              <a:t>,</a:t>
            </a:r>
          </a:p>
          <a:p>
            <a:r>
              <a:rPr lang="en-GR" dirty="0"/>
              <a:t>  "mZ_2500_25":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"mZ_3000_30":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"mZ_3500_35":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"mZ_4000_40":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"mZ_4500_45":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}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538DC6C-95AC-4573-AAC1-8C874BE0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32" y="1413054"/>
            <a:ext cx="6841530" cy="491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8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459784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82879" y="0"/>
            <a:ext cx="10520413" cy="600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u="sng" dirty="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48BF6-9BF4-C948-A5B3-712E3D0BFE2E}"/>
              </a:ext>
            </a:extLst>
          </p:cNvPr>
          <p:cNvSpPr txBox="1"/>
          <p:nvPr/>
        </p:nvSpPr>
        <p:spPr>
          <a:xfrm>
            <a:off x="266699" y="600982"/>
            <a:ext cx="116586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ttX</a:t>
            </a:r>
            <a:r>
              <a:rPr lang="en-US" dirty="0">
                <a:sym typeface="Wingdings" pitchFamily="2" charset="2"/>
              </a:rPr>
              <a:t>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Combination of all years in Fiducial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Unfolding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Show systematic variations after unfolding for Parton and Particle levels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Unfold using the bulk sum of response matrices from all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Combination of each variation in fiducial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Unfolding for each combined variation  combination of acceptance/efficiency and responses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Planning a </a:t>
            </a:r>
            <a:r>
              <a:rPr lang="en-US" dirty="0" err="1">
                <a:sym typeface="Wingdings" pitchFamily="2" charset="2"/>
              </a:rPr>
              <a:t>ttX</a:t>
            </a:r>
            <a:r>
              <a:rPr lang="en-US" dirty="0">
                <a:sym typeface="Wingdings" pitchFamily="2" charset="2"/>
              </a:rPr>
              <a:t> round table presentation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We have been writing the AN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We are trying to create a pipeline for the analysis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Z’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Writing documentation for PhD thesis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83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459784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82879" y="0"/>
            <a:ext cx="10520413" cy="600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u="sng" dirty="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48BF6-9BF4-C948-A5B3-712E3D0BFE2E}"/>
              </a:ext>
            </a:extLst>
          </p:cNvPr>
          <p:cNvSpPr txBox="1"/>
          <p:nvPr/>
        </p:nvSpPr>
        <p:spPr>
          <a:xfrm>
            <a:off x="1" y="600982"/>
            <a:ext cx="11925300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  <a:sym typeface="Wingdings" pitchFamily="2" charset="2"/>
              </a:rPr>
              <a:t>ttX</a:t>
            </a:r>
            <a:r>
              <a:rPr lang="en-US" sz="1600" dirty="0">
                <a:latin typeface="+mj-lt"/>
                <a:sym typeface="Wingdings" pitchFamily="2" charset="2"/>
              </a:rPr>
              <a:t> analysis Pipeline Creation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We want to be able to handle all Nominal files and their variations in an automated way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This requires deciding consistent naming conventions and a efficient planning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Handling of: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Nominal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Parton Shower Weights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PDF Variations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JES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Scale Variations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err="1">
                <a:latin typeface="+mj-lt"/>
                <a:sym typeface="Wingdings" pitchFamily="2" charset="2"/>
              </a:rPr>
              <a:t>bTagVariations</a:t>
            </a:r>
            <a:r>
              <a:rPr lang="en-US" sz="1600" dirty="0">
                <a:latin typeface="+mj-lt"/>
                <a:sym typeface="Wingdings" pitchFamily="2" charset="2"/>
              </a:rPr>
              <a:t>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Top quark mass variations </a:t>
            </a:r>
          </a:p>
          <a:p>
            <a:pPr marL="1257300" lvl="2" indent="-342900">
              <a:buFont typeface="+mj-lt"/>
              <a:buAutoNum type="arabicPeriod"/>
            </a:pPr>
            <a:endParaRPr lang="en-US" sz="1600" dirty="0">
              <a:latin typeface="+mj-lt"/>
              <a:sym typeface="Wingdings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Per year For all these we need to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Create template files that have 2btag and 0btag in Extended and Reduced </a:t>
            </a:r>
            <a:r>
              <a:rPr lang="en-US" sz="1600" dirty="0" err="1">
                <a:latin typeface="+mj-lt"/>
                <a:sym typeface="Wingdings" pitchFamily="2" charset="2"/>
              </a:rPr>
              <a:t>jetMassSoftDrop</a:t>
            </a:r>
            <a:r>
              <a:rPr lang="en-US" sz="1600" dirty="0">
                <a:latin typeface="+mj-lt"/>
                <a:sym typeface="Wingdings" pitchFamily="2" charset="2"/>
              </a:rPr>
              <a:t> phase space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9 variables (</a:t>
            </a:r>
            <a:r>
              <a:rPr lang="en-US" sz="1600" dirty="0" err="1">
                <a:latin typeface="+mj-lt"/>
                <a:sym typeface="Wingdings" pitchFamily="2" charset="2"/>
              </a:rPr>
              <a:t>mJJ</a:t>
            </a:r>
            <a:r>
              <a:rPr lang="en-US" sz="1600" dirty="0">
                <a:latin typeface="+mj-lt"/>
                <a:sym typeface="Wingdings" pitchFamily="2" charset="2"/>
              </a:rPr>
              <a:t>, </a:t>
            </a:r>
            <a:r>
              <a:rPr lang="en-US" sz="1600" dirty="0" err="1">
                <a:latin typeface="+mj-lt"/>
                <a:sym typeface="Wingdings" pitchFamily="2" charset="2"/>
              </a:rPr>
              <a:t>pTJJ</a:t>
            </a:r>
            <a:r>
              <a:rPr lang="en-US" sz="1600" dirty="0">
                <a:latin typeface="+mj-lt"/>
                <a:sym typeface="Wingdings" pitchFamily="2" charset="2"/>
              </a:rPr>
              <a:t>, </a:t>
            </a:r>
            <a:r>
              <a:rPr lang="en-US" sz="1600" dirty="0" err="1">
                <a:latin typeface="+mj-lt"/>
                <a:sym typeface="Wingdings" pitchFamily="2" charset="2"/>
              </a:rPr>
              <a:t>yJJ</a:t>
            </a:r>
            <a:r>
              <a:rPr lang="en-US" sz="1600" dirty="0">
                <a:latin typeface="+mj-lt"/>
                <a:sym typeface="Wingdings" pitchFamily="2" charset="2"/>
              </a:rPr>
              <a:t>, </a:t>
            </a:r>
            <a:r>
              <a:rPr lang="en-US" sz="1600" dirty="0" err="1">
                <a:latin typeface="+mj-lt"/>
                <a:sym typeface="Wingdings" pitchFamily="2" charset="2"/>
              </a:rPr>
              <a:t>jetPt</a:t>
            </a:r>
            <a:r>
              <a:rPr lang="en-US" sz="1600" dirty="0">
                <a:latin typeface="+mj-lt"/>
                <a:sym typeface="Wingdings" pitchFamily="2" charset="2"/>
              </a:rPr>
              <a:t>[0,1], </a:t>
            </a:r>
            <a:r>
              <a:rPr lang="en-US" sz="1600" dirty="0" err="1">
                <a:latin typeface="+mj-lt"/>
                <a:sym typeface="Wingdings" pitchFamily="2" charset="2"/>
              </a:rPr>
              <a:t>jetY</a:t>
            </a:r>
            <a:r>
              <a:rPr lang="en-US" sz="1600" dirty="0">
                <a:latin typeface="+mj-lt"/>
                <a:sym typeface="Wingdings" pitchFamily="2" charset="2"/>
              </a:rPr>
              <a:t>[0,1], chi, |</a:t>
            </a:r>
            <a:r>
              <a:rPr lang="en-US" sz="1600" dirty="0" err="1">
                <a:latin typeface="+mj-lt"/>
                <a:sym typeface="Wingdings" pitchFamily="2" charset="2"/>
              </a:rPr>
              <a:t>cosTheta</a:t>
            </a:r>
            <a:r>
              <a:rPr lang="en-US" sz="1600" dirty="0">
                <a:latin typeface="+mj-lt"/>
                <a:sym typeface="Wingdings" pitchFamily="2" charset="2"/>
              </a:rPr>
              <a:t>*|[0,1]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Template fit files (</a:t>
            </a:r>
            <a:r>
              <a:rPr lang="en-US" sz="1600" dirty="0" err="1">
                <a:latin typeface="+mj-lt"/>
                <a:sym typeface="Wingdings" pitchFamily="2" charset="2"/>
              </a:rPr>
              <a:t>bkg</a:t>
            </a:r>
            <a:r>
              <a:rPr lang="en-US" sz="1600" dirty="0">
                <a:latin typeface="+mj-lt"/>
                <a:sym typeface="Wingdings" pitchFamily="2" charset="2"/>
              </a:rPr>
              <a:t> </a:t>
            </a:r>
            <a:r>
              <a:rPr lang="en-US" sz="1600" dirty="0" err="1">
                <a:latin typeface="+mj-lt"/>
                <a:sym typeface="Wingdings" pitchFamily="2" charset="2"/>
              </a:rPr>
              <a:t>qcd</a:t>
            </a:r>
            <a:r>
              <a:rPr lang="en-US" sz="1600" dirty="0">
                <a:latin typeface="+mj-lt"/>
                <a:sym typeface="Wingdings" pitchFamily="2" charset="2"/>
              </a:rPr>
              <a:t>, </a:t>
            </a:r>
            <a:r>
              <a:rPr lang="en-US" sz="1600" dirty="0" err="1">
                <a:latin typeface="+mj-lt"/>
                <a:sym typeface="Wingdings" pitchFamily="2" charset="2"/>
              </a:rPr>
              <a:t>bkg</a:t>
            </a:r>
            <a:r>
              <a:rPr lang="en-US" sz="1600" dirty="0">
                <a:latin typeface="+mj-lt"/>
                <a:sym typeface="Wingdings" pitchFamily="2" charset="2"/>
              </a:rPr>
              <a:t> subdominant) and signal templates for all variations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Fit on extended signal region for all variations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Response matrices, Acceptance, Efficiency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Signal Extraction 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latin typeface="+mj-lt"/>
              <a:sym typeface="Wingdings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Combine all Fiducial Level results (4 years) into 1 Extracted Signal for all variations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Unfold the combined result into </a:t>
            </a:r>
            <a:r>
              <a:rPr lang="en-US" sz="1600" b="1" dirty="0">
                <a:latin typeface="+mj-lt"/>
                <a:sym typeface="Wingdings" pitchFamily="2" charset="2"/>
              </a:rPr>
              <a:t>Parton &amp; Particle </a:t>
            </a:r>
            <a:r>
              <a:rPr lang="en-US" sz="1600" dirty="0">
                <a:latin typeface="+mj-lt"/>
                <a:sym typeface="Wingdings" pitchFamily="2" charset="2"/>
              </a:rPr>
              <a:t>levels </a:t>
            </a:r>
            <a:endParaRPr lang="en-US" sz="1600" b="1" dirty="0">
              <a:latin typeface="+mj-lt"/>
              <a:sym typeface="Wingdings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Show systematic variations compared to the Nominal file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latin typeface="+mj-lt"/>
              <a:sym typeface="Wingdings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The same procedure must be done using different nominal files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Fill in 2btag histograms in our signal region in the </a:t>
            </a:r>
            <a:r>
              <a:rPr lang="en-US" sz="1600" dirty="0" err="1">
                <a:latin typeface="+mj-lt"/>
                <a:sym typeface="Wingdings" pitchFamily="2" charset="2"/>
              </a:rPr>
              <a:t>parton</a:t>
            </a:r>
            <a:r>
              <a:rPr lang="en-US" sz="1600" dirty="0">
                <a:latin typeface="+mj-lt"/>
                <a:sym typeface="Wingdings" pitchFamily="2" charset="2"/>
              </a:rPr>
              <a:t>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For each variation and each year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Combine all years together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Calculate systematics for samples other than the nominal</a:t>
            </a:r>
          </a:p>
        </p:txBody>
      </p:sp>
    </p:spTree>
    <p:extLst>
      <p:ext uri="{BB962C8B-B14F-4D97-AF65-F5344CB8AC3E}">
        <p14:creationId xmlns:p14="http://schemas.microsoft.com/office/powerpoint/2010/main" val="72043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Normalized Cross Section in Parton Level (Work In Progress)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FF618C-E3F9-3D48-8673-2C17798E7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84258" y="882650"/>
            <a:ext cx="3803853" cy="5273313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99E070E6-9F90-C747-B1AB-7C75F4632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841" y="1337287"/>
            <a:ext cx="4473313" cy="436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9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Normalized Cross Section in Parton Level (Work In Progress)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A48415-323F-CD45-AEDE-61CD2285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72304" y="316827"/>
            <a:ext cx="4144242" cy="5745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D37262-2C0E-DC4D-AC69-65D0D721D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917500" y="316827"/>
            <a:ext cx="4144242" cy="574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Systematics in Parton Level (Work In Progress) </a:t>
            </a:r>
          </a:p>
        </p:txBody>
      </p:sp>
      <p:pic>
        <p:nvPicPr>
          <p:cNvPr id="18" name="Picture 17" descr="Chart, box and whisker chart&#10;&#10;Description automatically generated">
            <a:extLst>
              <a:ext uri="{FF2B5EF4-FFF2-40B4-BE49-F238E27FC236}">
                <a16:creationId xmlns:a16="http://schemas.microsoft.com/office/drawing/2014/main" id="{13C75CB9-EDB7-B24A-A079-2EBF5B57A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756" y="1304018"/>
            <a:ext cx="5908487" cy="424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6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Systematics in Parton Level (Work In Progress) 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9C4AFF0-AFEA-7248-B4E6-0219748CB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7" y="1606550"/>
            <a:ext cx="5067300" cy="3644900"/>
          </a:xfrm>
          <a:prstGeom prst="rect">
            <a:avLst/>
          </a:prstGeom>
        </p:spPr>
      </p:pic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A2E8A5DD-B23F-8748-8D6E-564A097BF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604" y="1606550"/>
            <a:ext cx="50673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5793" y="2766572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BACKUP</a:t>
            </a:r>
            <a:endParaRPr lang="en-GB" sz="2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0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Brazilian Plots (2016_preVFP, 2017 and 2018) with sliding </a:t>
            </a:r>
            <a:r>
              <a:rPr lang="en-GB" sz="2800" u="sng" dirty="0" err="1"/>
              <a:t>mJJ</a:t>
            </a:r>
            <a:r>
              <a:rPr lang="en-GB" sz="2800" u="sng" dirty="0"/>
              <a:t> Cut</a:t>
            </a:r>
            <a:endParaRPr lang="en-GB" sz="2800" u="sng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E228DA-111C-AD49-B8EE-6731ECB2C00A}"/>
              </a:ext>
            </a:extLst>
          </p:cNvPr>
          <p:cNvSpPr txBox="1"/>
          <p:nvPr/>
        </p:nvSpPr>
        <p:spPr>
          <a:xfrm>
            <a:off x="9009702" y="45436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AA183B-1536-9F4D-B910-CC11B52FA2F5}"/>
              </a:ext>
            </a:extLst>
          </p:cNvPr>
          <p:cNvSpPr txBox="1"/>
          <p:nvPr/>
        </p:nvSpPr>
        <p:spPr>
          <a:xfrm>
            <a:off x="4901004" y="2930439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6650F-B89A-4469-8054-7D89A32CD511}"/>
              </a:ext>
            </a:extLst>
          </p:cNvPr>
          <p:cNvSpPr txBox="1"/>
          <p:nvPr/>
        </p:nvSpPr>
        <p:spPr>
          <a:xfrm>
            <a:off x="1186915" y="45436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B267AC42-4F57-4019-8BD1-C54E6FDBA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854" y="3299771"/>
            <a:ext cx="4397502" cy="3160014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A4E096A-174F-4A0D-8E2E-7FA880F1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3700"/>
            <a:ext cx="4397502" cy="316001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2BF9294-F786-4A9F-BA5D-352DFB5A2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708" y="823700"/>
            <a:ext cx="4397502" cy="31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724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12091</TotalTime>
  <Words>612</Words>
  <Application>Microsoft Macintosh PowerPoint</Application>
  <PresentationFormat>Widescreen</PresentationFormat>
  <Paragraphs>102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Custom Design</vt:lpstr>
      <vt:lpstr> HEP NTUA  Weekly Report  13/10/2021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2221</cp:revision>
  <dcterms:created xsi:type="dcterms:W3CDTF">2019-11-29T10:22:58Z</dcterms:created>
  <dcterms:modified xsi:type="dcterms:W3CDTF">2021-10-13T06:53:34Z</dcterms:modified>
</cp:coreProperties>
</file>