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5"/>
  </p:notesMasterIdLst>
  <p:handoutMasterIdLst>
    <p:handoutMasterId r:id="rId16"/>
  </p:handoutMasterIdLst>
  <p:sldIdLst>
    <p:sldId id="256" r:id="rId3"/>
    <p:sldId id="568" r:id="rId4"/>
    <p:sldId id="507" r:id="rId5"/>
    <p:sldId id="587" r:id="rId6"/>
    <p:sldId id="571" r:id="rId7"/>
    <p:sldId id="585" r:id="rId8"/>
    <p:sldId id="586" r:id="rId9"/>
    <p:sldId id="584" r:id="rId10"/>
    <p:sldId id="578" r:id="rId11"/>
    <p:sldId id="576" r:id="rId12"/>
    <p:sldId id="582" r:id="rId13"/>
    <p:sldId id="5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5" autoAdjust="0"/>
    <p:restoredTop sz="95084"/>
  </p:normalViewPr>
  <p:slideViewPr>
    <p:cSldViewPr snapToGrid="0">
      <p:cViewPr varScale="1">
        <p:scale>
          <a:sx n="117" d="100"/>
          <a:sy n="117" d="100"/>
        </p:scale>
        <p:origin x="192" y="184"/>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10/14/20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10/14/20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10/14/20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10/14/20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10/14/20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10/14/20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10/14/20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10/14/20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10/14/20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10/14/20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10/14/20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10/14/20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10/14/20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10/14/20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10/14/20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10/14/20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10/14/20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10/14/20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10/14/20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10/14/20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10/14/20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10/14/20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10/14/20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10/14/20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10/14/20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10/14/20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10/14/20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5" Type="http://schemas.openxmlformats.org/officeDocument/2006/relationships/image" Target="../media/image24.emf"/><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0.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a:t>
            </a:r>
            <a:br>
              <a:rPr lang="en-US" sz="4400" dirty="0"/>
            </a:br>
            <a:br>
              <a:rPr lang="en-US" sz="4400" dirty="0"/>
            </a:br>
            <a:r>
              <a:rPr lang="en-US" sz="4400" dirty="0"/>
              <a:t>14/10/2020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4" name="Picture 3">
            <a:extLst>
              <a:ext uri="{FF2B5EF4-FFF2-40B4-BE49-F238E27FC236}">
                <a16:creationId xmlns:a16="http://schemas.microsoft.com/office/drawing/2014/main" id="{17EDB911-B08F-4646-AE1F-EFCBDE8BF1E8}"/>
              </a:ext>
            </a:extLst>
          </p:cNvPr>
          <p:cNvPicPr>
            <a:picLocks noChangeAspect="1"/>
          </p:cNvPicPr>
          <p:nvPr/>
        </p:nvPicPr>
        <p:blipFill>
          <a:blip r:embed="rId2"/>
          <a:stretch>
            <a:fillRect/>
          </a:stretch>
        </p:blipFill>
        <p:spPr>
          <a:xfrm rot="5400000">
            <a:off x="2201799" y="-212598"/>
            <a:ext cx="3064637" cy="4248531"/>
          </a:xfrm>
          <a:prstGeom prst="rect">
            <a:avLst/>
          </a:prstGeom>
        </p:spPr>
      </p:pic>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Fiducial Measurement</a:t>
            </a:r>
          </a:p>
        </p:txBody>
      </p:sp>
      <p:pic>
        <p:nvPicPr>
          <p:cNvPr id="8" name="Picture 7">
            <a:extLst>
              <a:ext uri="{FF2B5EF4-FFF2-40B4-BE49-F238E27FC236}">
                <a16:creationId xmlns:a16="http://schemas.microsoft.com/office/drawing/2014/main" id="{2A2BCDEA-ACAB-0D4F-8124-49F4ECA66378}"/>
              </a:ext>
            </a:extLst>
          </p:cNvPr>
          <p:cNvPicPr>
            <a:picLocks noChangeAspect="1"/>
          </p:cNvPicPr>
          <p:nvPr/>
        </p:nvPicPr>
        <p:blipFill>
          <a:blip r:embed="rId3"/>
          <a:stretch>
            <a:fillRect/>
          </a:stretch>
        </p:blipFill>
        <p:spPr>
          <a:xfrm rot="5400000">
            <a:off x="6857330" y="-220091"/>
            <a:ext cx="3049651" cy="4248531"/>
          </a:xfrm>
          <a:prstGeom prst="rect">
            <a:avLst/>
          </a:prstGeom>
        </p:spPr>
      </p:pic>
      <p:pic>
        <p:nvPicPr>
          <p:cNvPr id="5" name="Picture 4">
            <a:extLst>
              <a:ext uri="{FF2B5EF4-FFF2-40B4-BE49-F238E27FC236}">
                <a16:creationId xmlns:a16="http://schemas.microsoft.com/office/drawing/2014/main" id="{931718B6-7C5B-3643-B70E-434014A25378}"/>
              </a:ext>
            </a:extLst>
          </p:cNvPr>
          <p:cNvPicPr>
            <a:picLocks noChangeAspect="1"/>
          </p:cNvPicPr>
          <p:nvPr/>
        </p:nvPicPr>
        <p:blipFill>
          <a:blip r:embed="rId4"/>
          <a:stretch>
            <a:fillRect/>
          </a:stretch>
        </p:blipFill>
        <p:spPr>
          <a:xfrm rot="5400000">
            <a:off x="6857331" y="2782373"/>
            <a:ext cx="3049651" cy="4248531"/>
          </a:xfrm>
          <a:prstGeom prst="rect">
            <a:avLst/>
          </a:prstGeom>
        </p:spPr>
      </p:pic>
      <p:pic>
        <p:nvPicPr>
          <p:cNvPr id="6" name="Picture 5">
            <a:extLst>
              <a:ext uri="{FF2B5EF4-FFF2-40B4-BE49-F238E27FC236}">
                <a16:creationId xmlns:a16="http://schemas.microsoft.com/office/drawing/2014/main" id="{A68F870E-CD87-9D40-AB67-D4ECA77B212A}"/>
              </a:ext>
            </a:extLst>
          </p:cNvPr>
          <p:cNvPicPr>
            <a:picLocks noChangeAspect="1"/>
          </p:cNvPicPr>
          <p:nvPr/>
        </p:nvPicPr>
        <p:blipFill>
          <a:blip r:embed="rId5"/>
          <a:stretch>
            <a:fillRect/>
          </a:stretch>
        </p:blipFill>
        <p:spPr>
          <a:xfrm rot="5400000">
            <a:off x="2201799" y="2767603"/>
            <a:ext cx="3064637" cy="4248531"/>
          </a:xfrm>
          <a:prstGeom prst="rect">
            <a:avLst/>
          </a:prstGeom>
        </p:spPr>
      </p:pic>
      <p:sp>
        <p:nvSpPr>
          <p:cNvPr id="18" name="TextBox 17">
            <a:extLst>
              <a:ext uri="{FF2B5EF4-FFF2-40B4-BE49-F238E27FC236}">
                <a16:creationId xmlns:a16="http://schemas.microsoft.com/office/drawing/2014/main" id="{EAAFFA25-D3B3-2641-840E-32D6C780D8D8}"/>
              </a:ext>
            </a:extLst>
          </p:cNvPr>
          <p:cNvSpPr txBox="1"/>
          <p:nvPr/>
        </p:nvSpPr>
        <p:spPr>
          <a:xfrm>
            <a:off x="4518137" y="4426655"/>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9" name="TextBox 18">
            <a:extLst>
              <a:ext uri="{FF2B5EF4-FFF2-40B4-BE49-F238E27FC236}">
                <a16:creationId xmlns:a16="http://schemas.microsoft.com/office/drawing/2014/main" id="{21F74E00-DFC1-7245-B150-1ABBFAE8942D}"/>
              </a:ext>
            </a:extLst>
          </p:cNvPr>
          <p:cNvSpPr txBox="1"/>
          <p:nvPr/>
        </p:nvSpPr>
        <p:spPr>
          <a:xfrm>
            <a:off x="4520717" y="1887515"/>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Tree>
    <p:extLst>
      <p:ext uri="{BB962C8B-B14F-4D97-AF65-F5344CB8AC3E}">
        <p14:creationId xmlns:p14="http://schemas.microsoft.com/office/powerpoint/2010/main" val="3472913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Parton Measurement</a:t>
            </a:r>
          </a:p>
        </p:txBody>
      </p:sp>
      <p:pic>
        <p:nvPicPr>
          <p:cNvPr id="13" name="Picture 12">
            <a:extLst>
              <a:ext uri="{FF2B5EF4-FFF2-40B4-BE49-F238E27FC236}">
                <a16:creationId xmlns:a16="http://schemas.microsoft.com/office/drawing/2014/main" id="{D2FEF721-5581-EE41-B4BC-57534D40BB85}"/>
              </a:ext>
            </a:extLst>
          </p:cNvPr>
          <p:cNvPicPr>
            <a:picLocks noChangeAspect="1"/>
          </p:cNvPicPr>
          <p:nvPr/>
        </p:nvPicPr>
        <p:blipFill>
          <a:blip r:embed="rId2"/>
          <a:stretch>
            <a:fillRect/>
          </a:stretch>
        </p:blipFill>
        <p:spPr>
          <a:xfrm rot="5400000">
            <a:off x="2436834" y="-184105"/>
            <a:ext cx="3064637" cy="4248531"/>
          </a:xfrm>
          <a:prstGeom prst="rect">
            <a:avLst/>
          </a:prstGeom>
        </p:spPr>
      </p:pic>
      <p:pic>
        <p:nvPicPr>
          <p:cNvPr id="15" name="Picture 14">
            <a:extLst>
              <a:ext uri="{FF2B5EF4-FFF2-40B4-BE49-F238E27FC236}">
                <a16:creationId xmlns:a16="http://schemas.microsoft.com/office/drawing/2014/main" id="{9B816340-FC50-554D-AE12-1C76F5546AEC}"/>
              </a:ext>
            </a:extLst>
          </p:cNvPr>
          <p:cNvPicPr>
            <a:picLocks noChangeAspect="1"/>
          </p:cNvPicPr>
          <p:nvPr/>
        </p:nvPicPr>
        <p:blipFill>
          <a:blip r:embed="rId3"/>
          <a:stretch>
            <a:fillRect/>
          </a:stretch>
        </p:blipFill>
        <p:spPr>
          <a:xfrm rot="5400000">
            <a:off x="2436834" y="2831026"/>
            <a:ext cx="3064637" cy="4248531"/>
          </a:xfrm>
          <a:prstGeom prst="rect">
            <a:avLst/>
          </a:prstGeom>
        </p:spPr>
      </p:pic>
      <p:pic>
        <p:nvPicPr>
          <p:cNvPr id="5" name="Picture 4">
            <a:extLst>
              <a:ext uri="{FF2B5EF4-FFF2-40B4-BE49-F238E27FC236}">
                <a16:creationId xmlns:a16="http://schemas.microsoft.com/office/drawing/2014/main" id="{DC1CCDDB-EE4E-9B46-8BA7-5F73ECFEB76C}"/>
              </a:ext>
            </a:extLst>
          </p:cNvPr>
          <p:cNvPicPr>
            <a:picLocks noChangeAspect="1"/>
          </p:cNvPicPr>
          <p:nvPr/>
        </p:nvPicPr>
        <p:blipFill>
          <a:blip r:embed="rId4"/>
          <a:stretch>
            <a:fillRect/>
          </a:stretch>
        </p:blipFill>
        <p:spPr>
          <a:xfrm rot="5400000">
            <a:off x="6695438" y="-211132"/>
            <a:ext cx="3049651" cy="4248531"/>
          </a:xfrm>
          <a:prstGeom prst="rect">
            <a:avLst/>
          </a:prstGeom>
        </p:spPr>
      </p:pic>
      <p:pic>
        <p:nvPicPr>
          <p:cNvPr id="9" name="Picture 8">
            <a:extLst>
              <a:ext uri="{FF2B5EF4-FFF2-40B4-BE49-F238E27FC236}">
                <a16:creationId xmlns:a16="http://schemas.microsoft.com/office/drawing/2014/main" id="{8FDA0A90-5464-2B45-B7DF-DAA290135729}"/>
              </a:ext>
            </a:extLst>
          </p:cNvPr>
          <p:cNvPicPr>
            <a:picLocks noChangeAspect="1"/>
          </p:cNvPicPr>
          <p:nvPr/>
        </p:nvPicPr>
        <p:blipFill>
          <a:blip r:embed="rId5"/>
          <a:stretch>
            <a:fillRect/>
          </a:stretch>
        </p:blipFill>
        <p:spPr>
          <a:xfrm rot="5400000">
            <a:off x="6695439" y="2838519"/>
            <a:ext cx="3049651" cy="4248531"/>
          </a:xfrm>
          <a:prstGeom prst="rect">
            <a:avLst/>
          </a:prstGeom>
        </p:spPr>
      </p:pic>
      <p:sp>
        <p:nvSpPr>
          <p:cNvPr id="18" name="TextBox 17">
            <a:extLst>
              <a:ext uri="{FF2B5EF4-FFF2-40B4-BE49-F238E27FC236}">
                <a16:creationId xmlns:a16="http://schemas.microsoft.com/office/drawing/2014/main" id="{04712E0D-9265-AE48-83C6-2FF149AAEAEC}"/>
              </a:ext>
            </a:extLst>
          </p:cNvPr>
          <p:cNvSpPr txBox="1"/>
          <p:nvPr/>
        </p:nvSpPr>
        <p:spPr>
          <a:xfrm>
            <a:off x="4550139" y="429933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19" name="TextBox 18">
            <a:extLst>
              <a:ext uri="{FF2B5EF4-FFF2-40B4-BE49-F238E27FC236}">
                <a16:creationId xmlns:a16="http://schemas.microsoft.com/office/drawing/2014/main" id="{5D9BB214-44A9-7445-BEAB-B464F426EB43}"/>
              </a:ext>
            </a:extLst>
          </p:cNvPr>
          <p:cNvSpPr txBox="1"/>
          <p:nvPr/>
        </p:nvSpPr>
        <p:spPr>
          <a:xfrm>
            <a:off x="4552719" y="176019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Tree>
    <p:extLst>
      <p:ext uri="{BB962C8B-B14F-4D97-AF65-F5344CB8AC3E}">
        <p14:creationId xmlns:p14="http://schemas.microsoft.com/office/powerpoint/2010/main" val="155441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17" name="Title 4">
            <a:extLst>
              <a:ext uri="{FF2B5EF4-FFF2-40B4-BE49-F238E27FC236}">
                <a16:creationId xmlns:a16="http://schemas.microsoft.com/office/drawing/2014/main" id="{A33A6036-F2B6-4A42-9FA2-01CCDFEFAA58}"/>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Parton Measurement</a:t>
            </a:r>
          </a:p>
        </p:txBody>
      </p:sp>
      <p:pic>
        <p:nvPicPr>
          <p:cNvPr id="15" name="Picture 14">
            <a:extLst>
              <a:ext uri="{FF2B5EF4-FFF2-40B4-BE49-F238E27FC236}">
                <a16:creationId xmlns:a16="http://schemas.microsoft.com/office/drawing/2014/main" id="{CE2E09AB-3208-2C44-A438-F40AEDDFD843}"/>
              </a:ext>
            </a:extLst>
          </p:cNvPr>
          <p:cNvPicPr>
            <a:picLocks noChangeAspect="1"/>
          </p:cNvPicPr>
          <p:nvPr/>
        </p:nvPicPr>
        <p:blipFill>
          <a:blip r:embed="rId2"/>
          <a:stretch>
            <a:fillRect/>
          </a:stretch>
        </p:blipFill>
        <p:spPr>
          <a:xfrm rot="5400000">
            <a:off x="2450654" y="-213204"/>
            <a:ext cx="3064637" cy="4248531"/>
          </a:xfrm>
          <a:prstGeom prst="rect">
            <a:avLst/>
          </a:prstGeom>
        </p:spPr>
      </p:pic>
      <p:pic>
        <p:nvPicPr>
          <p:cNvPr id="18" name="Picture 17">
            <a:extLst>
              <a:ext uri="{FF2B5EF4-FFF2-40B4-BE49-F238E27FC236}">
                <a16:creationId xmlns:a16="http://schemas.microsoft.com/office/drawing/2014/main" id="{881AF9A4-1F93-064C-BEDB-4C057AED70F4}"/>
              </a:ext>
            </a:extLst>
          </p:cNvPr>
          <p:cNvPicPr>
            <a:picLocks noChangeAspect="1"/>
          </p:cNvPicPr>
          <p:nvPr/>
        </p:nvPicPr>
        <p:blipFill>
          <a:blip r:embed="rId3"/>
          <a:stretch>
            <a:fillRect/>
          </a:stretch>
        </p:blipFill>
        <p:spPr>
          <a:xfrm rot="5400000">
            <a:off x="2439415" y="2827893"/>
            <a:ext cx="3064637" cy="4248531"/>
          </a:xfrm>
          <a:prstGeom prst="rect">
            <a:avLst/>
          </a:prstGeom>
        </p:spPr>
      </p:pic>
      <p:pic>
        <p:nvPicPr>
          <p:cNvPr id="5" name="Picture 4">
            <a:extLst>
              <a:ext uri="{FF2B5EF4-FFF2-40B4-BE49-F238E27FC236}">
                <a16:creationId xmlns:a16="http://schemas.microsoft.com/office/drawing/2014/main" id="{078FEC0E-CC3D-A544-AB2F-360F07F095EA}"/>
              </a:ext>
            </a:extLst>
          </p:cNvPr>
          <p:cNvPicPr>
            <a:picLocks noChangeAspect="1"/>
          </p:cNvPicPr>
          <p:nvPr/>
        </p:nvPicPr>
        <p:blipFill>
          <a:blip r:embed="rId4"/>
          <a:stretch>
            <a:fillRect/>
          </a:stretch>
        </p:blipFill>
        <p:spPr>
          <a:xfrm rot="5400000">
            <a:off x="6706678" y="-205711"/>
            <a:ext cx="3049651" cy="4248531"/>
          </a:xfrm>
          <a:prstGeom prst="rect">
            <a:avLst/>
          </a:prstGeom>
        </p:spPr>
      </p:pic>
      <p:pic>
        <p:nvPicPr>
          <p:cNvPr id="9" name="Picture 8">
            <a:extLst>
              <a:ext uri="{FF2B5EF4-FFF2-40B4-BE49-F238E27FC236}">
                <a16:creationId xmlns:a16="http://schemas.microsoft.com/office/drawing/2014/main" id="{27ABDAE1-2114-0A45-B3A8-C3DAD94C76BE}"/>
              </a:ext>
            </a:extLst>
          </p:cNvPr>
          <p:cNvPicPr>
            <a:picLocks noChangeAspect="1"/>
          </p:cNvPicPr>
          <p:nvPr/>
        </p:nvPicPr>
        <p:blipFill>
          <a:blip r:embed="rId5"/>
          <a:stretch>
            <a:fillRect/>
          </a:stretch>
        </p:blipFill>
        <p:spPr>
          <a:xfrm rot="5400000">
            <a:off x="6706678" y="2835386"/>
            <a:ext cx="3049651" cy="4248531"/>
          </a:xfrm>
          <a:prstGeom prst="rect">
            <a:avLst/>
          </a:prstGeom>
        </p:spPr>
      </p:pic>
      <p:sp>
        <p:nvSpPr>
          <p:cNvPr id="21" name="TextBox 20">
            <a:extLst>
              <a:ext uri="{FF2B5EF4-FFF2-40B4-BE49-F238E27FC236}">
                <a16:creationId xmlns:a16="http://schemas.microsoft.com/office/drawing/2014/main" id="{8DE5ADE9-83AF-5049-9686-19F170AF2EED}"/>
              </a:ext>
            </a:extLst>
          </p:cNvPr>
          <p:cNvSpPr txBox="1"/>
          <p:nvPr/>
        </p:nvSpPr>
        <p:spPr>
          <a:xfrm>
            <a:off x="4552719" y="4310913"/>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2" name="TextBox 21">
            <a:extLst>
              <a:ext uri="{FF2B5EF4-FFF2-40B4-BE49-F238E27FC236}">
                <a16:creationId xmlns:a16="http://schemas.microsoft.com/office/drawing/2014/main" id="{62B9CC79-9B9E-9444-AF49-3C818739BFF4}"/>
              </a:ext>
            </a:extLst>
          </p:cNvPr>
          <p:cNvSpPr txBox="1"/>
          <p:nvPr/>
        </p:nvSpPr>
        <p:spPr>
          <a:xfrm>
            <a:off x="4552719" y="1760199"/>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Tree>
    <p:extLst>
      <p:ext uri="{BB962C8B-B14F-4D97-AF65-F5344CB8AC3E}">
        <p14:creationId xmlns:p14="http://schemas.microsoft.com/office/powerpoint/2010/main" val="397153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772054"/>
            <a:ext cx="11610109"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Start investigating ttbar Systematic Uncertainties</a:t>
            </a:r>
          </a:p>
          <a:p>
            <a:pPr marL="285750" indent="-285750">
              <a:buFont typeface="Arial" panose="020B0604020202020204" pitchFamily="34" charset="0"/>
              <a:buChar char="•"/>
            </a:pPr>
            <a:r>
              <a:rPr lang="en-US" sz="2400" dirty="0"/>
              <a:t>Consistency checks with Giannis are done!</a:t>
            </a:r>
          </a:p>
          <a:p>
            <a:pPr marL="285750" indent="-285750">
              <a:buFont typeface="Arial" panose="020B0604020202020204" pitchFamily="34" charset="0"/>
              <a:buChar char="•"/>
            </a:pPr>
            <a:r>
              <a:rPr lang="en-US" sz="2400" dirty="0" err="1"/>
              <a:t>ttX</a:t>
            </a:r>
            <a:r>
              <a:rPr lang="en-US" sz="2400" dirty="0"/>
              <a:t> round table</a:t>
            </a:r>
          </a:p>
          <a:p>
            <a:endParaRPr lang="en-US" sz="2400" dirty="0"/>
          </a:p>
          <a:p>
            <a:pPr marL="285750" indent="-285750">
              <a:buFont typeface="Arial" panose="020B0604020202020204" pitchFamily="34" charset="0"/>
              <a:buChar char="•"/>
            </a:pPr>
            <a:r>
              <a:rPr lang="en-US" sz="2400" dirty="0"/>
              <a:t>Top Angular Distributions: chi, |cos</a:t>
            </a:r>
            <a:r>
              <a:rPr lang="el-GR" sz="2400" dirty="0"/>
              <a:t>θ*|</a:t>
            </a:r>
            <a:r>
              <a:rPr lang="en-US" sz="2400" dirty="0"/>
              <a:t> leading and </a:t>
            </a:r>
            <a:r>
              <a:rPr lang="en-US" sz="2400" dirty="0" err="1"/>
              <a:t>subleading</a:t>
            </a:r>
            <a:r>
              <a:rPr lang="en-US" sz="2400" dirty="0"/>
              <a:t> </a:t>
            </a:r>
            <a:endParaRPr lang="en-US" sz="2400" dirty="0">
              <a:sym typeface="Wingdings" pitchFamily="2" charset="2"/>
            </a:endParaRPr>
          </a:p>
          <a:p>
            <a:pPr marL="742950" lvl="1" indent="-285750">
              <a:buFont typeface="Arial" panose="020B0604020202020204" pitchFamily="34" charset="0"/>
              <a:buChar char="•"/>
            </a:pPr>
            <a:r>
              <a:rPr lang="en-US" sz="2400" dirty="0">
                <a:sym typeface="Wingdings" pitchFamily="2" charset="2"/>
              </a:rPr>
              <a:t>Changed binning for the cos(</a:t>
            </a:r>
            <a:r>
              <a:rPr lang="el-GR" sz="2400" dirty="0">
                <a:sym typeface="Wingdings" pitchFamily="2" charset="2"/>
              </a:rPr>
              <a:t>θ*)</a:t>
            </a:r>
            <a:r>
              <a:rPr lang="en-US" sz="2400" dirty="0">
                <a:sym typeface="Wingdings" pitchFamily="2" charset="2"/>
              </a:rPr>
              <a:t> distributions</a:t>
            </a:r>
          </a:p>
          <a:p>
            <a:pPr marL="742950" lvl="1" indent="-285750">
              <a:buFont typeface="Arial" panose="020B0604020202020204" pitchFamily="34" charset="0"/>
              <a:buChar char="•"/>
            </a:pPr>
            <a:endParaRPr lang="en-US" sz="2400" dirty="0">
              <a:sym typeface="Wingdings" pitchFamily="2" charset="2"/>
            </a:endParaRPr>
          </a:p>
          <a:p>
            <a:pPr marL="285750" indent="-285750">
              <a:buFont typeface="Arial" panose="020B0604020202020204" pitchFamily="34" charset="0"/>
              <a:buChar char="•"/>
            </a:pPr>
            <a:r>
              <a:rPr lang="en-US" sz="2400" dirty="0">
                <a:sym typeface="Wingdings" pitchFamily="2" charset="2"/>
              </a:rPr>
              <a:t>Z’ analysis:</a:t>
            </a:r>
          </a:p>
          <a:p>
            <a:pPr marL="742950" lvl="1" indent="-285750">
              <a:buFont typeface="Arial" panose="020B0604020202020204" pitchFamily="34" charset="0"/>
              <a:buChar char="•"/>
            </a:pPr>
            <a:r>
              <a:rPr lang="en-US" sz="2400" dirty="0">
                <a:sym typeface="Wingdings" pitchFamily="2" charset="2"/>
              </a:rPr>
              <a:t>Production for Z’ (mass, width variations) </a:t>
            </a:r>
          </a:p>
          <a:p>
            <a:pPr marL="742950" lvl="1" indent="-285750">
              <a:buFont typeface="Arial" panose="020B0604020202020204" pitchFamily="34" charset="0"/>
              <a:buChar char="•"/>
            </a:pPr>
            <a:r>
              <a:rPr lang="en-US" sz="2400" dirty="0">
                <a:sym typeface="Wingdings" pitchFamily="2" charset="2"/>
              </a:rPr>
              <a:t>Files are now available for all years</a:t>
            </a:r>
          </a:p>
          <a:p>
            <a:pPr marL="742950" lvl="1" indent="-285750">
              <a:buFont typeface="Arial" panose="020B0604020202020204" pitchFamily="34" charset="0"/>
              <a:buChar char="•"/>
            </a:pPr>
            <a:endParaRPr lang="en-US" sz="2400" dirty="0">
              <a:sym typeface="Wingdings" pitchFamily="2" charset="2"/>
            </a:endParaRPr>
          </a:p>
          <a:p>
            <a:pPr marL="285750" indent="-285750">
              <a:buFont typeface="Arial" panose="020B0604020202020204" pitchFamily="34" charset="0"/>
              <a:buChar char="•"/>
            </a:pPr>
            <a:r>
              <a:rPr lang="en-US" sz="2400" dirty="0">
                <a:sym typeface="Wingdings" pitchFamily="2" charset="2"/>
              </a:rPr>
              <a:t>AN 2020/156</a:t>
            </a:r>
            <a:endParaRPr lang="en-US" sz="2400" dirty="0"/>
          </a:p>
          <a:p>
            <a:endParaRPr lang="en-US" sz="2400" dirty="0"/>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10/14/20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330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600" u="sng" dirty="0"/>
              <a:t>Search for top-</a:t>
            </a:r>
            <a:r>
              <a:rPr lang="en-GB" sz="2600" u="sng" dirty="0" err="1"/>
              <a:t>antitop</a:t>
            </a:r>
            <a:r>
              <a:rPr lang="en-GB" sz="2600" u="sng" dirty="0"/>
              <a:t> resonances </a:t>
            </a:r>
            <a:endParaRPr lang="en-GB" sz="2600" u="sng" dirty="0">
              <a:effectLst/>
            </a:endParaRP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4" name="Rectangle 3">
            <a:extLst>
              <a:ext uri="{FF2B5EF4-FFF2-40B4-BE49-F238E27FC236}">
                <a16:creationId xmlns:a16="http://schemas.microsoft.com/office/drawing/2014/main" id="{A58098C9-347D-6243-ACF9-7B4B3E0E63E6}"/>
              </a:ext>
            </a:extLst>
          </p:cNvPr>
          <p:cNvSpPr/>
          <p:nvPr/>
        </p:nvSpPr>
        <p:spPr>
          <a:xfrm>
            <a:off x="261257" y="889844"/>
            <a:ext cx="11462657" cy="4524315"/>
          </a:xfrm>
          <a:prstGeom prst="rect">
            <a:avLst/>
          </a:prstGeom>
        </p:spPr>
        <p:txBody>
          <a:bodyPr wrap="square">
            <a:spAutoFit/>
          </a:bodyPr>
          <a:lstStyle/>
          <a:p>
            <a:pPr marL="285750" indent="-285750">
              <a:buFont typeface="Arial" panose="020B0604020202020204" pitchFamily="34" charset="0"/>
              <a:buChar char="•"/>
            </a:pPr>
            <a:r>
              <a:rPr lang="en-GB" dirty="0">
                <a:latin typeface="Calibri" panose="020F0502020204030204" pitchFamily="34" charset="0"/>
              </a:rPr>
              <a:t>Numerous extensions of the SM predict the existence of new interactions with enhanced couplings to third generation quarks, especially the top quark</a:t>
            </a:r>
          </a:p>
          <a:p>
            <a:pPr marL="285750" indent="-285750">
              <a:buFont typeface="Arial" panose="020B0604020202020204" pitchFamily="34" charset="0"/>
              <a:buChar char="•"/>
            </a:pPr>
            <a:r>
              <a:rPr lang="en-GB" dirty="0">
                <a:latin typeface="Calibri" panose="020F0502020204030204" pitchFamily="34" charset="0"/>
              </a:rPr>
              <a:t>The associated new </a:t>
            </a:r>
            <a:r>
              <a:rPr lang="en-GB" dirty="0" err="1">
                <a:latin typeface="Calibri" panose="020F0502020204030204" pitchFamily="34" charset="0"/>
              </a:rPr>
              <a:t>particle</a:t>
            </a:r>
            <a:r>
              <a:rPr lang="en-GB" dirty="0" err="1">
                <a:latin typeface="Wingdings" pitchFamily="2" charset="2"/>
              </a:rPr>
              <a:t></a:t>
            </a:r>
            <a:r>
              <a:rPr lang="en-GB" dirty="0" err="1">
                <a:latin typeface="Calibri" panose="020F0502020204030204" pitchFamily="34" charset="0"/>
              </a:rPr>
              <a:t>observation</a:t>
            </a:r>
            <a:r>
              <a:rPr lang="en-GB" dirty="0">
                <a:latin typeface="Calibri" panose="020F0502020204030204" pitchFamily="34" charset="0"/>
              </a:rPr>
              <a:t> as a ttbar resonance</a:t>
            </a:r>
          </a:p>
          <a:p>
            <a:pPr marL="285750" indent="-285750">
              <a:buFont typeface="Arial" panose="020B0604020202020204" pitchFamily="34" charset="0"/>
              <a:buChar char="•"/>
            </a:pPr>
            <a:r>
              <a:rPr lang="en-GB" dirty="0">
                <a:latin typeface="Calibri" panose="020F0502020204030204" pitchFamily="34" charset="0"/>
              </a:rPr>
              <a:t>Examples of such resonances: </a:t>
            </a:r>
            <a:endParaRPr lang="en-GB" dirty="0"/>
          </a:p>
          <a:p>
            <a:pPr lvl="1">
              <a:buFont typeface="+mj-lt"/>
              <a:buAutoNum type="arabicPeriod"/>
            </a:pPr>
            <a:r>
              <a:rPr lang="en-GB" dirty="0">
                <a:latin typeface="Calibri" panose="020F0502020204030204" pitchFamily="34" charset="0"/>
              </a:rPr>
              <a:t>Massive </a:t>
            </a:r>
            <a:r>
              <a:rPr lang="en-GB" dirty="0" err="1">
                <a:latin typeface="Calibri" panose="020F0502020204030204" pitchFamily="34" charset="0"/>
              </a:rPr>
              <a:t>Color</a:t>
            </a:r>
            <a:r>
              <a:rPr lang="en-GB" dirty="0">
                <a:latin typeface="Calibri" panose="020F0502020204030204" pitchFamily="34" charset="0"/>
              </a:rPr>
              <a:t>-singlet Z like bosons (Z’) </a:t>
            </a:r>
          </a:p>
          <a:p>
            <a:pPr lvl="1">
              <a:buFont typeface="+mj-lt"/>
              <a:buAutoNum type="arabicPeriod"/>
            </a:pPr>
            <a:r>
              <a:rPr lang="en-GB" dirty="0">
                <a:latin typeface="Calibri" panose="020F0502020204030204" pitchFamily="34" charset="0"/>
              </a:rPr>
              <a:t>Colorons </a:t>
            </a:r>
          </a:p>
          <a:p>
            <a:pPr lvl="1">
              <a:buFont typeface="+mj-lt"/>
              <a:buAutoNum type="arabicPeriod"/>
            </a:pPr>
            <a:r>
              <a:rPr lang="en-GB" dirty="0">
                <a:latin typeface="Calibri" panose="020F0502020204030204" pitchFamily="34" charset="0"/>
              </a:rPr>
              <a:t>Axigluons </a:t>
            </a:r>
          </a:p>
          <a:p>
            <a:pPr lvl="1">
              <a:buFont typeface="+mj-lt"/>
              <a:buAutoNum type="arabicPeriod"/>
            </a:pPr>
            <a:r>
              <a:rPr lang="en-GB" dirty="0">
                <a:latin typeface="Calibri" panose="020F0502020204030204" pitchFamily="34" charset="0"/>
              </a:rPr>
              <a:t>Heavier Higgs siblings </a:t>
            </a:r>
          </a:p>
          <a:p>
            <a:pPr lvl="1">
              <a:buFont typeface="+mj-lt"/>
              <a:buAutoNum type="arabicPeriod"/>
            </a:pPr>
            <a:r>
              <a:rPr lang="en-GB" dirty="0" err="1">
                <a:latin typeface="Calibri" panose="020F0502020204030204" pitchFamily="34" charset="0"/>
              </a:rPr>
              <a:t>Kaluza</a:t>
            </a:r>
            <a:r>
              <a:rPr lang="en-GB" dirty="0">
                <a:latin typeface="Calibri" panose="020F0502020204030204" pitchFamily="34" charset="0"/>
              </a:rPr>
              <a:t>-Klein excitations of gluons </a:t>
            </a:r>
          </a:p>
          <a:p>
            <a:pPr lvl="1">
              <a:buFont typeface="+mj-lt"/>
              <a:buAutoNum type="arabicPeriod"/>
            </a:pPr>
            <a:r>
              <a:rPr lang="en-GB" dirty="0">
                <a:latin typeface="Calibri" panose="020F0502020204030204" pitchFamily="34" charset="0"/>
              </a:rPr>
              <a:t>Electroweak gauge bosons </a:t>
            </a:r>
          </a:p>
          <a:p>
            <a:pPr lvl="1">
              <a:buFont typeface="+mj-lt"/>
              <a:buAutoNum type="arabicPeriod"/>
            </a:pPr>
            <a:r>
              <a:rPr lang="en-GB" dirty="0">
                <a:latin typeface="Calibri" panose="020F0502020204030204" pitchFamily="34" charset="0"/>
              </a:rPr>
              <a:t>Gravitons in various extensions of the Randall-</a:t>
            </a:r>
            <a:r>
              <a:rPr lang="en-GB" dirty="0" err="1">
                <a:latin typeface="Calibri" panose="020F0502020204030204" pitchFamily="34" charset="0"/>
              </a:rPr>
              <a:t>Sundrum</a:t>
            </a:r>
            <a:r>
              <a:rPr lang="en-GB" dirty="0">
                <a:latin typeface="Calibri" panose="020F0502020204030204" pitchFamily="34" charset="0"/>
              </a:rPr>
              <a:t> model </a:t>
            </a:r>
          </a:p>
          <a:p>
            <a:pPr marL="285750" indent="-285750">
              <a:buFont typeface="Arial" panose="020B0604020202020204" pitchFamily="34" charset="0"/>
              <a:buChar char="•"/>
            </a:pPr>
            <a:endParaRPr lang="en-GB" dirty="0">
              <a:latin typeface="Calibri" panose="020F0502020204030204" pitchFamily="34" charset="0"/>
            </a:endParaRPr>
          </a:p>
          <a:p>
            <a:pPr marL="285750" indent="-285750">
              <a:buFont typeface="Arial" panose="020B0604020202020204" pitchFamily="34" charset="0"/>
              <a:buChar char="•"/>
            </a:pPr>
            <a:r>
              <a:rPr lang="en-GB" dirty="0">
                <a:latin typeface="Calibri" panose="020F0502020204030204" pitchFamily="34" charset="0"/>
              </a:rPr>
              <a:t>All of the above predict the existence of </a:t>
            </a:r>
            <a:r>
              <a:rPr lang="en-GB" dirty="0" err="1">
                <a:latin typeface="Calibri" panose="020F0502020204030204" pitchFamily="34" charset="0"/>
              </a:rPr>
              <a:t>TeV</a:t>
            </a:r>
            <a:r>
              <a:rPr lang="en-GB" dirty="0">
                <a:latin typeface="Calibri" panose="020F0502020204030204" pitchFamily="34" charset="0"/>
              </a:rPr>
              <a:t>-scale resonances with a cross section of a few pb’s</a:t>
            </a:r>
          </a:p>
          <a:p>
            <a:pPr marL="285750" indent="-285750">
              <a:buFont typeface="Arial" panose="020B0604020202020204" pitchFamily="34" charset="0"/>
              <a:buChar char="•"/>
            </a:pPr>
            <a:r>
              <a:rPr lang="en-GB" dirty="0">
                <a:latin typeface="Calibri" panose="020F0502020204030204" pitchFamily="34" charset="0"/>
              </a:rPr>
              <a:t>Resonant ttbar production would be observable in the reconstructed invariant mass of the ttbar system </a:t>
            </a:r>
            <a:endParaRPr lang="en-GB" dirty="0"/>
          </a:p>
          <a:p>
            <a:pPr marL="285750" indent="-285750">
              <a:buFont typeface="Arial" panose="020B0604020202020204" pitchFamily="34" charset="0"/>
              <a:buChar char="•"/>
            </a:pPr>
            <a:endParaRPr lang="en-GB" dirty="0">
              <a:latin typeface="Calibri" panose="020F0502020204030204" pitchFamily="34" charset="0"/>
            </a:endParaRPr>
          </a:p>
          <a:p>
            <a:pPr marL="285750" indent="-285750">
              <a:buFont typeface="Arial" panose="020B0604020202020204" pitchFamily="34" charset="0"/>
              <a:buChar char="•"/>
            </a:pPr>
            <a:r>
              <a:rPr lang="en-GB" dirty="0">
                <a:latin typeface="Calibri" panose="020F0502020204030204" pitchFamily="34" charset="0"/>
              </a:rPr>
              <a:t>Most analyses search for peaks in the invariant ttbar mass </a:t>
            </a:r>
            <a:endParaRPr lang="en-GB" dirty="0">
              <a:effectLst/>
            </a:endParaRPr>
          </a:p>
        </p:txBody>
      </p:sp>
    </p:spTree>
    <p:extLst>
      <p:ext uri="{BB962C8B-B14F-4D97-AF65-F5344CB8AC3E}">
        <p14:creationId xmlns:p14="http://schemas.microsoft.com/office/powerpoint/2010/main" val="83462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116885"/>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Response Matrices</a:t>
            </a:r>
          </a:p>
        </p:txBody>
      </p:sp>
      <p:pic>
        <p:nvPicPr>
          <p:cNvPr id="4" name="Picture 3">
            <a:extLst>
              <a:ext uri="{FF2B5EF4-FFF2-40B4-BE49-F238E27FC236}">
                <a16:creationId xmlns:a16="http://schemas.microsoft.com/office/drawing/2014/main" id="{3CC2B4C0-553F-3C48-83BD-C6AE302B8118}"/>
              </a:ext>
            </a:extLst>
          </p:cNvPr>
          <p:cNvPicPr>
            <a:picLocks noChangeAspect="1"/>
          </p:cNvPicPr>
          <p:nvPr/>
        </p:nvPicPr>
        <p:blipFill>
          <a:blip r:embed="rId2"/>
          <a:stretch>
            <a:fillRect/>
          </a:stretch>
        </p:blipFill>
        <p:spPr>
          <a:xfrm rot="5400000">
            <a:off x="832739" y="388683"/>
            <a:ext cx="4311269" cy="5976747"/>
          </a:xfrm>
          <a:prstGeom prst="rect">
            <a:avLst/>
          </a:prstGeom>
        </p:spPr>
      </p:pic>
      <p:pic>
        <p:nvPicPr>
          <p:cNvPr id="5" name="Picture 4">
            <a:extLst>
              <a:ext uri="{FF2B5EF4-FFF2-40B4-BE49-F238E27FC236}">
                <a16:creationId xmlns:a16="http://schemas.microsoft.com/office/drawing/2014/main" id="{3F5C7B77-678E-1A46-AB56-2A6F65C2FFAD}"/>
              </a:ext>
            </a:extLst>
          </p:cNvPr>
          <p:cNvPicPr>
            <a:picLocks noChangeAspect="1"/>
          </p:cNvPicPr>
          <p:nvPr/>
        </p:nvPicPr>
        <p:blipFill>
          <a:blip r:embed="rId3"/>
          <a:stretch>
            <a:fillRect/>
          </a:stretch>
        </p:blipFill>
        <p:spPr>
          <a:xfrm rot="5400000">
            <a:off x="7058535" y="378142"/>
            <a:ext cx="4290187" cy="5976747"/>
          </a:xfrm>
          <a:prstGeom prst="rect">
            <a:avLst/>
          </a:prstGeom>
        </p:spPr>
      </p:pic>
    </p:spTree>
    <p:extLst>
      <p:ext uri="{BB962C8B-B14F-4D97-AF65-F5344CB8AC3E}">
        <p14:creationId xmlns:p14="http://schemas.microsoft.com/office/powerpoint/2010/main" val="56771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116885"/>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Response Matrices</a:t>
            </a:r>
          </a:p>
        </p:txBody>
      </p:sp>
      <p:pic>
        <p:nvPicPr>
          <p:cNvPr id="6" name="Picture 5">
            <a:extLst>
              <a:ext uri="{FF2B5EF4-FFF2-40B4-BE49-F238E27FC236}">
                <a16:creationId xmlns:a16="http://schemas.microsoft.com/office/drawing/2014/main" id="{04947122-0B20-234E-AB86-EE2958DB076A}"/>
              </a:ext>
            </a:extLst>
          </p:cNvPr>
          <p:cNvPicPr>
            <a:picLocks noChangeAspect="1"/>
          </p:cNvPicPr>
          <p:nvPr/>
        </p:nvPicPr>
        <p:blipFill>
          <a:blip r:embed="rId2"/>
          <a:stretch>
            <a:fillRect/>
          </a:stretch>
        </p:blipFill>
        <p:spPr>
          <a:xfrm rot="5400000">
            <a:off x="7058533" y="437974"/>
            <a:ext cx="4290187" cy="5976747"/>
          </a:xfrm>
          <a:prstGeom prst="rect">
            <a:avLst/>
          </a:prstGeom>
        </p:spPr>
      </p:pic>
      <p:pic>
        <p:nvPicPr>
          <p:cNvPr id="9" name="Picture 8">
            <a:extLst>
              <a:ext uri="{FF2B5EF4-FFF2-40B4-BE49-F238E27FC236}">
                <a16:creationId xmlns:a16="http://schemas.microsoft.com/office/drawing/2014/main" id="{D894701B-B335-6944-B132-EC07A193B3A6}"/>
              </a:ext>
            </a:extLst>
          </p:cNvPr>
          <p:cNvPicPr>
            <a:picLocks noChangeAspect="1"/>
          </p:cNvPicPr>
          <p:nvPr/>
        </p:nvPicPr>
        <p:blipFill>
          <a:blip r:embed="rId3"/>
          <a:stretch>
            <a:fillRect/>
          </a:stretch>
        </p:blipFill>
        <p:spPr>
          <a:xfrm rot="5400000">
            <a:off x="832739" y="437975"/>
            <a:ext cx="4311269" cy="5976747"/>
          </a:xfrm>
          <a:prstGeom prst="rect">
            <a:avLst/>
          </a:prstGeom>
        </p:spPr>
      </p:pic>
    </p:spTree>
    <p:extLst>
      <p:ext uri="{BB962C8B-B14F-4D97-AF65-F5344CB8AC3E}">
        <p14:creationId xmlns:p14="http://schemas.microsoft.com/office/powerpoint/2010/main" val="102795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1597031"/>
                <a:ext cx="11533733" cy="855875"/>
              </a:xfrm>
              <a:prstGeom prst="rect">
                <a:avLst/>
              </a:prstGeom>
              <a:noFill/>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sym typeface="Wingdings" pitchFamily="2" charset="2"/>
                        </a:rPr>
                        <m:t>𝑆</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𝐷</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𝐶</m:t>
                          </m:r>
                        </m:e>
                        <m:sub>
                          <m:r>
                            <a:rPr lang="en-US" sz="2200" b="0" i="1" smtClean="0">
                              <a:latin typeface="Cambria Math" panose="02040503050406030204" pitchFamily="18" charset="0"/>
                              <a:sym typeface="Wingdings" pitchFamily="2" charset="2"/>
                            </a:rPr>
                            <m:t>𝑏𝑘𝑔</m:t>
                          </m:r>
                        </m:sub>
                        <m:sup>
                          <m:r>
                            <a:rPr lang="en-US" sz="2200" b="0" i="1" smtClean="0">
                              <a:latin typeface="Cambria Math" panose="02040503050406030204" pitchFamily="18" charset="0"/>
                              <a:sym typeface="Wingdings" pitchFamily="2" charset="2"/>
                            </a:rPr>
                            <m:t>𝑦𝑖𝑒𝑙𝑑</m:t>
                          </m:r>
                        </m:sup>
                      </m:sSubSup>
                      <m:sSubSup>
                        <m:sSubSupPr>
                          <m:ctrlPr>
                            <a:rPr lang="en-US" sz="2200" b="0" i="1" smtClean="0">
                              <a:solidFill>
                                <a:srgbClr val="FF0000"/>
                              </a:solidFill>
                              <a:latin typeface="Cambria Math" panose="02040503050406030204" pitchFamily="18" charset="0"/>
                              <a:sym typeface="Wingdings" pitchFamily="2" charset="2"/>
                            </a:rPr>
                          </m:ctrlPr>
                        </m:sSubSupPr>
                        <m:e>
                          <m:r>
                            <a:rPr lang="en-US" sz="2200" b="0" i="1" smtClean="0">
                              <a:solidFill>
                                <a:srgbClr val="FF0000"/>
                              </a:solidFill>
                              <a:latin typeface="Cambria Math" panose="02040503050406030204" pitchFamily="18" charset="0"/>
                              <a:sym typeface="Wingdings" pitchFamily="2" charset="2"/>
                            </a:rPr>
                            <m:t>𝑁</m:t>
                          </m:r>
                        </m:e>
                        <m:sub>
                          <m:r>
                            <a:rPr lang="en-US" sz="2200" b="0" i="1" smtClean="0">
                              <a:solidFill>
                                <a:srgbClr val="FF0000"/>
                              </a:solidFill>
                              <a:latin typeface="Cambria Math" panose="02040503050406030204" pitchFamily="18" charset="0"/>
                              <a:sym typeface="Wingdings" pitchFamily="2" charset="2"/>
                            </a:rPr>
                            <m:t>𝑄𝐶𝐷</m:t>
                          </m:r>
                        </m:sub>
                        <m:sup>
                          <m:r>
                            <a:rPr lang="en-US" sz="2200" b="0" i="1" smtClean="0">
                              <a:solidFill>
                                <a:srgbClr val="FF0000"/>
                              </a:solidFill>
                              <a:latin typeface="Cambria Math" panose="02040503050406030204" pitchFamily="18" charset="0"/>
                              <a:sym typeface="Wingdings" pitchFamily="2" charset="2"/>
                            </a:rPr>
                            <m:t>𝑓𝑖𝑡</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𝑄</m:t>
                      </m:r>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𝐵</m:t>
                      </m:r>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r>
                        <a:rPr lang="en-US" sz="2200" b="0" i="1" smtClean="0">
                          <a:latin typeface="Cambria Math" panose="02040503050406030204" pitchFamily="18" charset="0"/>
                          <a:sym typeface="Wingdings" pitchFamily="2" charset="2"/>
                        </a:rPr>
                        <m:t>) </m:t>
                      </m:r>
                    </m:oMath>
                  </m:oMathPara>
                </a14:m>
                <a:endParaRPr lang="en-GB" sz="220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1597031"/>
                <a:ext cx="11533733" cy="855875"/>
              </a:xfrm>
              <a:prstGeom prst="rect">
                <a:avLst/>
              </a:prstGeom>
              <a:blipFill>
                <a:blip r:embed="rId2"/>
                <a:stretch>
                  <a:fillRect b="-4412"/>
                </a:stretch>
              </a:blipFill>
            </p:spPr>
            <p:txBody>
              <a:bodyPr/>
              <a:lstStyle/>
              <a:p>
                <a:r>
                  <a:rPr lang="en-GR">
                    <a:noFill/>
                  </a:rPr>
                  <a:t> </a:t>
                </a:r>
              </a:p>
            </p:txBody>
          </p:sp>
        </mc:Fallback>
      </mc:AlternateContent>
      <p:sp>
        <p:nvSpPr>
          <p:cNvPr id="2" name="Rounded Rectangular Callout 1">
            <a:extLst>
              <a:ext uri="{FF2B5EF4-FFF2-40B4-BE49-F238E27FC236}">
                <a16:creationId xmlns:a16="http://schemas.microsoft.com/office/drawing/2014/main" id="{55A20EE4-7FE0-0F4C-88A5-4E77E6EE68F5}"/>
              </a:ext>
            </a:extLst>
          </p:cNvPr>
          <p:cNvSpPr/>
          <p:nvPr/>
        </p:nvSpPr>
        <p:spPr>
          <a:xfrm>
            <a:off x="1051994" y="2716653"/>
            <a:ext cx="1604306" cy="422545"/>
          </a:xfrm>
          <a:prstGeom prst="wedgeRoundRectCallout">
            <a:avLst>
              <a:gd name="adj1" fmla="val 19795"/>
              <a:gd name="adj2" fmla="val -100119"/>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E4F269-8625-C54B-B322-11C7524BD793}"/>
              </a:ext>
            </a:extLst>
          </p:cNvPr>
          <p:cNvSpPr txBox="1"/>
          <p:nvPr/>
        </p:nvSpPr>
        <p:spPr>
          <a:xfrm>
            <a:off x="1154060" y="2743260"/>
            <a:ext cx="1400175" cy="369332"/>
          </a:xfrm>
          <a:prstGeom prst="rect">
            <a:avLst/>
          </a:prstGeom>
          <a:noFill/>
        </p:spPr>
        <p:txBody>
          <a:bodyPr wrap="square" rtlCol="0">
            <a:spAutoFit/>
          </a:bodyPr>
          <a:lstStyle/>
          <a:p>
            <a:r>
              <a:rPr lang="en-US" dirty="0"/>
              <a:t>Fiducial Yield</a:t>
            </a:r>
          </a:p>
        </p:txBody>
      </p:sp>
      <p:sp>
        <p:nvSpPr>
          <p:cNvPr id="8" name="Rounded Rectangular Callout 7">
            <a:extLst>
              <a:ext uri="{FF2B5EF4-FFF2-40B4-BE49-F238E27FC236}">
                <a16:creationId xmlns:a16="http://schemas.microsoft.com/office/drawing/2014/main" id="{99F790F8-6164-0F46-809E-FFD3DB32B56B}"/>
              </a:ext>
            </a:extLst>
          </p:cNvPr>
          <p:cNvSpPr/>
          <p:nvPr/>
        </p:nvSpPr>
        <p:spPr>
          <a:xfrm>
            <a:off x="3686185" y="789879"/>
            <a:ext cx="1604306" cy="800662"/>
          </a:xfrm>
          <a:prstGeom prst="wedgeRoundRectCallout">
            <a:avLst>
              <a:gd name="adj1" fmla="val -46107"/>
              <a:gd name="adj2" fmla="val 96467"/>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6AAC34-0BB2-4545-B933-DF6D127C0485}"/>
              </a:ext>
            </a:extLst>
          </p:cNvPr>
          <p:cNvSpPr txBox="1"/>
          <p:nvPr/>
        </p:nvSpPr>
        <p:spPr>
          <a:xfrm>
            <a:off x="3731101" y="877036"/>
            <a:ext cx="1604306" cy="646331"/>
          </a:xfrm>
          <a:prstGeom prst="rect">
            <a:avLst/>
          </a:prstGeom>
          <a:noFill/>
        </p:spPr>
        <p:txBody>
          <a:bodyPr wrap="square" rtlCol="0">
            <a:spAutoFit/>
          </a:bodyPr>
          <a:lstStyle/>
          <a:p>
            <a:r>
              <a:rPr lang="en-US" dirty="0"/>
              <a:t>Measured </a:t>
            </a:r>
            <a:r>
              <a:rPr lang="en-US" dirty="0" err="1"/>
              <a:t>dist</a:t>
            </a:r>
            <a:r>
              <a:rPr lang="en-US" dirty="0"/>
              <a:t> from data</a:t>
            </a:r>
          </a:p>
        </p:txBody>
      </p:sp>
      <p:sp>
        <p:nvSpPr>
          <p:cNvPr id="10" name="Rounded Rectangular Callout 9">
            <a:extLst>
              <a:ext uri="{FF2B5EF4-FFF2-40B4-BE49-F238E27FC236}">
                <a16:creationId xmlns:a16="http://schemas.microsoft.com/office/drawing/2014/main" id="{285E285B-47A2-024A-AEE9-FBC0B77E4D0D}"/>
              </a:ext>
            </a:extLst>
          </p:cNvPr>
          <p:cNvSpPr/>
          <p:nvPr/>
        </p:nvSpPr>
        <p:spPr>
          <a:xfrm>
            <a:off x="3731101" y="2586299"/>
            <a:ext cx="1604306" cy="800662"/>
          </a:xfrm>
          <a:prstGeom prst="wedgeRoundRectCallout">
            <a:avLst>
              <a:gd name="adj1" fmla="val 29591"/>
              <a:gd name="adj2" fmla="val -67703"/>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FAEFA3B-B670-E241-826F-6A38E5CD6100}"/>
              </a:ext>
            </a:extLst>
          </p:cNvPr>
          <p:cNvSpPr txBox="1"/>
          <p:nvPr/>
        </p:nvSpPr>
        <p:spPr>
          <a:xfrm>
            <a:off x="3731101" y="2702941"/>
            <a:ext cx="1604306" cy="646331"/>
          </a:xfrm>
          <a:prstGeom prst="rect">
            <a:avLst/>
          </a:prstGeom>
          <a:noFill/>
        </p:spPr>
        <p:txBody>
          <a:bodyPr wrap="square" rtlCol="0">
            <a:spAutoFit/>
          </a:bodyPr>
          <a:lstStyle/>
          <a:p>
            <a:r>
              <a:rPr lang="en-US" dirty="0"/>
              <a:t>Transfer factor from SR</a:t>
            </a:r>
            <a:r>
              <a:rPr lang="en-US" baseline="-25000" dirty="0"/>
              <a:t>A </a:t>
            </a:r>
            <a:r>
              <a:rPr lang="en-US" dirty="0"/>
              <a:t>to SR</a:t>
            </a:r>
          </a:p>
        </p:txBody>
      </p:sp>
      <p:sp>
        <p:nvSpPr>
          <p:cNvPr id="12" name="Rounded Rectangular Callout 11">
            <a:extLst>
              <a:ext uri="{FF2B5EF4-FFF2-40B4-BE49-F238E27FC236}">
                <a16:creationId xmlns:a16="http://schemas.microsoft.com/office/drawing/2014/main" id="{EB27AB4F-2EFC-D746-841A-CB591E172344}"/>
              </a:ext>
            </a:extLst>
          </p:cNvPr>
          <p:cNvSpPr/>
          <p:nvPr/>
        </p:nvSpPr>
        <p:spPr>
          <a:xfrm>
            <a:off x="5528618" y="642924"/>
            <a:ext cx="1800869" cy="954107"/>
          </a:xfrm>
          <a:prstGeom prst="wedgeRoundRectCallout">
            <a:avLst>
              <a:gd name="adj1" fmla="val -39030"/>
              <a:gd name="adj2" fmla="val 8241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D9FF885-3539-C64E-A125-23EB7D051E53}"/>
              </a:ext>
            </a:extLst>
          </p:cNvPr>
          <p:cNvSpPr txBox="1"/>
          <p:nvPr/>
        </p:nvSpPr>
        <p:spPr>
          <a:xfrm>
            <a:off x="5626899" y="654049"/>
            <a:ext cx="1604306" cy="923330"/>
          </a:xfrm>
          <a:prstGeom prst="rect">
            <a:avLst/>
          </a:prstGeom>
          <a:noFill/>
        </p:spPr>
        <p:txBody>
          <a:bodyPr wrap="square" rtlCol="0">
            <a:spAutoFit/>
          </a:bodyPr>
          <a:lstStyle/>
          <a:p>
            <a:r>
              <a:rPr lang="en-US" dirty="0">
                <a:solidFill>
                  <a:srgbClr val="FF0000"/>
                </a:solidFill>
              </a:rPr>
              <a:t>Fitted number of QCD events in SR</a:t>
            </a:r>
            <a:r>
              <a:rPr lang="en-US" baseline="-25000" dirty="0">
                <a:solidFill>
                  <a:srgbClr val="FF0000"/>
                </a:solidFill>
              </a:rPr>
              <a:t>A</a:t>
            </a:r>
            <a:endParaRPr lang="en-US" dirty="0">
              <a:solidFill>
                <a:srgbClr val="FF0000"/>
              </a:solidFill>
            </a:endParaRPr>
          </a:p>
        </p:txBody>
      </p:sp>
      <p:sp>
        <p:nvSpPr>
          <p:cNvPr id="17" name="Rounded Rectangular Callout 16">
            <a:extLst>
              <a:ext uri="{FF2B5EF4-FFF2-40B4-BE49-F238E27FC236}">
                <a16:creationId xmlns:a16="http://schemas.microsoft.com/office/drawing/2014/main" id="{F8954084-5444-044F-BC58-526A88E9F269}"/>
              </a:ext>
            </a:extLst>
          </p:cNvPr>
          <p:cNvSpPr/>
          <p:nvPr/>
        </p:nvSpPr>
        <p:spPr>
          <a:xfrm>
            <a:off x="7524778" y="858119"/>
            <a:ext cx="1844512" cy="756233"/>
          </a:xfrm>
          <a:prstGeom prst="wedgeRoundRectCallout">
            <a:avLst>
              <a:gd name="adj1" fmla="val -30926"/>
              <a:gd name="adj2" fmla="val 91324"/>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EAEB2E-E3BA-1543-8175-87D28C53026B}"/>
              </a:ext>
            </a:extLst>
          </p:cNvPr>
          <p:cNvSpPr txBox="1"/>
          <p:nvPr/>
        </p:nvSpPr>
        <p:spPr>
          <a:xfrm>
            <a:off x="7522698" y="892378"/>
            <a:ext cx="1799597" cy="646331"/>
          </a:xfrm>
          <a:prstGeom prst="rect">
            <a:avLst/>
          </a:prstGeom>
          <a:noFill/>
        </p:spPr>
        <p:txBody>
          <a:bodyPr wrap="square" rtlCol="0">
            <a:spAutoFit/>
          </a:bodyPr>
          <a:lstStyle/>
          <a:p>
            <a:r>
              <a:rPr lang="en-US" dirty="0"/>
              <a:t>QCD shape taken from Data (CR)</a:t>
            </a:r>
          </a:p>
        </p:txBody>
      </p:sp>
      <p:sp>
        <p:nvSpPr>
          <p:cNvPr id="19" name="Rounded Rectangular Callout 18">
            <a:extLst>
              <a:ext uri="{FF2B5EF4-FFF2-40B4-BE49-F238E27FC236}">
                <a16:creationId xmlns:a16="http://schemas.microsoft.com/office/drawing/2014/main" id="{7A3C28E5-6EAE-4740-A989-3C8E340FC0AB}"/>
              </a:ext>
            </a:extLst>
          </p:cNvPr>
          <p:cNvSpPr/>
          <p:nvPr/>
        </p:nvSpPr>
        <p:spPr>
          <a:xfrm>
            <a:off x="8380400" y="2518967"/>
            <a:ext cx="2462009" cy="846433"/>
          </a:xfrm>
          <a:prstGeom prst="wedgeRoundRectCallout">
            <a:avLst>
              <a:gd name="adj1" fmla="val -21172"/>
              <a:gd name="adj2" fmla="val -73056"/>
              <a:gd name="adj3" fmla="val 16667"/>
            </a:avLst>
          </a:prstGeom>
          <a:no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8210C70-8588-A249-A6BD-AA008E664C41}"/>
              </a:ext>
            </a:extLst>
          </p:cNvPr>
          <p:cNvSpPr txBox="1"/>
          <p:nvPr/>
        </p:nvSpPr>
        <p:spPr>
          <a:xfrm>
            <a:off x="8447034" y="2648592"/>
            <a:ext cx="2462008" cy="646331"/>
          </a:xfrm>
          <a:prstGeom prst="rect">
            <a:avLst/>
          </a:prstGeom>
          <a:noFill/>
        </p:spPr>
        <p:txBody>
          <a:bodyPr wrap="square" rtlCol="0">
            <a:spAutoFit/>
          </a:bodyPr>
          <a:lstStyle/>
          <a:p>
            <a:r>
              <a:rPr lang="en-US" dirty="0"/>
              <a:t>Subdominant </a:t>
            </a:r>
            <a:r>
              <a:rPr lang="en-US" dirty="0" err="1"/>
              <a:t>bkg</a:t>
            </a:r>
            <a:r>
              <a:rPr lang="en-US" dirty="0"/>
              <a:t> shape and contribution (MC)</a:t>
            </a:r>
          </a:p>
        </p:txBody>
      </p:sp>
      <p:sp>
        <p:nvSpPr>
          <p:cNvPr id="6" name="TextBox 5">
            <a:extLst>
              <a:ext uri="{FF2B5EF4-FFF2-40B4-BE49-F238E27FC236}">
                <a16:creationId xmlns:a16="http://schemas.microsoft.com/office/drawing/2014/main" id="{1DDE6F7F-FC19-F840-A70E-C84BA99E0247}"/>
              </a:ext>
            </a:extLst>
          </p:cNvPr>
          <p:cNvSpPr txBox="1"/>
          <p:nvPr/>
        </p:nvSpPr>
        <p:spPr>
          <a:xfrm>
            <a:off x="111965" y="3815432"/>
            <a:ext cx="11783048"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Where </a:t>
            </a:r>
            <a:r>
              <a:rPr lang="en-US" dirty="0" err="1"/>
              <a:t>x</a:t>
            </a:r>
            <a:r>
              <a:rPr lang="en-US" baseline="-25000" dirty="0" err="1"/>
              <a:t>reco</a:t>
            </a:r>
            <a:r>
              <a:rPr lang="en-US" dirty="0"/>
              <a:t> is the respected variable of interest (ttbar mass, </a:t>
            </a:r>
            <a:r>
              <a:rPr lang="en-US" dirty="0" err="1"/>
              <a:t>pt</a:t>
            </a:r>
            <a:r>
              <a:rPr lang="en-US" dirty="0"/>
              <a:t>, rapidity, leading and </a:t>
            </a:r>
            <a:r>
              <a:rPr lang="en-US" dirty="0" err="1"/>
              <a:t>subleading</a:t>
            </a:r>
            <a:r>
              <a:rPr lang="en-US" dirty="0"/>
              <a:t> </a:t>
            </a:r>
            <a:r>
              <a:rPr lang="en-US" dirty="0" err="1"/>
              <a:t>jetPt</a:t>
            </a:r>
            <a:r>
              <a:rPr lang="en-US" dirty="0"/>
              <a:t> and |</a:t>
            </a:r>
            <a:r>
              <a:rPr lang="en-US" dirty="0" err="1"/>
              <a:t>jetY</a:t>
            </a:r>
            <a:r>
              <a:rPr lang="en-US" dirty="0"/>
              <a:t>|)</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8</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401756"/>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401756"/>
                <a:ext cx="11651945" cy="460254"/>
              </a:xfrm>
              <a:prstGeom prst="rect">
                <a:avLst/>
              </a:prstGeom>
              <a:blipFill>
                <a:blip r:embed="rId3"/>
                <a:stretch>
                  <a:fillRect l="-314"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805268"/>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805268"/>
                <a:ext cx="11651945" cy="474489"/>
              </a:xfrm>
              <a:prstGeom prst="rect">
                <a:avLst/>
              </a:prstGeom>
              <a:blipFill>
                <a:blip r:embed="rId4"/>
                <a:stretch>
                  <a:fillRect b="-7692"/>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7282413C-8544-4C9E-800A-F168669F9FC5}"/>
              </a:ext>
            </a:extLst>
          </p:cNvPr>
          <p:cNvSpPr txBox="1"/>
          <p:nvPr/>
        </p:nvSpPr>
        <p:spPr>
          <a:xfrm>
            <a:off x="111965" y="5329272"/>
            <a:ext cx="921033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Our data CR is contaminated from ttbar and subdominant </a:t>
            </a:r>
            <a:r>
              <a:rPr lang="en-US" dirty="0" err="1">
                <a:latin typeface="Calibri" panose="020F0502020204030204" pitchFamily="34" charset="0"/>
                <a:cs typeface="Calibri" panose="020F0502020204030204" pitchFamily="34" charset="0"/>
                <a:sym typeface="Wingdings" pitchFamily="2" charset="2"/>
              </a:rPr>
              <a:t>bkgs</a:t>
            </a:r>
            <a:r>
              <a:rPr lang="en-US" dirty="0">
                <a:latin typeface="Calibri" panose="020F0502020204030204" pitchFamily="34" charset="0"/>
                <a:cs typeface="Calibri" panose="020F0502020204030204" pitchFamily="34" charset="0"/>
                <a:sym typeface="Wingdings" pitchFamily="2" charset="2"/>
              </a:rPr>
              <a:t> which has to be dealt with.</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32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582013"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12" name="Picture 11">
            <a:extLst>
              <a:ext uri="{FF2B5EF4-FFF2-40B4-BE49-F238E27FC236}">
                <a16:creationId xmlns:a16="http://schemas.microsoft.com/office/drawing/2014/main" id="{E55C744F-1CDC-194C-8B87-0429FE81E5A9}"/>
              </a:ext>
            </a:extLst>
          </p:cNvPr>
          <p:cNvPicPr>
            <a:picLocks noChangeAspect="1"/>
          </p:cNvPicPr>
          <p:nvPr/>
        </p:nvPicPr>
        <p:blipFill>
          <a:blip r:embed="rId2"/>
          <a:stretch>
            <a:fillRect/>
          </a:stretch>
        </p:blipFill>
        <p:spPr>
          <a:xfrm rot="5400000">
            <a:off x="2182136" y="-162774"/>
            <a:ext cx="3064637" cy="4248531"/>
          </a:xfrm>
          <a:prstGeom prst="rect">
            <a:avLst/>
          </a:prstGeom>
        </p:spPr>
      </p:pic>
      <p:sp>
        <p:nvSpPr>
          <p:cNvPr id="22" name="TextBox 21">
            <a:extLst>
              <a:ext uri="{FF2B5EF4-FFF2-40B4-BE49-F238E27FC236}">
                <a16:creationId xmlns:a16="http://schemas.microsoft.com/office/drawing/2014/main" id="{1284057C-3C6B-CD46-9B82-995E28F66B07}"/>
              </a:ext>
            </a:extLst>
          </p:cNvPr>
          <p:cNvSpPr txBox="1"/>
          <p:nvPr/>
        </p:nvSpPr>
        <p:spPr>
          <a:xfrm>
            <a:off x="4573280" y="4829417"/>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sp>
        <p:nvSpPr>
          <p:cNvPr id="23" name="TextBox 22">
            <a:extLst>
              <a:ext uri="{FF2B5EF4-FFF2-40B4-BE49-F238E27FC236}">
                <a16:creationId xmlns:a16="http://schemas.microsoft.com/office/drawing/2014/main" id="{19C8710E-5447-304D-8202-8BF840D60696}"/>
              </a:ext>
            </a:extLst>
          </p:cNvPr>
          <p:cNvSpPr txBox="1"/>
          <p:nvPr/>
        </p:nvSpPr>
        <p:spPr>
          <a:xfrm>
            <a:off x="4617071" y="1848427"/>
            <a:ext cx="3031961" cy="369332"/>
          </a:xfrm>
          <a:prstGeom prst="rect">
            <a:avLst/>
          </a:prstGeom>
          <a:noFill/>
        </p:spPr>
        <p:txBody>
          <a:bodyPr wrap="square" rtlCol="0">
            <a:spAutoFit/>
          </a:bodyPr>
          <a:lstStyle/>
          <a:p>
            <a:pPr algn="ctr"/>
            <a:r>
              <a:rPr lang="en-US" dirty="0"/>
              <a:t> </a:t>
            </a:r>
            <a:r>
              <a:rPr lang="en-US" dirty="0">
                <a:solidFill>
                  <a:srgbClr val="00B0F0"/>
                </a:solidFill>
              </a:rPr>
              <a:t>(2016)</a:t>
            </a:r>
          </a:p>
        </p:txBody>
      </p:sp>
      <p:pic>
        <p:nvPicPr>
          <p:cNvPr id="4" name="Picture 3">
            <a:extLst>
              <a:ext uri="{FF2B5EF4-FFF2-40B4-BE49-F238E27FC236}">
                <a16:creationId xmlns:a16="http://schemas.microsoft.com/office/drawing/2014/main" id="{5082CC73-6B92-F249-BD33-A2228C3990E3}"/>
              </a:ext>
            </a:extLst>
          </p:cNvPr>
          <p:cNvPicPr>
            <a:picLocks noChangeAspect="1"/>
          </p:cNvPicPr>
          <p:nvPr/>
        </p:nvPicPr>
        <p:blipFill>
          <a:blip r:embed="rId3"/>
          <a:stretch>
            <a:fillRect/>
          </a:stretch>
        </p:blipFill>
        <p:spPr>
          <a:xfrm rot="5400000">
            <a:off x="7103628" y="-122646"/>
            <a:ext cx="3049651" cy="4248531"/>
          </a:xfrm>
          <a:prstGeom prst="rect">
            <a:avLst/>
          </a:prstGeom>
        </p:spPr>
      </p:pic>
      <p:pic>
        <p:nvPicPr>
          <p:cNvPr id="6" name="Picture 5">
            <a:extLst>
              <a:ext uri="{FF2B5EF4-FFF2-40B4-BE49-F238E27FC236}">
                <a16:creationId xmlns:a16="http://schemas.microsoft.com/office/drawing/2014/main" id="{307554D4-5E83-464D-9782-1AA65626917A}"/>
              </a:ext>
            </a:extLst>
          </p:cNvPr>
          <p:cNvPicPr>
            <a:picLocks noChangeAspect="1"/>
          </p:cNvPicPr>
          <p:nvPr/>
        </p:nvPicPr>
        <p:blipFill>
          <a:blip r:embed="rId4"/>
          <a:stretch>
            <a:fillRect/>
          </a:stretch>
        </p:blipFill>
        <p:spPr>
          <a:xfrm rot="5400000">
            <a:off x="7103628" y="2841616"/>
            <a:ext cx="3049651" cy="4248531"/>
          </a:xfrm>
          <a:prstGeom prst="rect">
            <a:avLst/>
          </a:prstGeom>
        </p:spPr>
      </p:pic>
      <p:pic>
        <p:nvPicPr>
          <p:cNvPr id="9" name="Picture 8">
            <a:extLst>
              <a:ext uri="{FF2B5EF4-FFF2-40B4-BE49-F238E27FC236}">
                <a16:creationId xmlns:a16="http://schemas.microsoft.com/office/drawing/2014/main" id="{134B4A34-81A6-CD40-B02C-62BFD2077237}"/>
              </a:ext>
            </a:extLst>
          </p:cNvPr>
          <p:cNvPicPr>
            <a:picLocks noChangeAspect="1"/>
          </p:cNvPicPr>
          <p:nvPr/>
        </p:nvPicPr>
        <p:blipFill>
          <a:blip r:embed="rId5"/>
          <a:stretch>
            <a:fillRect/>
          </a:stretch>
        </p:blipFill>
        <p:spPr>
          <a:xfrm rot="5400000">
            <a:off x="2207915" y="2837053"/>
            <a:ext cx="3064637" cy="4248531"/>
          </a:xfrm>
          <a:prstGeom prst="rect">
            <a:avLst/>
          </a:prstGeom>
        </p:spPr>
      </p:pic>
      <p:sp>
        <p:nvSpPr>
          <p:cNvPr id="21" name="Title 4">
            <a:extLst>
              <a:ext uri="{FF2B5EF4-FFF2-40B4-BE49-F238E27FC236}">
                <a16:creationId xmlns:a16="http://schemas.microsoft.com/office/drawing/2014/main" id="{32B24D84-2FF4-E148-A8C4-98B2BA95E473}"/>
              </a:ext>
            </a:extLst>
          </p:cNvPr>
          <p:cNvSpPr txBox="1">
            <a:spLocks/>
          </p:cNvSpPr>
          <p:nvPr/>
        </p:nvSpPr>
        <p:spPr>
          <a:xfrm>
            <a:off x="835793" y="-115807"/>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Fiducial Measurement</a:t>
            </a:r>
          </a:p>
        </p:txBody>
      </p:sp>
    </p:spTree>
    <p:extLst>
      <p:ext uri="{BB962C8B-B14F-4D97-AF65-F5344CB8AC3E}">
        <p14:creationId xmlns:p14="http://schemas.microsoft.com/office/powerpoint/2010/main" val="11328960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8974</TotalTime>
  <Words>738</Words>
  <Application>Microsoft Macintosh PowerPoint</Application>
  <PresentationFormat>Widescreen</PresentationFormat>
  <Paragraphs>139</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Cambria Math</vt:lpstr>
      <vt:lpstr>Wingdings</vt:lpstr>
      <vt:lpstr>Retrospect</vt:lpstr>
      <vt:lpstr>Custom Design</vt:lpstr>
      <vt:lpstr> HEP NTUA  Weekly Report  14/10/2020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1882</cp:revision>
  <dcterms:created xsi:type="dcterms:W3CDTF">2019-11-29T10:22:58Z</dcterms:created>
  <dcterms:modified xsi:type="dcterms:W3CDTF">2020-10-14T07:57:47Z</dcterms:modified>
</cp:coreProperties>
</file>