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0"/>
  </p:notesMasterIdLst>
  <p:handoutMasterIdLst>
    <p:handoutMasterId r:id="rId11"/>
  </p:handoutMasterIdLst>
  <p:sldIdLst>
    <p:sldId id="256" r:id="rId3"/>
    <p:sldId id="568" r:id="rId4"/>
    <p:sldId id="585" r:id="rId5"/>
    <p:sldId id="589" r:id="rId6"/>
    <p:sldId id="588" r:id="rId7"/>
    <p:sldId id="507" r:id="rId8"/>
    <p:sldId id="5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10/20/20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10/20/20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10/20/20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10/20/20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10/20/20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10/20/20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10/20/20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10/20/20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10/20/20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10/20/20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10/20/20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10/20/20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10/20/20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10/20/20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10/20/20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10/20/20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10/20/20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10/20/20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10/20/20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10/20/20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10/20/20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21/10/2020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investigating ttbar Systematic Uncertainties</a:t>
            </a:r>
          </a:p>
          <a:p>
            <a:endParaRPr lang="en-US" sz="2400" dirty="0"/>
          </a:p>
          <a:p>
            <a:pPr marL="285750"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Changed binning for the cos(</a:t>
            </a:r>
            <a:r>
              <a:rPr lang="el-GR" sz="2400" dirty="0">
                <a:sym typeface="Wingdings" pitchFamily="2" charset="2"/>
              </a:rPr>
              <a:t>θ*)</a:t>
            </a:r>
            <a:r>
              <a:rPr lang="en-US" sz="2400" dirty="0">
                <a:sym typeface="Wingdings" pitchFamily="2" charset="2"/>
              </a:rPr>
              <a:t> distributions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Z’ analysis:</a:t>
            </a:r>
          </a:p>
          <a:p>
            <a:pPr marL="742950" lvl="1" indent="-285750">
              <a:buFont typeface="Arial" panose="020B0604020202020204" pitchFamily="34" charset="0"/>
              <a:buChar char="•"/>
            </a:pPr>
            <a:r>
              <a:rPr lang="en-US" sz="2400" dirty="0">
                <a:sym typeface="Wingdings" pitchFamily="2" charset="2"/>
              </a:rPr>
              <a:t>Goal is to plot the ttbar mc samples and Z’ </a:t>
            </a:r>
            <a:r>
              <a:rPr lang="en-US" sz="2400" dirty="0" err="1">
                <a:sym typeface="Wingdings" pitchFamily="2" charset="2"/>
              </a:rPr>
              <a:t>mc’s</a:t>
            </a:r>
            <a:r>
              <a:rPr lang="en-US" sz="2400" dirty="0">
                <a:sym typeface="Wingdings" pitchFamily="2" charset="2"/>
              </a:rPr>
              <a:t> to check sensitivity </a:t>
            </a:r>
            <a:r>
              <a:rPr lang="en-US" sz="2400" dirty="0" err="1">
                <a:sym typeface="Wingdings" pitchFamily="2" charset="2"/>
              </a:rPr>
              <a:t>wrt</a:t>
            </a:r>
            <a:r>
              <a:rPr lang="en-US" sz="2400" dirty="0">
                <a:sym typeface="Wingdings" pitchFamily="2" charset="2"/>
              </a:rPr>
              <a:t> angular </a:t>
            </a:r>
            <a:r>
              <a:rPr lang="en-US" sz="2400" dirty="0" err="1">
                <a:sym typeface="Wingdings" pitchFamily="2" charset="2"/>
              </a:rPr>
              <a:t>dists</a:t>
            </a:r>
            <a:endParaRPr lang="en-US" sz="2400" dirty="0">
              <a:sym typeface="Wingdings" pitchFamily="2" charset="2"/>
            </a:endParaRPr>
          </a:p>
          <a:p>
            <a:pPr marL="1200150" lvl="2" indent="-285750">
              <a:buFont typeface="Arial" panose="020B0604020202020204" pitchFamily="34" charset="0"/>
              <a:buChar char="•"/>
            </a:pPr>
            <a:r>
              <a:rPr lang="en-US" sz="2400" dirty="0">
                <a:sym typeface="Wingdings" pitchFamily="2" charset="2"/>
              </a:rPr>
              <a:t>Switch between several </a:t>
            </a:r>
            <a:r>
              <a:rPr lang="en-US" sz="2400" dirty="0" err="1">
                <a:sym typeface="Wingdings" pitchFamily="2" charset="2"/>
              </a:rPr>
              <a:t>mJJ</a:t>
            </a:r>
            <a:r>
              <a:rPr lang="en-US" sz="2400" dirty="0">
                <a:sym typeface="Wingdings" pitchFamily="2" charset="2"/>
              </a:rPr>
              <a:t> cuts(1,2,3)</a:t>
            </a:r>
            <a:r>
              <a:rPr lang="en-US" sz="2400" dirty="0" err="1">
                <a:sym typeface="Wingdings" pitchFamily="2" charset="2"/>
              </a:rPr>
              <a:t>TeV</a:t>
            </a:r>
            <a:endParaRPr lang="en-US" sz="2400" dirty="0">
              <a:sym typeface="Wingdings" pitchFamily="2" charset="2"/>
            </a:endParaRPr>
          </a:p>
          <a:p>
            <a:pPr marL="1200150" lvl="2" indent="-285750">
              <a:buFont typeface="Arial" panose="020B0604020202020204" pitchFamily="34" charset="0"/>
              <a:buChar char="•"/>
            </a:pPr>
            <a:r>
              <a:rPr lang="en-US" sz="2400" dirty="0">
                <a:sym typeface="Wingdings" pitchFamily="2" charset="2"/>
              </a:rPr>
              <a:t>For each </a:t>
            </a:r>
            <a:r>
              <a:rPr lang="en-US" sz="2400" dirty="0" err="1">
                <a:sym typeface="Wingdings" pitchFamily="2" charset="2"/>
              </a:rPr>
              <a:t>mJJ</a:t>
            </a:r>
            <a:r>
              <a:rPr lang="en-US" sz="2400" dirty="0">
                <a:sym typeface="Wingdings" pitchFamily="2" charset="2"/>
              </a:rPr>
              <a:t> cut, plot Z’ for a set of masses (1% and 10% width) [2,2.5,3]</a:t>
            </a:r>
            <a:r>
              <a:rPr lang="en-US" sz="2400" dirty="0" err="1">
                <a:sym typeface="Wingdings" pitchFamily="2" charset="2"/>
              </a:rPr>
              <a:t>TeV</a:t>
            </a:r>
            <a:r>
              <a:rPr lang="en-US" sz="2400" dirty="0">
                <a:sym typeface="Wingdings" pitchFamily="2" charset="2"/>
              </a:rPr>
              <a:t> and Nominal TT angular distributions</a:t>
            </a:r>
          </a:p>
          <a:p>
            <a:pPr marL="1200150" lvl="2" indent="-285750">
              <a:buFont typeface="Arial" panose="020B0604020202020204" pitchFamily="34" charset="0"/>
              <a:buChar char="•"/>
            </a:pPr>
            <a:r>
              <a:rPr lang="en-US" sz="2400" dirty="0">
                <a:sym typeface="Wingdings" pitchFamily="2" charset="2"/>
              </a:rPr>
              <a:t>Angular distributions for 2016</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err="1">
                <a:sym typeface="Wingdings" pitchFamily="2" charset="2"/>
              </a:rPr>
              <a:t>PoS</a:t>
            </a:r>
            <a:r>
              <a:rPr lang="en-US" sz="2400" dirty="0">
                <a:sym typeface="Wingdings" pitchFamily="2" charset="2"/>
              </a:rPr>
              <a:t> for ICHEP 2020 </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solidFill>
                  <a:srgbClr val="FF0000"/>
                </a:solidFill>
              </a:rPr>
              <a:t>mJJ</a:t>
            </a:r>
            <a:r>
              <a:rPr lang="en-GB" sz="2800" u="sng" dirty="0">
                <a:solidFill>
                  <a:srgbClr val="FF0000"/>
                </a:solidFill>
              </a:rPr>
              <a:t> &gt; 1TeV</a:t>
            </a:r>
          </a:p>
        </p:txBody>
      </p:sp>
      <p:pic>
        <p:nvPicPr>
          <p:cNvPr id="16" name="Picture 15">
            <a:extLst>
              <a:ext uri="{FF2B5EF4-FFF2-40B4-BE49-F238E27FC236}">
                <a16:creationId xmlns:a16="http://schemas.microsoft.com/office/drawing/2014/main" id="{0A97139E-669F-7540-B7E1-0788129BD357}"/>
              </a:ext>
            </a:extLst>
          </p:cNvPr>
          <p:cNvPicPr>
            <a:picLocks noChangeAspect="1"/>
          </p:cNvPicPr>
          <p:nvPr/>
        </p:nvPicPr>
        <p:blipFill>
          <a:blip r:embed="rId2"/>
          <a:stretch>
            <a:fillRect/>
          </a:stretch>
        </p:blipFill>
        <p:spPr>
          <a:xfrm rot="5400000">
            <a:off x="6675612" y="-165608"/>
            <a:ext cx="3012694" cy="4176522"/>
          </a:xfrm>
          <a:prstGeom prst="rect">
            <a:avLst/>
          </a:prstGeom>
        </p:spPr>
      </p:pic>
      <p:pic>
        <p:nvPicPr>
          <p:cNvPr id="18" name="Picture 17">
            <a:extLst>
              <a:ext uri="{FF2B5EF4-FFF2-40B4-BE49-F238E27FC236}">
                <a16:creationId xmlns:a16="http://schemas.microsoft.com/office/drawing/2014/main" id="{98716BED-3284-3243-802A-FD11F7DCF635}"/>
              </a:ext>
            </a:extLst>
          </p:cNvPr>
          <p:cNvPicPr>
            <a:picLocks noChangeAspect="1"/>
          </p:cNvPicPr>
          <p:nvPr/>
        </p:nvPicPr>
        <p:blipFill>
          <a:blip r:embed="rId3"/>
          <a:stretch>
            <a:fillRect/>
          </a:stretch>
        </p:blipFill>
        <p:spPr>
          <a:xfrm rot="5400000">
            <a:off x="2499090" y="2847086"/>
            <a:ext cx="3012694" cy="4176522"/>
          </a:xfrm>
          <a:prstGeom prst="rect">
            <a:avLst/>
          </a:prstGeom>
        </p:spPr>
      </p:pic>
      <p:pic>
        <p:nvPicPr>
          <p:cNvPr id="20" name="Picture 19">
            <a:extLst>
              <a:ext uri="{FF2B5EF4-FFF2-40B4-BE49-F238E27FC236}">
                <a16:creationId xmlns:a16="http://schemas.microsoft.com/office/drawing/2014/main" id="{99C150B6-188B-4F47-AA21-C423410C44C5}"/>
              </a:ext>
            </a:extLst>
          </p:cNvPr>
          <p:cNvPicPr>
            <a:picLocks noChangeAspect="1"/>
          </p:cNvPicPr>
          <p:nvPr/>
        </p:nvPicPr>
        <p:blipFill>
          <a:blip r:embed="rId4"/>
          <a:stretch>
            <a:fillRect/>
          </a:stretch>
        </p:blipFill>
        <p:spPr>
          <a:xfrm rot="5400000">
            <a:off x="6675612" y="2846388"/>
            <a:ext cx="3012694" cy="4176522"/>
          </a:xfrm>
          <a:prstGeom prst="rect">
            <a:avLst/>
          </a:prstGeom>
        </p:spPr>
      </p:pic>
      <p:pic>
        <p:nvPicPr>
          <p:cNvPr id="22" name="Picture 21">
            <a:extLst>
              <a:ext uri="{FF2B5EF4-FFF2-40B4-BE49-F238E27FC236}">
                <a16:creationId xmlns:a16="http://schemas.microsoft.com/office/drawing/2014/main" id="{6D5D1F01-89A7-9C4C-A820-E530C49E25E1}"/>
              </a:ext>
            </a:extLst>
          </p:cNvPr>
          <p:cNvPicPr>
            <a:picLocks noChangeAspect="1"/>
          </p:cNvPicPr>
          <p:nvPr/>
        </p:nvPicPr>
        <p:blipFill>
          <a:blip r:embed="rId5"/>
          <a:stretch>
            <a:fillRect/>
          </a:stretch>
        </p:blipFill>
        <p:spPr>
          <a:xfrm rot="5400000">
            <a:off x="2499090" y="-165608"/>
            <a:ext cx="3012694" cy="4176522"/>
          </a:xfrm>
          <a:prstGeom prst="rect">
            <a:avLst/>
          </a:prstGeom>
        </p:spPr>
      </p:pic>
    </p:spTree>
    <p:extLst>
      <p:ext uri="{BB962C8B-B14F-4D97-AF65-F5344CB8AC3E}">
        <p14:creationId xmlns:p14="http://schemas.microsoft.com/office/powerpoint/2010/main" val="5677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1188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solidFill>
                  <a:srgbClr val="FF0000"/>
                </a:solidFill>
              </a:rPr>
              <a:t>mJJ</a:t>
            </a:r>
            <a:r>
              <a:rPr lang="en-GB" sz="2800" u="sng" dirty="0">
                <a:solidFill>
                  <a:srgbClr val="FF0000"/>
                </a:solidFill>
              </a:rPr>
              <a:t> &gt; 2TeV</a:t>
            </a:r>
          </a:p>
        </p:txBody>
      </p:sp>
      <p:pic>
        <p:nvPicPr>
          <p:cNvPr id="4" name="Picture 3">
            <a:extLst>
              <a:ext uri="{FF2B5EF4-FFF2-40B4-BE49-F238E27FC236}">
                <a16:creationId xmlns:a16="http://schemas.microsoft.com/office/drawing/2014/main" id="{1F9931E8-E84A-6C48-9453-5E532C95B5E8}"/>
              </a:ext>
            </a:extLst>
          </p:cNvPr>
          <p:cNvPicPr>
            <a:picLocks noChangeAspect="1"/>
          </p:cNvPicPr>
          <p:nvPr/>
        </p:nvPicPr>
        <p:blipFill>
          <a:blip r:embed="rId2"/>
          <a:stretch>
            <a:fillRect/>
          </a:stretch>
        </p:blipFill>
        <p:spPr>
          <a:xfrm rot="5400000">
            <a:off x="2584324" y="-122542"/>
            <a:ext cx="3012694" cy="4176522"/>
          </a:xfrm>
          <a:prstGeom prst="rect">
            <a:avLst/>
          </a:prstGeom>
        </p:spPr>
      </p:pic>
      <p:pic>
        <p:nvPicPr>
          <p:cNvPr id="6" name="Picture 5">
            <a:extLst>
              <a:ext uri="{FF2B5EF4-FFF2-40B4-BE49-F238E27FC236}">
                <a16:creationId xmlns:a16="http://schemas.microsoft.com/office/drawing/2014/main" id="{B8496E0D-76C9-B14F-844D-E734CF386BDD}"/>
              </a:ext>
            </a:extLst>
          </p:cNvPr>
          <p:cNvPicPr>
            <a:picLocks noChangeAspect="1"/>
          </p:cNvPicPr>
          <p:nvPr/>
        </p:nvPicPr>
        <p:blipFill>
          <a:blip r:embed="rId3"/>
          <a:stretch>
            <a:fillRect/>
          </a:stretch>
        </p:blipFill>
        <p:spPr>
          <a:xfrm rot="5400000">
            <a:off x="6765551" y="-122542"/>
            <a:ext cx="3012694" cy="4176522"/>
          </a:xfrm>
          <a:prstGeom prst="rect">
            <a:avLst/>
          </a:prstGeom>
        </p:spPr>
      </p:pic>
      <p:pic>
        <p:nvPicPr>
          <p:cNvPr id="9" name="Picture 8">
            <a:extLst>
              <a:ext uri="{FF2B5EF4-FFF2-40B4-BE49-F238E27FC236}">
                <a16:creationId xmlns:a16="http://schemas.microsoft.com/office/drawing/2014/main" id="{C95BA8CF-DF14-9147-958F-ADE2CF65F7F6}"/>
              </a:ext>
            </a:extLst>
          </p:cNvPr>
          <p:cNvPicPr>
            <a:picLocks noChangeAspect="1"/>
          </p:cNvPicPr>
          <p:nvPr/>
        </p:nvPicPr>
        <p:blipFill>
          <a:blip r:embed="rId4"/>
          <a:stretch>
            <a:fillRect/>
          </a:stretch>
        </p:blipFill>
        <p:spPr>
          <a:xfrm rot="5400000">
            <a:off x="2569334" y="2862076"/>
            <a:ext cx="3012694" cy="4176522"/>
          </a:xfrm>
          <a:prstGeom prst="rect">
            <a:avLst/>
          </a:prstGeom>
        </p:spPr>
      </p:pic>
      <p:pic>
        <p:nvPicPr>
          <p:cNvPr id="12" name="Picture 11">
            <a:extLst>
              <a:ext uri="{FF2B5EF4-FFF2-40B4-BE49-F238E27FC236}">
                <a16:creationId xmlns:a16="http://schemas.microsoft.com/office/drawing/2014/main" id="{D7863C1D-F9F8-E840-8CCA-7806BF2CACFA}"/>
              </a:ext>
            </a:extLst>
          </p:cNvPr>
          <p:cNvPicPr>
            <a:picLocks noChangeAspect="1"/>
          </p:cNvPicPr>
          <p:nvPr/>
        </p:nvPicPr>
        <p:blipFill>
          <a:blip r:embed="rId5"/>
          <a:stretch>
            <a:fillRect/>
          </a:stretch>
        </p:blipFill>
        <p:spPr>
          <a:xfrm rot="5400000">
            <a:off x="6745856" y="2862075"/>
            <a:ext cx="3012694" cy="4176522"/>
          </a:xfrm>
          <a:prstGeom prst="rect">
            <a:avLst/>
          </a:prstGeom>
        </p:spPr>
      </p:pic>
    </p:spTree>
    <p:extLst>
      <p:ext uri="{BB962C8B-B14F-4D97-AF65-F5344CB8AC3E}">
        <p14:creationId xmlns:p14="http://schemas.microsoft.com/office/powerpoint/2010/main" val="32988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10/20/20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8999</TotalTime>
  <Words>479</Words>
  <Application>Microsoft Macintosh PowerPoint</Application>
  <PresentationFormat>Widescreen</PresentationFormat>
  <Paragraphs>89</Paragraphs>
  <Slides>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Cambria Math</vt:lpstr>
      <vt:lpstr>Retrospect</vt:lpstr>
      <vt:lpstr>Custom Design</vt:lpstr>
      <vt:lpstr> HEP NTUA  Weekly Report  21/10/2020</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1902</cp:revision>
  <dcterms:created xsi:type="dcterms:W3CDTF">2019-11-29T10:22:58Z</dcterms:created>
  <dcterms:modified xsi:type="dcterms:W3CDTF">2020-10-20T11:32:38Z</dcterms:modified>
</cp:coreProperties>
</file>