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500" r:id="rId4"/>
    <p:sldId id="512" r:id="rId5"/>
    <p:sldId id="507" r:id="rId6"/>
    <p:sldId id="503" r:id="rId7"/>
    <p:sldId id="510" r:id="rId8"/>
    <p:sldId id="509" r:id="rId9"/>
    <p:sldId id="511" r:id="rId10"/>
    <p:sldId id="513" r:id="rId11"/>
    <p:sldId id="5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5" autoAdjust="0"/>
    <p:restoredTop sz="94660"/>
  </p:normalViewPr>
  <p:slideViewPr>
    <p:cSldViewPr snapToGrid="0">
      <p:cViewPr>
        <p:scale>
          <a:sx n="103" d="100"/>
          <a:sy n="103" d="100"/>
        </p:scale>
        <p:origin x="8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12/6/19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12/6/19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12/6/19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12/6/19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12/6/19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12/6/19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12/6/19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12/6/19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12/6/19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12/6/19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12/6/19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12/6/19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12/6/19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12/6/19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12/6/19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6/12/2019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0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Response Matrices Particle (Unequal Binning, jetPt0)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12/6/19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93899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3D31DCE-5857-1545-B6AE-4A9D71BB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6611" y="1520761"/>
            <a:ext cx="2752979" cy="3816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2ADB2D-1BB7-E742-B306-DF1CCEB9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49126" y="1520760"/>
            <a:ext cx="2752979" cy="3816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72B697-2CF9-5441-8CA8-5B0C857F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98106" y="1516936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717334"/>
            <a:ext cx="117830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Tutorial/Workshop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Extraction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Various methods for extracting number of QCD events in Signal reduced mass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Fixed eb or free 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Response Matrices where </a:t>
            </a:r>
            <a:r>
              <a:rPr lang="en-US" dirty="0" err="1"/>
              <a:t>Nbins</a:t>
            </a:r>
            <a:r>
              <a:rPr lang="en-US" dirty="0"/>
              <a:t> </a:t>
            </a:r>
            <a:r>
              <a:rPr lang="en-US" dirty="0" err="1"/>
              <a:t>Reco</a:t>
            </a:r>
            <a:r>
              <a:rPr lang="en-US" dirty="0"/>
              <a:t> ~ 2Nbins Parton/Particle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Had to redo Signal extraction for unequal binning to be used in unfolding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Acceptance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reco</a:t>
            </a:r>
            <a:r>
              <a:rPr lang="en-US" dirty="0">
                <a:sym typeface="Wingdings" pitchFamily="2" charset="2"/>
              </a:rPr>
              <a:t> bins (redone)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Efficiency  </a:t>
            </a:r>
            <a:r>
              <a:rPr lang="en-US" dirty="0" err="1">
                <a:sym typeface="Wingdings" pitchFamily="2" charset="2"/>
              </a:rPr>
              <a:t>parton</a:t>
            </a:r>
            <a:r>
              <a:rPr lang="en-US" dirty="0">
                <a:sym typeface="Wingdings" pitchFamily="2" charset="2"/>
              </a:rPr>
              <a:t>/particle bins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Unfloding</a:t>
            </a:r>
            <a:r>
              <a:rPr lang="en-US" dirty="0">
                <a:sym typeface="Wingdings" pitchFamily="2" charset="2"/>
              </a:rPr>
              <a:t> technique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If square response matrix  simple inversion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If response matrix is not square: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Minimum of global correlation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L-curve method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12/6/19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543143" cy="552899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ABCD Method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12/6/19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3828" y="86499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err="1"/>
              <a:t>R</a:t>
            </a:r>
            <a:r>
              <a:rPr lang="en-US" sz="2800" u="sng" baseline="-25000" dirty="0" err="1"/>
              <a:t>yield</a:t>
            </a:r>
            <a:r>
              <a:rPr lang="en-US" sz="2800" u="sng" baseline="-25000" dirty="0"/>
              <a:t> </a:t>
            </a:r>
            <a:r>
              <a:rPr lang="en-US" sz="2800" u="sng"/>
              <a:t>Calculation (MC Closure)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12/6/19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ABB8FA-C87F-0F42-A695-6D19E4EF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0682" y="1412213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51179-A84F-E444-962B-3D7318B1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37299" y="1412212"/>
            <a:ext cx="2752979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FCEDC2-F659-6647-821C-ED6626857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71136" y="1412212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NQCD (2) / NQCD (0) vs eb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12/6/19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872670" y="0"/>
            <a:ext cx="0" cy="342900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3918323" y="0"/>
            <a:ext cx="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7960702" y="0"/>
            <a:ext cx="0" cy="3429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B4C975-9689-C749-A5CC-41CA82AE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0731" y="56373"/>
            <a:ext cx="2746248" cy="3748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0723A-51F4-BC4E-BBC1-0EB9F9097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8979" y="18955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E73CB-5295-184E-9BE7-EE3735A3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42481" y="19305"/>
            <a:ext cx="2752979" cy="381647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879743" y="0"/>
            <a:ext cx="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97D92-228A-7245-BBD2-BE4D9D295262}"/>
              </a:ext>
            </a:extLst>
          </p:cNvPr>
          <p:cNvSpPr/>
          <p:nvPr/>
        </p:nvSpPr>
        <p:spPr>
          <a:xfrm>
            <a:off x="70599" y="4566488"/>
            <a:ext cx="37340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----2016----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0.264097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0.262092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0.00759071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4B088-20D9-9343-9ADA-0E0E365FF6FD}"/>
              </a:ext>
            </a:extLst>
          </p:cNvPr>
          <p:cNvSpPr/>
          <p:nvPr/>
        </p:nvSpPr>
        <p:spPr>
          <a:xfrm>
            <a:off x="4029393" y="4566487"/>
            <a:ext cx="373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----2017----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0.270622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0.269242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0.00509682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E8950-6C72-E943-9F88-C7961B8E0C18}"/>
              </a:ext>
            </a:extLst>
          </p:cNvPr>
          <p:cNvSpPr/>
          <p:nvPr/>
        </p:nvSpPr>
        <p:spPr>
          <a:xfrm>
            <a:off x="8075372" y="4566486"/>
            <a:ext cx="3816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----2018----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0.266928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0.265428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0.00561997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BB7DC-52D6-8D44-9458-6259E723D84A}"/>
                  </a:ext>
                </a:extLst>
              </p:cNvPr>
              <p:cNvSpPr txBox="1"/>
              <p:nvPr/>
            </p:nvSpPr>
            <p:spPr>
              <a:xfrm>
                <a:off x="183828" y="3578966"/>
                <a:ext cx="11708016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1600" dirty="0"/>
                  <a:t> and NQCD in Reduced SR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BB7DC-52D6-8D44-9458-6259E723D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8" y="3578966"/>
                <a:ext cx="11708016" cy="645048"/>
              </a:xfrm>
              <a:prstGeom prst="rect">
                <a:avLst/>
              </a:prstGeom>
              <a:blipFill>
                <a:blip r:embed="rId5"/>
                <a:stretch>
                  <a:fillRect l="-108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53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Transfer Factor Calculation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12/6/19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9FA6E-4BFF-8D4E-A591-4387AAC29E28}"/>
                  </a:ext>
                </a:extLst>
              </p:cNvPr>
              <p:cNvSpPr txBox="1"/>
              <p:nvPr/>
            </p:nvSpPr>
            <p:spPr>
              <a:xfrm>
                <a:off x="203899" y="846161"/>
                <a:ext cx="5276231" cy="335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will use an ABCD method to extract the N</a:t>
                </a:r>
                <a:r>
                  <a:rPr lang="en-US" baseline="-25000" dirty="0"/>
                  <a:t>QCD </a:t>
                </a:r>
                <a:r>
                  <a:rPr lang="en-US" dirty="0"/>
                  <a:t> in the SR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shape we have: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𝑄𝐶𝐷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𝑄𝐶𝐷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9FA6E-4BFF-8D4E-A591-4387AAC29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9" y="846161"/>
                <a:ext cx="5276231" cy="3351559"/>
              </a:xfrm>
              <a:prstGeom prst="rect">
                <a:avLst/>
              </a:prstGeom>
              <a:blipFill>
                <a:blip r:embed="rId2"/>
                <a:stretch>
                  <a:fillRect l="-719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68D92F4-19E3-6D4D-B205-557BAF6913D3}"/>
              </a:ext>
            </a:extLst>
          </p:cNvPr>
          <p:cNvSpPr/>
          <p:nvPr/>
        </p:nvSpPr>
        <p:spPr>
          <a:xfrm>
            <a:off x="6523630" y="392081"/>
            <a:ext cx="4585647" cy="2661314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E2FFE8-C94D-A94C-BD1D-92CE8BF64058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6523630" y="1722738"/>
            <a:ext cx="4585647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4964C5-0FB9-524E-B092-1F932FBAAEE2}"/>
              </a:ext>
            </a:extLst>
          </p:cNvPr>
          <p:cNvCxnSpPr>
            <a:cxnSpLocks/>
          </p:cNvCxnSpPr>
          <p:nvPr/>
        </p:nvCxnSpPr>
        <p:spPr>
          <a:xfrm>
            <a:off x="7836089" y="392081"/>
            <a:ext cx="0" cy="266131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CC0BAC-0719-6D41-BDFA-54EB27ED8AFD}"/>
              </a:ext>
            </a:extLst>
          </p:cNvPr>
          <p:cNvCxnSpPr>
            <a:cxnSpLocks/>
          </p:cNvCxnSpPr>
          <p:nvPr/>
        </p:nvCxnSpPr>
        <p:spPr>
          <a:xfrm>
            <a:off x="9680811" y="392081"/>
            <a:ext cx="0" cy="266131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801F1C-2CA8-0540-9C60-B75FDDDBE36F}"/>
              </a:ext>
            </a:extLst>
          </p:cNvPr>
          <p:cNvSpPr txBox="1"/>
          <p:nvPr/>
        </p:nvSpPr>
        <p:spPr>
          <a:xfrm>
            <a:off x="6305265" y="3129872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685F2-8042-FA44-ACF3-1C8C5F7B4D1E}"/>
              </a:ext>
            </a:extLst>
          </p:cNvPr>
          <p:cNvSpPr txBox="1"/>
          <p:nvPr/>
        </p:nvSpPr>
        <p:spPr>
          <a:xfrm>
            <a:off x="7561054" y="3129872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F4913-E5BA-B94D-ABB0-800325113333}"/>
              </a:ext>
            </a:extLst>
          </p:cNvPr>
          <p:cNvSpPr txBox="1"/>
          <p:nvPr/>
        </p:nvSpPr>
        <p:spPr>
          <a:xfrm>
            <a:off x="9405776" y="3129872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1770C-597E-BF44-8F80-4F0E2B642518}"/>
              </a:ext>
            </a:extLst>
          </p:cNvPr>
          <p:cNvSpPr txBox="1"/>
          <p:nvPr/>
        </p:nvSpPr>
        <p:spPr>
          <a:xfrm>
            <a:off x="10834242" y="3124964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0A5447-724C-0344-9EBD-1736EEFB7105}"/>
              </a:ext>
            </a:extLst>
          </p:cNvPr>
          <p:cNvSpPr txBox="1"/>
          <p:nvPr/>
        </p:nvSpPr>
        <p:spPr>
          <a:xfrm>
            <a:off x="11525923" y="3124964"/>
            <a:ext cx="66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51D83A-051B-AC49-9FFD-2BA4E401B746}"/>
              </a:ext>
            </a:extLst>
          </p:cNvPr>
          <p:cNvSpPr txBox="1"/>
          <p:nvPr/>
        </p:nvSpPr>
        <p:spPr>
          <a:xfrm>
            <a:off x="7670041" y="4048750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Mass Candidate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325486-ADB3-EA45-8DBB-1E02097E6610}"/>
              </a:ext>
            </a:extLst>
          </p:cNvPr>
          <p:cNvSpPr txBox="1"/>
          <p:nvPr/>
        </p:nvSpPr>
        <p:spPr>
          <a:xfrm rot="16200000">
            <a:off x="5374606" y="1584824"/>
            <a:ext cx="13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Btag</a:t>
            </a:r>
            <a:r>
              <a:rPr lang="en-US" dirty="0"/>
              <a:t> region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36AB10-E943-314F-8420-5C2A7465DD3F}"/>
              </a:ext>
            </a:extLst>
          </p:cNvPr>
          <p:cNvSpPr txBox="1"/>
          <p:nvPr/>
        </p:nvSpPr>
        <p:spPr>
          <a:xfrm>
            <a:off x="6155140" y="2262561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2CCE9-DEEC-8A4A-BDA8-2DA75ADB380A}"/>
              </a:ext>
            </a:extLst>
          </p:cNvPr>
          <p:cNvSpPr txBox="1"/>
          <p:nvPr/>
        </p:nvSpPr>
        <p:spPr>
          <a:xfrm>
            <a:off x="6191534" y="919751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A772F3-34F4-C44E-BAE5-3DD8B1F35C39}"/>
              </a:ext>
            </a:extLst>
          </p:cNvPr>
          <p:cNvSpPr/>
          <p:nvPr/>
        </p:nvSpPr>
        <p:spPr>
          <a:xfrm>
            <a:off x="7836088" y="392081"/>
            <a:ext cx="1844722" cy="1330657"/>
          </a:xfrm>
          <a:prstGeom prst="rect">
            <a:avLst/>
          </a:prstGeom>
          <a:pattFill prst="wdUpDiag">
            <a:fgClr>
              <a:srgbClr val="00206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607A6C-66CF-EF41-9F59-F9D3558F950D}"/>
              </a:ext>
            </a:extLst>
          </p:cNvPr>
          <p:cNvSpPr/>
          <p:nvPr/>
        </p:nvSpPr>
        <p:spPr>
          <a:xfrm>
            <a:off x="7836088" y="1746115"/>
            <a:ext cx="1844722" cy="1259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5CB48-1BD6-6546-954E-5ED27993AD26}"/>
              </a:ext>
            </a:extLst>
          </p:cNvPr>
          <p:cNvSpPr txBox="1"/>
          <p:nvPr/>
        </p:nvSpPr>
        <p:spPr>
          <a:xfrm>
            <a:off x="8483414" y="2223571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0EAAF-C67B-C04E-8AAA-5341A8AA2AB7}"/>
              </a:ext>
            </a:extLst>
          </p:cNvPr>
          <p:cNvSpPr txBox="1"/>
          <p:nvPr/>
        </p:nvSpPr>
        <p:spPr>
          <a:xfrm>
            <a:off x="8483414" y="875020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61BB32-F5A1-0143-88A4-2B06B1FC69FC}"/>
              </a:ext>
            </a:extLst>
          </p:cNvPr>
          <p:cNvSpPr/>
          <p:nvPr/>
        </p:nvSpPr>
        <p:spPr>
          <a:xfrm>
            <a:off x="2236155" y="3302758"/>
            <a:ext cx="1472400" cy="955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5EE42-F442-4F42-A004-3DC0811E3726}"/>
              </a:ext>
            </a:extLst>
          </p:cNvPr>
          <p:cNvCxnSpPr>
            <a:stCxn id="46" idx="2"/>
          </p:cNvCxnSpPr>
          <p:nvPr/>
        </p:nvCxnSpPr>
        <p:spPr>
          <a:xfrm>
            <a:off x="2972355" y="4258101"/>
            <a:ext cx="16505" cy="5732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5FFA0E-F38A-A34B-A42C-39BB5A6DF54F}"/>
              </a:ext>
            </a:extLst>
          </p:cNvPr>
          <p:cNvSpPr txBox="1"/>
          <p:nvPr/>
        </p:nvSpPr>
        <p:spPr>
          <a:xfrm>
            <a:off x="2236155" y="4831307"/>
            <a:ext cx="161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Taken from fit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F67454-6F07-C649-B772-07E2B61A00E6}"/>
              </a:ext>
            </a:extLst>
          </p:cNvPr>
          <p:cNvSpPr/>
          <p:nvPr/>
        </p:nvSpPr>
        <p:spPr>
          <a:xfrm>
            <a:off x="3708555" y="3302758"/>
            <a:ext cx="1514901" cy="829101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6D5339-7998-D84A-9636-46E6CF14120E}"/>
              </a:ext>
            </a:extLst>
          </p:cNvPr>
          <p:cNvCxnSpPr/>
          <p:nvPr/>
        </p:nvCxnSpPr>
        <p:spPr>
          <a:xfrm>
            <a:off x="4466005" y="4141191"/>
            <a:ext cx="16505" cy="57320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3EB79D-F059-3C49-BB36-0F90B554C13C}"/>
                  </a:ext>
                </a:extLst>
              </p:cNvPr>
              <p:cNvSpPr txBox="1"/>
              <p:nvPr/>
            </p:nvSpPr>
            <p:spPr>
              <a:xfrm>
                <a:off x="3842399" y="4630997"/>
                <a:ext cx="3129951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𝑀𝐶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3EB79D-F059-3C49-BB36-0F90B554C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99" y="4630997"/>
                <a:ext cx="3129951" cy="464101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41310A6-08E1-624F-AB03-A89CB4AEFFD1}"/>
              </a:ext>
            </a:extLst>
          </p:cNvPr>
          <p:cNvSpPr/>
          <p:nvPr/>
        </p:nvSpPr>
        <p:spPr>
          <a:xfrm rot="5400000">
            <a:off x="8699568" y="1214230"/>
            <a:ext cx="380481" cy="4438935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B9A97-B992-F147-AC95-349DF42B8292}"/>
              </a:ext>
            </a:extLst>
          </p:cNvPr>
          <p:cNvSpPr txBox="1"/>
          <p:nvPr/>
        </p:nvSpPr>
        <p:spPr>
          <a:xfrm>
            <a:off x="8208087" y="3627480"/>
            <a:ext cx="13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Region CRA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699B0722-CA93-E240-BDD0-6E94B79B27C8}"/>
              </a:ext>
            </a:extLst>
          </p:cNvPr>
          <p:cNvSpPr/>
          <p:nvPr/>
        </p:nvSpPr>
        <p:spPr>
          <a:xfrm rot="16200000">
            <a:off x="8619403" y="-1977266"/>
            <a:ext cx="380481" cy="4438935"/>
          </a:xfrm>
          <a:prstGeom prst="rightBracket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D7A1C0-B59D-EF40-AB8E-0E0E3836540E}"/>
              </a:ext>
            </a:extLst>
          </p:cNvPr>
          <p:cNvSpPr txBox="1"/>
          <p:nvPr/>
        </p:nvSpPr>
        <p:spPr>
          <a:xfrm>
            <a:off x="8081278" y="27302"/>
            <a:ext cx="13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Region SRA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106CB-DCA6-CB4B-9627-D0B26892FE46}"/>
              </a:ext>
            </a:extLst>
          </p:cNvPr>
          <p:cNvSpPr/>
          <p:nvPr/>
        </p:nvSpPr>
        <p:spPr>
          <a:xfrm>
            <a:off x="7354459" y="4825323"/>
            <a:ext cx="2608406" cy="1015663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500" b="1" u="sng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</a:t>
            </a:r>
          </a:p>
          <a:p>
            <a:r>
              <a:rPr lang="en-US" sz="1500" dirty="0">
                <a:solidFill>
                  <a:srgbClr val="00B0F0"/>
                </a:solidFill>
                <a:latin typeface="Menlo" panose="020B0609030804020204" pitchFamily="49" charset="0"/>
              </a:rPr>
              <a:t>2016: 846.365</a:t>
            </a:r>
          </a:p>
          <a:p>
            <a:r>
              <a:rPr lang="en-US" sz="1500" dirty="0">
                <a:solidFill>
                  <a:srgbClr val="FF0000"/>
                </a:solidFill>
                <a:latin typeface="Menlo" panose="020B0609030804020204" pitchFamily="49" charset="0"/>
              </a:rPr>
              <a:t>2017: 677.041</a:t>
            </a:r>
          </a:p>
          <a:p>
            <a:r>
              <a:rPr lang="en-US" sz="1500" dirty="0">
                <a:solidFill>
                  <a:srgbClr val="00B050"/>
                </a:solidFill>
                <a:latin typeface="Menlo" panose="020B0609030804020204" pitchFamily="49" charset="0"/>
              </a:rPr>
              <a:t>2018: 1201.35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8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3828" y="86499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(jetPt0) ABCD method and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12/6/19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F17-8C14-6741-9D28-B06FF376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4231" y="1314257"/>
            <a:ext cx="2752979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5B36E-16D7-8B42-8D56-6BF4939F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70554" y="1314257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68921-7C0E-2349-A159-721A29181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94867" y="1314257"/>
            <a:ext cx="2752979" cy="38164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AAE8B1-BB6C-3F4A-AC09-A96BAFF40E7D}"/>
              </a:ext>
            </a:extLst>
          </p:cNvPr>
          <p:cNvSpPr txBox="1"/>
          <p:nvPr/>
        </p:nvSpPr>
        <p:spPr>
          <a:xfrm>
            <a:off x="62482" y="5118375"/>
            <a:ext cx="1178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is not consistent with what we expected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expect r </a:t>
            </a:r>
            <a:r>
              <a:rPr lang="en-US" dirty="0">
                <a:solidFill>
                  <a:srgbClr val="00B0F0"/>
                </a:solidFill>
              </a:rPr>
              <a:t>~ 0.85 for 2016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~0.58 for 2017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~0.63 for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Nqcd</a:t>
            </a:r>
            <a:r>
              <a:rPr lang="en-US" dirty="0"/>
              <a:t> in SR reduced probably the problem </a:t>
            </a:r>
          </a:p>
        </p:txBody>
      </p:sp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0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(</a:t>
            </a:r>
            <a:r>
              <a:rPr lang="en-GB" sz="2800" u="sng" dirty="0" err="1"/>
              <a:t>mJJ</a:t>
            </a:r>
            <a:r>
              <a:rPr lang="en-GB" sz="2800" u="sng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12/6/19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36747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3806A53-DC43-4546-917A-A0D3C325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0925" y="1500286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7C6E14-9744-7044-9958-703FD566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68000" y="1500286"/>
            <a:ext cx="2752979" cy="381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AC7C74-6239-BE4C-9A7C-1D6616461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0802" y="1500286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7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0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Response Matrices (Unequal Binning, jetPt0)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12/6/19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93899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D641B9-0E06-8546-9AFF-1B7C209B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376" y="1309601"/>
            <a:ext cx="2752979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EDAE4-6433-0B4D-8296-45649F93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5206" y="1309601"/>
            <a:ext cx="2752979" cy="3816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6A1FD9-84B5-3645-B0FD-A1B89485B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08605" y="1309601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49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583</Words>
  <Application>Microsoft Macintosh PowerPoint</Application>
  <PresentationFormat>Widescreen</PresentationFormat>
  <Paragraphs>132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6/12/2019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99</cp:revision>
  <dcterms:created xsi:type="dcterms:W3CDTF">2019-11-29T10:22:58Z</dcterms:created>
  <dcterms:modified xsi:type="dcterms:W3CDTF">2019-12-06T07:30:12Z</dcterms:modified>
</cp:coreProperties>
</file>