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344" r:id="rId4"/>
    <p:sldId id="507" r:id="rId5"/>
    <p:sldId id="502" r:id="rId6"/>
    <p:sldId id="511" r:id="rId7"/>
    <p:sldId id="510" r:id="rId8"/>
    <p:sldId id="512" r:id="rId9"/>
    <p:sldId id="508" r:id="rId10"/>
    <p:sldId id="509" r:id="rId11"/>
    <p:sldId id="506" r:id="rId12"/>
    <p:sldId id="514" r:id="rId13"/>
    <p:sldId id="513" r:id="rId14"/>
    <p:sldId id="515" r:id="rId15"/>
    <p:sldId id="516" r:id="rId16"/>
    <p:sldId id="5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944"/>
  </p:normalViewPr>
  <p:slideViewPr>
    <p:cSldViewPr snapToGrid="0">
      <p:cViewPr varScale="1">
        <p:scale>
          <a:sx n="90" d="100"/>
          <a:sy n="90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5/29/20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5/29/20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5/29/20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5/29/20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8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5/29/20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2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5/29/20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6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5/29/20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5/29/20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5/29/20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5/29/20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5/29/20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5/29/20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5/29/20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5/29/20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5/29/20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5/29/20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5/29/20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5/29/20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ttbar Analysis Status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28/5/2020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r>
              <a:rPr lang="en-US" dirty="0"/>
              <a:t>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2016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78D-727A-3144-85B0-F1FB0248B8D7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E6803-1E86-B944-8638-598731D3ABD4}"/>
              </a:ext>
            </a:extLst>
          </p:cNvPr>
          <p:cNvSpPr/>
          <p:nvPr/>
        </p:nvSpPr>
        <p:spPr>
          <a:xfrm>
            <a:off x="-292299" y="2231062"/>
            <a:ext cx="48228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             btagEff_2    9.9760e-01 +/-  4.10e-01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9.2001e-01 +/-  2.73e-02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9.9876e-01 +/-  2.03e-03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8.1748e-02 +/-  6.63e-02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2.0172e+02 +/-  3.55e+01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1.9419e+02 +/-  3.42e+01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4.7059e+03 +/-  7.37e+01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3.1083e+03 +/-  1.53e+02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5.2320e+03 +/-  4.92e+02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8A2AC-743B-D742-9025-84F172EBEC8A}"/>
              </a:ext>
            </a:extLst>
          </p:cNvPr>
          <p:cNvSpPr/>
          <p:nvPr/>
        </p:nvSpPr>
        <p:spPr>
          <a:xfrm>
            <a:off x="-8158" y="4570551"/>
            <a:ext cx="4538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0.0301517, N2_observed = 5206.89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7999.61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5206.92</a:t>
            </a:r>
          </a:p>
          <a:p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</a:rPr>
              <a:t>Signal strength r: 0.650896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2btag: 0.663284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722AD-08C6-5C44-AB5D-41474F614CDF}"/>
              </a:ext>
            </a:extLst>
          </p:cNvPr>
          <p:cNvSpPr txBox="1"/>
          <p:nvPr/>
        </p:nvSpPr>
        <p:spPr>
          <a:xfrm>
            <a:off x="400050" y="785813"/>
            <a:ext cx="4929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Template fit: for the QCD bkg (CR) we subtract nothing from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Do not impose a gaussian around 75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b-tagging efficiency free in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</p:txBody>
      </p:sp>
      <p:pic>
        <p:nvPicPr>
          <p:cNvPr id="12" name="Graphic 11" descr="Warning">
            <a:extLst>
              <a:ext uri="{FF2B5EF4-FFF2-40B4-BE49-F238E27FC236}">
                <a16:creationId xmlns:a16="http://schemas.microsoft.com/office/drawing/2014/main" id="{B47A7946-3698-A142-82E3-961C0DD25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843" y="2506036"/>
            <a:ext cx="377827" cy="377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4FB3B3-6752-4548-A7A2-3D1F5DAAA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843560" y="2482290"/>
            <a:ext cx="3550412" cy="41765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76905B-3DAD-8346-B7E2-DD64625D1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328533" y="-346530"/>
            <a:ext cx="3550412" cy="4176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E313C3-B2DF-0448-9D82-BF913547001A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B0C36-956C-F147-8168-DCCEF1971689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C7B619-D532-744A-80FD-6C962ABED0E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A8C0C2-F4D7-7D47-A3D1-80575171A236}"/>
              </a:ext>
            </a:extLst>
          </p:cNvPr>
          <p:cNvCxnSpPr>
            <a:cxnSpLocks/>
          </p:cNvCxnSpPr>
          <p:nvPr/>
        </p:nvCxnSpPr>
        <p:spPr>
          <a:xfrm flipH="1">
            <a:off x="91057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7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2017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3207-ACAB-0147-B8D7-DF649D514956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27C65-FED7-2440-B499-F6F82E299974}"/>
              </a:ext>
            </a:extLst>
          </p:cNvPr>
          <p:cNvSpPr/>
          <p:nvPr/>
        </p:nvSpPr>
        <p:spPr>
          <a:xfrm>
            <a:off x="111965" y="147098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btagEff_2    6.2072e-01 +/-  6.11e-02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1.0641e+00 +/-  3.83e-02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9.8394e-01 +/-  2.60e-03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1.8390e-02 +/-  6.33e-04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3.3426e+03 +/-  6.15e+02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2.1336e+02 +/-  4.46e+01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1.5713e+05 +/-  9.94e+02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2.3790e+03 +/-  1.41e+02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1.2070e+04 +/-  2.38e+03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1736.32, N2_observed = 4650.58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13425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6386.91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0.475747</a:t>
            </a:r>
          </a:p>
          <a:p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 strength r in 2btag: 0.538328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9C66F-2AF9-EF4B-91D9-5447890ED5BD}"/>
              </a:ext>
            </a:extLst>
          </p:cNvPr>
          <p:cNvSpPr/>
          <p:nvPr/>
        </p:nvSpPr>
        <p:spPr>
          <a:xfrm>
            <a:off x="1343025" y="1828800"/>
            <a:ext cx="3571875" cy="242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9F9102E-00EF-F14D-91FD-3465990096A0}"/>
              </a:ext>
            </a:extLst>
          </p:cNvPr>
          <p:cNvSpPr/>
          <p:nvPr/>
        </p:nvSpPr>
        <p:spPr>
          <a:xfrm>
            <a:off x="423102" y="925104"/>
            <a:ext cx="4691545" cy="369332"/>
          </a:xfrm>
          <a:prstGeom prst="wedgeRoundRectCallout">
            <a:avLst>
              <a:gd name="adj1" fmla="val -7858"/>
              <a:gd name="adj2" fmla="val 13013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AF2F7-747A-8E44-8247-7839158BC81E}"/>
              </a:ext>
            </a:extLst>
          </p:cNvPr>
          <p:cNvSpPr txBox="1"/>
          <p:nvPr/>
        </p:nvSpPr>
        <p:spPr>
          <a:xfrm>
            <a:off x="557489" y="925104"/>
            <a:ext cx="43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Consistent with what we have found: 0.6056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CACF8E-D79D-6A42-9C90-34258DAD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227955" y="2431650"/>
            <a:ext cx="3550412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25A473-9D4E-D646-9BE8-5D0730CE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28533" y="-329977"/>
            <a:ext cx="3550412" cy="4176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3CCD56-3D18-1D47-BDCB-102C28FA670C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06543-AA19-BD4F-89B7-7347C425D052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0F60A-AE7C-B04F-B843-F57FA54980E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F43C86-5816-FD4A-948F-D497FC294022}"/>
              </a:ext>
            </a:extLst>
          </p:cNvPr>
          <p:cNvCxnSpPr>
            <a:cxnSpLocks/>
          </p:cNvCxnSpPr>
          <p:nvPr/>
        </p:nvCxnSpPr>
        <p:spPr>
          <a:xfrm flipH="1">
            <a:off x="91057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2018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244-3C45-F749-B1C1-3D6927F3219C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B6DF5A-1A5D-8244-ACD6-84BBD7F84AEE}"/>
              </a:ext>
            </a:extLst>
          </p:cNvPr>
          <p:cNvSpPr/>
          <p:nvPr/>
        </p:nvSpPr>
        <p:spPr>
          <a:xfrm>
            <a:off x="111965" y="1442412"/>
            <a:ext cx="48228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btagEff_2    6.4771e-01 +/-  3.92e-02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1.0201e+00 +/-  2.91e-02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9.8907e-01 +/-  1.93e-03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1.6331e-02 +/-  4.28e-03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3.4235e+03 +/-  5.95e+02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3.4162e+02 +/-  7.58e+01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1.7113e+05 +/-  8.78e+02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4.4199e+03 +/-  1.90e+02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1.8018e+04 +/-  2.20e+03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2236.29, N2_observed = 7559.18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17721.3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9795.47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0.55275</a:t>
            </a:r>
          </a:p>
          <a:p>
            <a:r>
              <a:rPr lang="en-GB" sz="1200" dirty="0" err="1">
                <a:solidFill>
                  <a:srgbClr val="00B05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 strength r in 2btag: 0.611552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77D5D-A594-314C-A66D-CE8642A18D95}"/>
              </a:ext>
            </a:extLst>
          </p:cNvPr>
          <p:cNvSpPr/>
          <p:nvPr/>
        </p:nvSpPr>
        <p:spPr>
          <a:xfrm>
            <a:off x="1343025" y="1828800"/>
            <a:ext cx="3571875" cy="24288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2F0760B-451E-024A-B92C-8B713DEC1431}"/>
              </a:ext>
            </a:extLst>
          </p:cNvPr>
          <p:cNvSpPr/>
          <p:nvPr/>
        </p:nvSpPr>
        <p:spPr>
          <a:xfrm>
            <a:off x="423102" y="925104"/>
            <a:ext cx="4691545" cy="369332"/>
          </a:xfrm>
          <a:prstGeom prst="wedgeRoundRectCallout">
            <a:avLst>
              <a:gd name="adj1" fmla="val -7858"/>
              <a:gd name="adj2" fmla="val 130130"/>
              <a:gd name="adj3" fmla="val 1666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7BA63-7013-7548-A60A-401382F63224}"/>
              </a:ext>
            </a:extLst>
          </p:cNvPr>
          <p:cNvSpPr txBox="1"/>
          <p:nvPr/>
        </p:nvSpPr>
        <p:spPr>
          <a:xfrm>
            <a:off x="557489" y="925104"/>
            <a:ext cx="43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Consistent with what we have found: 0.6339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019828-6EA4-2C47-A763-9DB7F8A7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42294" y="2582434"/>
            <a:ext cx="3550412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2FD024-6FF6-9344-8806-529A53859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8533" y="-313055"/>
            <a:ext cx="3550412" cy="41765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6415D7-F9AB-5149-8D37-51525DC9021B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91E0E-0D09-0447-9AE8-9F6EAB1529AD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AA76DD-E5D0-734D-86A5-C457AC35C53D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FEE2E5-AF93-0247-8186-559F902465D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1057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2016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AE5-AF07-CC45-87CB-BA4970389C50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722AD-08C6-5C44-AB5D-41474F614CDF}"/>
              </a:ext>
            </a:extLst>
          </p:cNvPr>
          <p:cNvSpPr txBox="1"/>
          <p:nvPr/>
        </p:nvSpPr>
        <p:spPr>
          <a:xfrm>
            <a:off x="400050" y="785813"/>
            <a:ext cx="4929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Template fit: for the QCD bkg (CR) we subtract nothing from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Gaussian around 75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b-tagging efficiency free in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313C3-B2DF-0448-9D82-BF913547001A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B0C36-956C-F147-8168-DCCEF1971689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C7B619-D532-744A-80FD-6C962ABED0E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A8C0C2-F4D7-7D47-A3D1-80575171A236}"/>
              </a:ext>
            </a:extLst>
          </p:cNvPr>
          <p:cNvCxnSpPr>
            <a:cxnSpLocks/>
          </p:cNvCxnSpPr>
          <p:nvPr/>
        </p:nvCxnSpPr>
        <p:spPr>
          <a:xfrm flipH="1">
            <a:off x="91057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9A2F545-A2F7-2346-8D52-838D727492C7}"/>
              </a:ext>
            </a:extLst>
          </p:cNvPr>
          <p:cNvSpPr/>
          <p:nvPr/>
        </p:nvSpPr>
        <p:spPr>
          <a:xfrm>
            <a:off x="51262" y="2264683"/>
            <a:ext cx="49291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             btagEff_2    9.9729e-01 +/-  2.87e-02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9.1788e-01 +/-  2.72e-02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9.9835e-01 +/-  2.03e-03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9.0137e-02 +/-  7.70e-02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2.0172e+02 +/-  3.81e+01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1.9417e+02 +/-  2.84e+01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4.7064e+03 +/-  7.37e+01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3.1218e+03 +/-  1.53e+02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5.2199e+03 +/-  2.35e+02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0.0383764, N2_observed = 5191.63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7999.61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5191.67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0.64899</a:t>
            </a:r>
          </a:p>
          <a:p>
            <a:r>
              <a:rPr lang="en-GB" sz="1200" dirty="0" err="1">
                <a:solidFill>
                  <a:srgbClr val="0070C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</a:rPr>
              <a:t> strength r in 2btag: 0.66134</a:t>
            </a:r>
          </a:p>
        </p:txBody>
      </p:sp>
      <p:pic>
        <p:nvPicPr>
          <p:cNvPr id="21" name="Graphic 20" descr="Warning">
            <a:extLst>
              <a:ext uri="{FF2B5EF4-FFF2-40B4-BE49-F238E27FC236}">
                <a16:creationId xmlns:a16="http://schemas.microsoft.com/office/drawing/2014/main" id="{68E2DD32-B0C1-B44D-9888-C9E4DB82F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412" y="2571657"/>
            <a:ext cx="377827" cy="377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DD9153-5AB1-A446-99EB-DEBC4594C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237023" y="2484746"/>
            <a:ext cx="3550412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D72A05-983E-BD44-B5C1-644D5EDEB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277271" y="-343861"/>
            <a:ext cx="3550412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3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2017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5CE2-4E3D-2241-9ADF-A283BB5869B9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CCD56-3D18-1D47-BDCB-102C28FA670C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06543-AA19-BD4F-89B7-7347C425D052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0F60A-AE7C-B04F-B843-F57FA54980E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F43C86-5816-FD4A-948F-D497FC294022}"/>
              </a:ext>
            </a:extLst>
          </p:cNvPr>
          <p:cNvCxnSpPr>
            <a:cxnSpLocks/>
          </p:cNvCxnSpPr>
          <p:nvPr/>
        </p:nvCxnSpPr>
        <p:spPr>
          <a:xfrm flipH="1">
            <a:off x="91057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00BD290-4A14-E64D-AAB4-9ADC37B19AA8}"/>
              </a:ext>
            </a:extLst>
          </p:cNvPr>
          <p:cNvSpPr/>
          <p:nvPr/>
        </p:nvSpPr>
        <p:spPr>
          <a:xfrm>
            <a:off x="111965" y="14700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             btagEff_2    8.3385e-01 +/-  1.37e-02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1.0846e+00 +/-  3.77e-02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9.8545e-01 +/-  2.62e-03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1.6843e-02 +/-  5.91e-03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3.3424e+03 +/-  1.23e+02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2.1330e+02 +/-  4.63e+01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1.5869e+05 +/-  4.11e+02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2.3312e+03 +/-  1.35e+02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6.7648e+03 +/-  1.42e+02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186.739, N2_observed = 4703.65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13425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4890.39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0.364275</a:t>
            </a:r>
          </a:p>
          <a:p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 strength r in 2btag: 0.544471</a:t>
            </a:r>
          </a:p>
        </p:txBody>
      </p:sp>
      <p:pic>
        <p:nvPicPr>
          <p:cNvPr id="20" name="Graphic 19" descr="Warning">
            <a:extLst>
              <a:ext uri="{FF2B5EF4-FFF2-40B4-BE49-F238E27FC236}">
                <a16:creationId xmlns:a16="http://schemas.microsoft.com/office/drawing/2014/main" id="{207B690D-DE06-3046-8854-F3FA8E2E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366" y="1682873"/>
            <a:ext cx="377827" cy="377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3F0B84-FB9B-C74F-93FA-41091DF4D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42294" y="2498471"/>
            <a:ext cx="3550412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1F9E7F-A1E2-7F41-99C0-8B97D3EC0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93203" y="-303651"/>
            <a:ext cx="3550412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5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2018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8F2B-EDF9-D941-9AA0-118A7F585358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415D7-F9AB-5149-8D37-51525DC9021B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91E0E-0D09-0447-9AE8-9F6EAB1529AD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AA76DD-E5D0-734D-86A5-C457AC35C53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FEE2E5-AF93-0247-8186-559F902465D6}"/>
              </a:ext>
            </a:extLst>
          </p:cNvPr>
          <p:cNvCxnSpPr>
            <a:cxnSpLocks/>
          </p:cNvCxnSpPr>
          <p:nvPr/>
        </p:nvCxnSpPr>
        <p:spPr>
          <a:xfrm flipH="1">
            <a:off x="91819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14D07F2-3224-2E49-A025-891839341E9B}"/>
              </a:ext>
            </a:extLst>
          </p:cNvPr>
          <p:cNvSpPr/>
          <p:nvPr/>
        </p:nvSpPr>
        <p:spPr>
          <a:xfrm>
            <a:off x="111965" y="1442412"/>
            <a:ext cx="4967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             btagEff_2    8.3701e-01 +/-  7.74e-02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1.0310e+00 +/-  2.85e-02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9.9022e-01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1.5372e-02 +/-  3.80e-03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3.4235e+03 +/-  1.18e+02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3.4167e+02 +/-  6.86e+01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1.7309e+05 +/-  5.32e+02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4.3611e+03 +/-  1.80e+02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1.0883e+04 +/-  2.04e+03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289.116, N2_observed = 7624.71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17721.3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7913.83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0.446571</a:t>
            </a:r>
          </a:p>
          <a:p>
            <a:r>
              <a:rPr lang="en-GB" sz="1200" dirty="0" err="1">
                <a:solidFill>
                  <a:srgbClr val="00B05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 strength r in 2btag: 0.616854</a:t>
            </a:r>
          </a:p>
        </p:txBody>
      </p:sp>
      <p:pic>
        <p:nvPicPr>
          <p:cNvPr id="19" name="Graphic 18" descr="Warning">
            <a:extLst>
              <a:ext uri="{FF2B5EF4-FFF2-40B4-BE49-F238E27FC236}">
                <a16:creationId xmlns:a16="http://schemas.microsoft.com/office/drawing/2014/main" id="{BDC3FCC3-D5E8-394B-8E72-7E9922DD5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366" y="1682873"/>
            <a:ext cx="377827" cy="377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B84A60-FEAC-AC45-9E11-9796089C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17396" y="2543282"/>
            <a:ext cx="3550412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917236-F313-0B46-B389-0037D6A9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328533" y="-341268"/>
            <a:ext cx="3550412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9" y="937162"/>
            <a:ext cx="117717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identified that the contamination in the control region coming form the subdominant processes is also significant and, in some cases, even more significant than the one coming from ttbar.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Although it can be seen that selecting the b-tagging  loose working point for our control region improves the situation concerning the ttbar contamination, the subdominant </a:t>
            </a:r>
            <a:r>
              <a:rPr lang="en-US" dirty="0" err="1"/>
              <a:t>bkg</a:t>
            </a:r>
            <a:r>
              <a:rPr lang="en-US" dirty="0"/>
              <a:t>  still remains significant especially in the area around the W mass.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We tried 3 different fitting methods, all using the medium b-tagging working point for both regions (Signal and Control</a:t>
            </a:r>
            <a:br>
              <a:rPr lang="en-US" dirty="0"/>
            </a:br>
            <a:r>
              <a:rPr lang="en-US" dirty="0"/>
              <a:t>region).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First, we fit only the 2btag region but we use a ttbar and subdominant </a:t>
            </a:r>
            <a:r>
              <a:rPr lang="en-US" dirty="0" err="1"/>
              <a:t>bkg</a:t>
            </a:r>
            <a:r>
              <a:rPr lang="en-US" dirty="0"/>
              <a:t> free area to generate the </a:t>
            </a:r>
            <a:r>
              <a:rPr lang="en-US" dirty="0" err="1"/>
              <a:t>qcd</a:t>
            </a:r>
            <a:r>
              <a:rPr lang="en-US" dirty="0"/>
              <a:t> template.</a:t>
            </a:r>
            <a:br>
              <a:rPr lang="en-US" dirty="0"/>
            </a:br>
            <a:r>
              <a:rPr lang="en-US" dirty="0"/>
              <a:t>We calculate this area using QCD = Data(0btag) – </a:t>
            </a:r>
            <a:r>
              <a:rPr lang="en-US" dirty="0" err="1"/>
              <a:t>ttbar</a:t>
            </a:r>
            <a:r>
              <a:rPr lang="en-US" dirty="0"/>
              <a:t> (0btag) – subdominant (0btag) where both </a:t>
            </a:r>
            <a:r>
              <a:rPr lang="en-US" dirty="0" err="1"/>
              <a:t>ttbar</a:t>
            </a:r>
            <a:r>
              <a:rPr lang="en-US" dirty="0"/>
              <a:t> and subdominant </a:t>
            </a:r>
            <a:br>
              <a:rPr lang="en-US" dirty="0"/>
            </a:br>
            <a:r>
              <a:rPr lang="en-US" dirty="0"/>
              <a:t>are taken from MC.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do a simultaneous fit in the 0btag and 2 </a:t>
            </a:r>
            <a:r>
              <a:rPr lang="en-US" dirty="0" err="1"/>
              <a:t>btag</a:t>
            </a:r>
            <a:r>
              <a:rPr lang="en-US" dirty="0"/>
              <a:t> regions where we add an extra Gaussian in the QCD template in order to</a:t>
            </a:r>
            <a:br>
              <a:rPr lang="en-US" dirty="0"/>
            </a:br>
            <a:r>
              <a:rPr lang="en-US" dirty="0"/>
              <a:t>compensate for the contamination coming from the subdominant backgrounds.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do a simultaneous fit where we use the initial fitting procedure with nothing extra.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5/29/20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7668" y="33090"/>
            <a:ext cx="669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378F9-5A26-1347-BF6A-1EEABD2AA67E}"/>
              </a:ext>
            </a:extLst>
          </p:cNvPr>
          <p:cNvSpPr txBox="1"/>
          <p:nvPr/>
        </p:nvSpPr>
        <p:spPr>
          <a:xfrm>
            <a:off x="9899245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DA53-97CD-C042-8F7C-E0E2F6C19514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DAE1D-B867-604C-824D-D297E2A998B5}"/>
              </a:ext>
            </a:extLst>
          </p:cNvPr>
          <p:cNvSpPr txBox="1"/>
          <p:nvPr/>
        </p:nvSpPr>
        <p:spPr>
          <a:xfrm>
            <a:off x="1635527" y="109906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70C0"/>
                </a:solidFill>
              </a:rPr>
              <a:t>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30E38-030C-2C4B-921B-6F1A3031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3285" y="1458750"/>
            <a:ext cx="3535680" cy="4176522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1F6E12-E85A-6148-BFDC-3A1C35DD4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30819" y="1458750"/>
            <a:ext cx="3535680" cy="417652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E39CE-89D5-D946-B063-5A216FB04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59994" y="1458750"/>
            <a:ext cx="3535680" cy="4176522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0937" y="33090"/>
            <a:ext cx="771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SR, Loose WP CR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C3B1-F588-9E46-B006-C4D73A3732BC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732C7-391B-194E-B0FA-23B61C09D61D}"/>
              </a:ext>
            </a:extLst>
          </p:cNvPr>
          <p:cNvSpPr txBox="1"/>
          <p:nvPr/>
        </p:nvSpPr>
        <p:spPr>
          <a:xfrm>
            <a:off x="9899245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E1CCE-220E-6945-8C82-9FAD05F2768C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49CB1-919A-0F43-9464-589BEEF62C37}"/>
              </a:ext>
            </a:extLst>
          </p:cNvPr>
          <p:cNvSpPr txBox="1"/>
          <p:nvPr/>
        </p:nvSpPr>
        <p:spPr>
          <a:xfrm>
            <a:off x="1635527" y="109906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70C0"/>
                </a:solidFill>
              </a:rPr>
              <a:t>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95FC9-8801-6F48-B815-660CFE74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0421" y="1561931"/>
            <a:ext cx="3535680" cy="4176522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C49E6-2AE9-9E41-988E-DFDAAC2CB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82639" y="1561931"/>
            <a:ext cx="3535680" cy="417652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0E15F9-82F7-1045-B8E9-E6D3202F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64475" y="1573351"/>
            <a:ext cx="3535680" cy="4176522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5534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4" y="33090"/>
            <a:ext cx="1166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– Template fit results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BF92-1E6D-DA4E-BD46-829537D8FB22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A7C50-5A82-C24C-8AB9-C602B8ECC879}"/>
              </a:ext>
            </a:extLst>
          </p:cNvPr>
          <p:cNvSpPr txBox="1"/>
          <p:nvPr/>
        </p:nvSpPr>
        <p:spPr>
          <a:xfrm>
            <a:off x="8138897" y="757234"/>
            <a:ext cx="4053103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Subtracted tt, subdominant bkgs from Data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6BB94-705F-5C4B-A11C-4C616521B5B8}"/>
              </a:ext>
            </a:extLst>
          </p:cNvPr>
          <p:cNvSpPr txBox="1"/>
          <p:nvPr/>
        </p:nvSpPr>
        <p:spPr>
          <a:xfrm>
            <a:off x="111963" y="742946"/>
            <a:ext cx="307414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/>
              <a:t>No subtraction, no extra Gauss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43AD4-1ECC-3348-BFA2-5447D963C927}"/>
              </a:ext>
            </a:extLst>
          </p:cNvPr>
          <p:cNvSpPr txBox="1"/>
          <p:nvPr/>
        </p:nvSpPr>
        <p:spPr>
          <a:xfrm>
            <a:off x="3686185" y="742946"/>
            <a:ext cx="40531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/>
              <a:t>Extra Gaussian to explain peak at 75 GeV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860451-2D07-1743-997E-09C12E83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66810" y="1397221"/>
            <a:ext cx="2673858" cy="41765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23A08B-B7B5-9246-95BC-CC2FAD22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1332" y="1397221"/>
            <a:ext cx="2673858" cy="4176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4AA3B7-29D7-CB4E-98C0-AC3675438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66106" y="1397221"/>
            <a:ext cx="2673858" cy="417652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7A5321-3151-C043-8052-DBB2CCECE9BE}"/>
              </a:ext>
            </a:extLst>
          </p:cNvPr>
          <p:cNvCxnSpPr>
            <a:stCxn id="13" idx="2"/>
            <a:endCxn id="21" idx="1"/>
          </p:cNvCxnSpPr>
          <p:nvPr/>
        </p:nvCxnSpPr>
        <p:spPr>
          <a:xfrm>
            <a:off x="1649038" y="1112278"/>
            <a:ext cx="439223" cy="1036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89DE12-EDBC-1E4C-A9C5-13795EDB9C9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0497" y="1112278"/>
            <a:ext cx="192538" cy="1036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81EB52-2497-CD44-A83F-A703BE4C84A5}"/>
              </a:ext>
            </a:extLst>
          </p:cNvPr>
          <p:cNvCxnSpPr>
            <a:cxnSpLocks/>
            <a:endCxn id="15" idx="1"/>
          </p:cNvCxnSpPr>
          <p:nvPr/>
        </p:nvCxnSpPr>
        <p:spPr>
          <a:xfrm flipH="1">
            <a:off x="10103739" y="1370656"/>
            <a:ext cx="233120" cy="777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8C6867-AC74-D843-8D1A-57F9DA92E64A}"/>
              </a:ext>
            </a:extLst>
          </p:cNvPr>
          <p:cNvSpPr/>
          <p:nvPr/>
        </p:nvSpPr>
        <p:spPr>
          <a:xfrm>
            <a:off x="1154432" y="4961993"/>
            <a:ext cx="109219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Medium WP for both SR and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happens also for using the Medium </a:t>
            </a:r>
            <a:r>
              <a:rPr lang="en-US" sz="1700" dirty="0" err="1"/>
              <a:t>btag</a:t>
            </a:r>
            <a:r>
              <a:rPr lang="en-US" sz="1700" dirty="0"/>
              <a:t> WP for SR and the Loose </a:t>
            </a:r>
            <a:r>
              <a:rPr lang="en-US" sz="1700" dirty="0" err="1"/>
              <a:t>btag</a:t>
            </a:r>
            <a:r>
              <a:rPr lang="en-US" sz="1700" dirty="0"/>
              <a:t> WP for the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is same for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2016 not very sensitive because we have very few statistics </a:t>
            </a:r>
            <a:r>
              <a:rPr lang="en-US" sz="1700" dirty="0">
                <a:sym typeface="Wingdings" pitchFamily="2" charset="2"/>
              </a:rPr>
              <a:t> Control trigger with 1.67 pb-1</a:t>
            </a:r>
            <a:endParaRPr lang="en-GR" sz="1700" dirty="0"/>
          </a:p>
        </p:txBody>
      </p:sp>
      <p:pic>
        <p:nvPicPr>
          <p:cNvPr id="30" name="Graphic 29" descr="Warning">
            <a:extLst>
              <a:ext uri="{FF2B5EF4-FFF2-40B4-BE49-F238E27FC236}">
                <a16:creationId xmlns:a16="http://schemas.microsoft.com/office/drawing/2014/main" id="{0B2BFF78-E96E-164E-B198-118C6C092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750" y="5083884"/>
            <a:ext cx="889102" cy="88910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2052B5E-FBF1-F247-A19B-55CACC4C0517}"/>
              </a:ext>
            </a:extLst>
          </p:cNvPr>
          <p:cNvSpPr/>
          <p:nvPr/>
        </p:nvSpPr>
        <p:spPr>
          <a:xfrm>
            <a:off x="4176522" y="4161958"/>
            <a:ext cx="762000" cy="62052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6034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268871" y="876558"/>
            <a:ext cx="4129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Intuition is to remove the ttbar and subdominant bkg contribution from the data Control Region</a:t>
            </a:r>
          </a:p>
          <a:p>
            <a:endParaRPr lang="en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136264" y="2492384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4" y="2492384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2168" b="-26087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E739DF-EA11-FA42-9B1C-9E6A67EFD209}"/>
              </a:ext>
            </a:extLst>
          </p:cNvPr>
          <p:cNvSpPr/>
          <p:nvPr/>
        </p:nvSpPr>
        <p:spPr>
          <a:xfrm>
            <a:off x="0" y="3180677"/>
            <a:ext cx="5610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9.2245e-01 +/-  2.72e-02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9.9906e-01 +/-  2.01e-03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6.8926e-02 +/-  5.06e-02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2.5236e+02 +/-  1.44e+02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2.9886e+03 +/-  1.73e+02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5.2694e+03 +/-  1.65e+02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E9C78-ACD9-234B-B234-98590D239D24}"/>
              </a:ext>
            </a:extLst>
          </p:cNvPr>
          <p:cNvSpPr/>
          <p:nvPr/>
        </p:nvSpPr>
        <p:spPr>
          <a:xfrm>
            <a:off x="136264" y="5358840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Menlo" panose="020B0609030804020204" pitchFamily="49" charset="0"/>
              </a:rPr>
              <a:t>Signal strength: r = 0.671244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79CFE-8B84-1D4E-A469-FE199433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63742" y="195633"/>
            <a:ext cx="5631688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3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8BA5-77B4-654F-B2FF-4855A5BA42B8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F8F4B3-C4C5-A44F-BCFE-00FC1106EF7C}"/>
              </a:ext>
            </a:extLst>
          </p:cNvPr>
          <p:cNvSpPr/>
          <p:nvPr/>
        </p:nvSpPr>
        <p:spPr>
          <a:xfrm>
            <a:off x="550771" y="4487347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0.54567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CA56FF-95A6-6344-8EAA-615F0EA5D0D0}"/>
              </a:ext>
            </a:extLst>
          </p:cNvPr>
          <p:cNvSpPr/>
          <p:nvPr/>
        </p:nvSpPr>
        <p:spPr>
          <a:xfrm>
            <a:off x="-209550" y="2076396"/>
            <a:ext cx="5610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1.0768e+00 +/-  3.81e-02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9.8571e-01 +/-  2.64e-03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1.4907e-02 +/-  5.33e-03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1.0582e+02 +/-  2.10e+02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2.4252e+03 +/-  2.47e+02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4.7140e+03 +/-  1.45e+02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FF2FA-5E60-C743-98D9-CC8D6955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63742" y="116586"/>
            <a:ext cx="5631688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5/29/20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E35F5-C976-904D-BA84-C5BA699121A5}"/>
              </a:ext>
            </a:extLst>
          </p:cNvPr>
          <p:cNvSpPr/>
          <p:nvPr/>
        </p:nvSpPr>
        <p:spPr>
          <a:xfrm>
            <a:off x="-166688" y="1809780"/>
            <a:ext cx="5638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1.0255e+00 +/-  2.90e-02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9.9031e-01 +/-  1.93e-03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1.4174e-02 +/-  3.50e-03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1.7555e+02 +/-  2.75e+02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4.4847e+03 +/-  3.13e+02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7.6642e+03 +/-  1.93e+02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AFEEDC-4A84-A640-AFF7-7ABD2A345132}"/>
              </a:ext>
            </a:extLst>
          </p:cNvPr>
          <p:cNvSpPr/>
          <p:nvPr/>
        </p:nvSpPr>
        <p:spPr>
          <a:xfrm>
            <a:off x="538190" y="4230171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0.620045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7DCCC-3D91-504F-BE32-243773F6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68682" y="102604"/>
            <a:ext cx="5631688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3609</TotalTime>
  <Words>2499</Words>
  <Application>Microsoft Macintosh PowerPoint</Application>
  <PresentationFormat>Widescreen</PresentationFormat>
  <Paragraphs>283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ttbar Analysis Status NTUA 28/5/2020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1239</cp:revision>
  <dcterms:created xsi:type="dcterms:W3CDTF">2019-11-29T10:22:58Z</dcterms:created>
  <dcterms:modified xsi:type="dcterms:W3CDTF">2020-05-29T06:29:48Z</dcterms:modified>
</cp:coreProperties>
</file>