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27"/>
  </p:notesMasterIdLst>
  <p:handoutMasterIdLst>
    <p:handoutMasterId r:id="rId28"/>
  </p:handoutMasterIdLst>
  <p:sldIdLst>
    <p:sldId id="256" r:id="rId3"/>
    <p:sldId id="568" r:id="rId4"/>
    <p:sldId id="593" r:id="rId5"/>
    <p:sldId id="585" r:id="rId6"/>
    <p:sldId id="613" r:id="rId7"/>
    <p:sldId id="614" r:id="rId8"/>
    <p:sldId id="598" r:id="rId9"/>
    <p:sldId id="615" r:id="rId10"/>
    <p:sldId id="616" r:id="rId11"/>
    <p:sldId id="610" r:id="rId12"/>
    <p:sldId id="611" r:id="rId13"/>
    <p:sldId id="612" r:id="rId14"/>
    <p:sldId id="597" r:id="rId15"/>
    <p:sldId id="618" r:id="rId16"/>
    <p:sldId id="619" r:id="rId17"/>
    <p:sldId id="617" r:id="rId18"/>
    <p:sldId id="607" r:id="rId19"/>
    <p:sldId id="608" r:id="rId20"/>
    <p:sldId id="594" r:id="rId21"/>
    <p:sldId id="620" r:id="rId22"/>
    <p:sldId id="621" r:id="rId23"/>
    <p:sldId id="588" r:id="rId24"/>
    <p:sldId id="507" r:id="rId25"/>
    <p:sldId id="5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15" autoAdjust="0"/>
    <p:restoredTop sz="95084"/>
  </p:normalViewPr>
  <p:slideViewPr>
    <p:cSldViewPr snapToGrid="0">
      <p:cViewPr>
        <p:scale>
          <a:sx n="98" d="100"/>
          <a:sy n="98" d="100"/>
        </p:scale>
        <p:origin x="944" y="608"/>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11/27/20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11/27/20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11/27/20</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Date Placeholder 3"/>
          <p:cNvSpPr>
            <a:spLocks noGrp="1"/>
          </p:cNvSpPr>
          <p:nvPr>
            <p:ph type="dt" idx="1"/>
          </p:nvPr>
        </p:nvSpPr>
        <p:spPr/>
        <p:txBody>
          <a:bodyPr/>
          <a:lstStyle/>
          <a:p>
            <a:fld id="{7F9D4A26-E586-E648-884B-C9B1EA03133F}" type="datetime1">
              <a:rPr lang="en-US" smtClean="0"/>
              <a:t>11/27/20</a:t>
            </a:fld>
            <a:endParaRPr lang="en-GB"/>
          </a:p>
        </p:txBody>
      </p:sp>
      <p:sp>
        <p:nvSpPr>
          <p:cNvPr id="5" name="Slide Number Placeholder 4"/>
          <p:cNvSpPr>
            <a:spLocks noGrp="1"/>
          </p:cNvSpPr>
          <p:nvPr>
            <p:ph type="sldNum" sz="quarter" idx="5"/>
          </p:nvPr>
        </p:nvSpPr>
        <p:spPr/>
        <p:txBody>
          <a:bodyPr/>
          <a:lstStyle/>
          <a:p>
            <a:fld id="{5033F1CD-332F-48CC-8A24-9D0A5CE7D91D}" type="slidenum">
              <a:rPr lang="en-GB" smtClean="0"/>
              <a:t>4</a:t>
            </a:fld>
            <a:endParaRPr lang="en-GB"/>
          </a:p>
        </p:txBody>
      </p:sp>
    </p:spTree>
    <p:extLst>
      <p:ext uri="{BB962C8B-B14F-4D97-AF65-F5344CB8AC3E}">
        <p14:creationId xmlns:p14="http://schemas.microsoft.com/office/powerpoint/2010/main" val="2677064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11/27/20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11/27/20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11/27/20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11/27/20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11/27/20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11/27/20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11/27/20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11/27/20</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11/27/20</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11/27/20</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11/27/20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11/27/20</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11/27/20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11/27/20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11/27/20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11/27/20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11/27/20</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11/27/20</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11/27/20</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11/27/20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11/27/20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11/27/20</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11/27/20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11/27/20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7.xml"/><Relationship Id="rId5" Type="http://schemas.openxmlformats.org/officeDocument/2006/relationships/image" Target="../media/image37.emf"/><Relationship Id="rId4" Type="http://schemas.openxmlformats.org/officeDocument/2006/relationships/image" Target="../media/image3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7.xml"/><Relationship Id="rId5" Type="http://schemas.openxmlformats.org/officeDocument/2006/relationships/image" Target="../media/image41.emf"/><Relationship Id="rId4" Type="http://schemas.openxmlformats.org/officeDocument/2006/relationships/image" Target="../media/image40.emf"/></Relationships>
</file>

<file path=ppt/slides/_rels/slide2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7.xml"/><Relationship Id="rId5" Type="http://schemas.openxmlformats.org/officeDocument/2006/relationships/image" Target="../media/image45.emf"/><Relationship Id="rId4" Type="http://schemas.openxmlformats.org/officeDocument/2006/relationships/image" Target="../media/image4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dirty="0"/>
            </a:br>
            <a:r>
              <a:rPr lang="en-US" sz="4400" dirty="0"/>
              <a:t>HEP NTUA </a:t>
            </a:r>
            <a:br>
              <a:rPr lang="en-US" sz="4400" dirty="0"/>
            </a:br>
            <a:r>
              <a:rPr lang="en-US" sz="4400" dirty="0"/>
              <a:t>Top Angular Report</a:t>
            </a:r>
            <a:br>
              <a:rPr lang="en-US" sz="4400" dirty="0"/>
            </a:br>
            <a:br>
              <a:rPr lang="en-US" sz="4400" dirty="0"/>
            </a:br>
            <a:r>
              <a:rPr lang="en-US" sz="4400" dirty="0"/>
              <a:t>27/11/2020</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George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err="1"/>
              <a:t>Ryields</a:t>
            </a:r>
            <a:r>
              <a:rPr lang="en-GB" sz="2800" u="sng" dirty="0"/>
              <a:t> (with closure test) from </a:t>
            </a:r>
            <a:r>
              <a:rPr lang="en-GB" sz="2800" u="sng" dirty="0" err="1"/>
              <a:t>mJJ</a:t>
            </a:r>
            <a:r>
              <a:rPr lang="en-GB" sz="2800" u="sng" dirty="0"/>
              <a:t> &gt; 1TeV region </a:t>
            </a:r>
            <a:r>
              <a:rPr lang="en-GB" sz="2800" u="sng" dirty="0">
                <a:sym typeface="Wingdings" pitchFamily="2" charset="2"/>
              </a:rPr>
              <a:t> 1.5TeV Signal Region</a:t>
            </a:r>
            <a:endParaRPr lang="en-GB" sz="2800" u="sng" dirty="0">
              <a:solidFill>
                <a:srgbClr val="FF0000"/>
              </a:solidFill>
            </a:endParaRPr>
          </a:p>
        </p:txBody>
      </p:sp>
      <p:pic>
        <p:nvPicPr>
          <p:cNvPr id="5" name="Picture 4">
            <a:extLst>
              <a:ext uri="{FF2B5EF4-FFF2-40B4-BE49-F238E27FC236}">
                <a16:creationId xmlns:a16="http://schemas.microsoft.com/office/drawing/2014/main" id="{221B6BE2-4DDF-4F4A-B7CF-8E5DAB16944E}"/>
              </a:ext>
            </a:extLst>
          </p:cNvPr>
          <p:cNvPicPr>
            <a:picLocks noChangeAspect="1"/>
          </p:cNvPicPr>
          <p:nvPr/>
        </p:nvPicPr>
        <p:blipFill>
          <a:blip r:embed="rId2"/>
          <a:stretch>
            <a:fillRect/>
          </a:stretch>
        </p:blipFill>
        <p:spPr>
          <a:xfrm rot="5400000">
            <a:off x="960230" y="440625"/>
            <a:ext cx="4290187" cy="5976747"/>
          </a:xfrm>
          <a:prstGeom prst="rect">
            <a:avLst/>
          </a:prstGeom>
        </p:spPr>
      </p:pic>
      <p:pic>
        <p:nvPicPr>
          <p:cNvPr id="9" name="Picture 8">
            <a:extLst>
              <a:ext uri="{FF2B5EF4-FFF2-40B4-BE49-F238E27FC236}">
                <a16:creationId xmlns:a16="http://schemas.microsoft.com/office/drawing/2014/main" id="{95353032-DA92-4C49-B2DE-CECB2C0AEAB0}"/>
              </a:ext>
            </a:extLst>
          </p:cNvPr>
          <p:cNvPicPr>
            <a:picLocks noChangeAspect="1"/>
          </p:cNvPicPr>
          <p:nvPr/>
        </p:nvPicPr>
        <p:blipFill>
          <a:blip r:embed="rId3"/>
          <a:stretch>
            <a:fillRect/>
          </a:stretch>
        </p:blipFill>
        <p:spPr>
          <a:xfrm rot="5400000">
            <a:off x="6941583" y="440626"/>
            <a:ext cx="4290187" cy="5976747"/>
          </a:xfrm>
          <a:prstGeom prst="rect">
            <a:avLst/>
          </a:prstGeom>
        </p:spPr>
      </p:pic>
    </p:spTree>
    <p:extLst>
      <p:ext uri="{BB962C8B-B14F-4D97-AF65-F5344CB8AC3E}">
        <p14:creationId xmlns:p14="http://schemas.microsoft.com/office/powerpoint/2010/main" val="226789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err="1"/>
              <a:t>Ryields</a:t>
            </a:r>
            <a:r>
              <a:rPr lang="en-GB" sz="2800" u="sng" dirty="0"/>
              <a:t> (with closure test) from </a:t>
            </a:r>
            <a:r>
              <a:rPr lang="en-GB" sz="2800" u="sng" dirty="0" err="1"/>
              <a:t>mJJ</a:t>
            </a:r>
            <a:r>
              <a:rPr lang="en-GB" sz="2800" u="sng" dirty="0"/>
              <a:t> &gt; 1TeV region </a:t>
            </a:r>
            <a:r>
              <a:rPr lang="en-GB" sz="2800" u="sng" dirty="0">
                <a:sym typeface="Wingdings" pitchFamily="2" charset="2"/>
              </a:rPr>
              <a:t> 1.5TeV Signal Region</a:t>
            </a:r>
            <a:endParaRPr lang="en-GB" sz="2800" u="sng" dirty="0">
              <a:solidFill>
                <a:srgbClr val="FF0000"/>
              </a:solidFill>
            </a:endParaRPr>
          </a:p>
        </p:txBody>
      </p:sp>
      <p:pic>
        <p:nvPicPr>
          <p:cNvPr id="4" name="Picture 3">
            <a:extLst>
              <a:ext uri="{FF2B5EF4-FFF2-40B4-BE49-F238E27FC236}">
                <a16:creationId xmlns:a16="http://schemas.microsoft.com/office/drawing/2014/main" id="{D7035A5E-1402-A549-9F8F-FC30DB2C4F1A}"/>
              </a:ext>
            </a:extLst>
          </p:cNvPr>
          <p:cNvPicPr>
            <a:picLocks noChangeAspect="1"/>
          </p:cNvPicPr>
          <p:nvPr/>
        </p:nvPicPr>
        <p:blipFill>
          <a:blip r:embed="rId2"/>
          <a:stretch>
            <a:fillRect/>
          </a:stretch>
        </p:blipFill>
        <p:spPr>
          <a:xfrm rot="5400000">
            <a:off x="964836" y="440625"/>
            <a:ext cx="4290187" cy="5976747"/>
          </a:xfrm>
          <a:prstGeom prst="rect">
            <a:avLst/>
          </a:prstGeom>
        </p:spPr>
      </p:pic>
      <p:pic>
        <p:nvPicPr>
          <p:cNvPr id="8" name="Picture 7">
            <a:extLst>
              <a:ext uri="{FF2B5EF4-FFF2-40B4-BE49-F238E27FC236}">
                <a16:creationId xmlns:a16="http://schemas.microsoft.com/office/drawing/2014/main" id="{2C06474E-7BEC-0F47-9D42-74B00D7EAB19}"/>
              </a:ext>
            </a:extLst>
          </p:cNvPr>
          <p:cNvPicPr>
            <a:picLocks noChangeAspect="1"/>
          </p:cNvPicPr>
          <p:nvPr/>
        </p:nvPicPr>
        <p:blipFill>
          <a:blip r:embed="rId3"/>
          <a:stretch>
            <a:fillRect/>
          </a:stretch>
        </p:blipFill>
        <p:spPr>
          <a:xfrm rot="5400000">
            <a:off x="6936977" y="440625"/>
            <a:ext cx="4290187" cy="5976747"/>
          </a:xfrm>
          <a:prstGeom prst="rect">
            <a:avLst/>
          </a:prstGeom>
        </p:spPr>
      </p:pic>
    </p:spTree>
    <p:extLst>
      <p:ext uri="{BB962C8B-B14F-4D97-AF65-F5344CB8AC3E}">
        <p14:creationId xmlns:p14="http://schemas.microsoft.com/office/powerpoint/2010/main" val="3789921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err="1"/>
              <a:t>Ryields</a:t>
            </a:r>
            <a:r>
              <a:rPr lang="en-GB" sz="2800" u="sng" dirty="0"/>
              <a:t> (with closure test) from </a:t>
            </a:r>
            <a:r>
              <a:rPr lang="en-GB" sz="2800" u="sng" dirty="0" err="1"/>
              <a:t>mJJ</a:t>
            </a:r>
            <a:r>
              <a:rPr lang="en-GB" sz="2800" u="sng" dirty="0"/>
              <a:t> &gt; 1TeV region </a:t>
            </a:r>
            <a:r>
              <a:rPr lang="en-GB" sz="2800" u="sng" dirty="0">
                <a:sym typeface="Wingdings" pitchFamily="2" charset="2"/>
              </a:rPr>
              <a:t> 1.5TeV Signal Region</a:t>
            </a:r>
            <a:endParaRPr lang="en-GB" sz="2800" u="sng" dirty="0">
              <a:solidFill>
                <a:srgbClr val="FF0000"/>
              </a:solidFill>
            </a:endParaRPr>
          </a:p>
        </p:txBody>
      </p:sp>
      <p:pic>
        <p:nvPicPr>
          <p:cNvPr id="4" name="Picture 3">
            <a:extLst>
              <a:ext uri="{FF2B5EF4-FFF2-40B4-BE49-F238E27FC236}">
                <a16:creationId xmlns:a16="http://schemas.microsoft.com/office/drawing/2014/main" id="{27F57663-DAD4-4A4B-B581-968FB4D72CDA}"/>
              </a:ext>
            </a:extLst>
          </p:cNvPr>
          <p:cNvPicPr>
            <a:picLocks noChangeAspect="1"/>
          </p:cNvPicPr>
          <p:nvPr/>
        </p:nvPicPr>
        <p:blipFill>
          <a:blip r:embed="rId2"/>
          <a:stretch>
            <a:fillRect/>
          </a:stretch>
        </p:blipFill>
        <p:spPr>
          <a:xfrm rot="5400000">
            <a:off x="843280" y="440626"/>
            <a:ext cx="4290187" cy="5976747"/>
          </a:xfrm>
          <a:prstGeom prst="rect">
            <a:avLst/>
          </a:prstGeom>
        </p:spPr>
      </p:pic>
      <p:pic>
        <p:nvPicPr>
          <p:cNvPr id="8" name="Picture 7">
            <a:extLst>
              <a:ext uri="{FF2B5EF4-FFF2-40B4-BE49-F238E27FC236}">
                <a16:creationId xmlns:a16="http://schemas.microsoft.com/office/drawing/2014/main" id="{704796FE-9410-BB47-8F42-209E29673C58}"/>
              </a:ext>
            </a:extLst>
          </p:cNvPr>
          <p:cNvPicPr>
            <a:picLocks noChangeAspect="1"/>
          </p:cNvPicPr>
          <p:nvPr/>
        </p:nvPicPr>
        <p:blipFill>
          <a:blip r:embed="rId3"/>
          <a:stretch>
            <a:fillRect/>
          </a:stretch>
        </p:blipFill>
        <p:spPr>
          <a:xfrm rot="5400000">
            <a:off x="6936977" y="440625"/>
            <a:ext cx="4290187" cy="5976747"/>
          </a:xfrm>
          <a:prstGeom prst="rect">
            <a:avLst/>
          </a:prstGeom>
        </p:spPr>
      </p:pic>
    </p:spTree>
    <p:extLst>
      <p:ext uri="{BB962C8B-B14F-4D97-AF65-F5344CB8AC3E}">
        <p14:creationId xmlns:p14="http://schemas.microsoft.com/office/powerpoint/2010/main" val="3965914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2016</a:t>
            </a:r>
            <a:endParaRPr lang="en-GB" sz="2800" u="sng" dirty="0">
              <a:solidFill>
                <a:srgbClr val="FF0000"/>
              </a:solidFill>
            </a:endParaRPr>
          </a:p>
        </p:txBody>
      </p:sp>
      <p:sp>
        <p:nvSpPr>
          <p:cNvPr id="10" name="Rectangle 9">
            <a:extLst>
              <a:ext uri="{FF2B5EF4-FFF2-40B4-BE49-F238E27FC236}">
                <a16:creationId xmlns:a16="http://schemas.microsoft.com/office/drawing/2014/main" id="{355721DA-255A-684A-8619-9EF3DA2BD0B0}"/>
              </a:ext>
            </a:extLst>
          </p:cNvPr>
          <p:cNvSpPr/>
          <p:nvPr/>
        </p:nvSpPr>
        <p:spPr>
          <a:xfrm>
            <a:off x="5356796" y="679200"/>
            <a:ext cx="1246175" cy="369332"/>
          </a:xfrm>
          <a:prstGeom prst="rect">
            <a:avLst/>
          </a:prstGeom>
        </p:spPr>
        <p:txBody>
          <a:bodyPr wrap="none">
            <a:spAutoFit/>
          </a:bodyPr>
          <a:lstStyle/>
          <a:p>
            <a:r>
              <a:rPr lang="en-US" dirty="0" err="1">
                <a:solidFill>
                  <a:srgbClr val="FF0000"/>
                </a:solidFill>
                <a:latin typeface="Calibri" panose="020F0502020204030204" pitchFamily="34" charset="0"/>
                <a:cs typeface="Calibri" panose="020F0502020204030204" pitchFamily="34" charset="0"/>
                <a:sym typeface="Wingdings" pitchFamily="2" charset="2"/>
              </a:rPr>
              <a:t>mJJ</a:t>
            </a:r>
            <a:r>
              <a:rPr lang="en-US" dirty="0">
                <a:solidFill>
                  <a:srgbClr val="FF0000"/>
                </a:solidFill>
                <a:latin typeface="Calibri" panose="020F0502020204030204" pitchFamily="34" charset="0"/>
                <a:cs typeface="Calibri" panose="020F0502020204030204" pitchFamily="34" charset="0"/>
                <a:sym typeface="Wingdings" pitchFamily="2" charset="2"/>
              </a:rPr>
              <a:t> &gt; 1TeV </a:t>
            </a:r>
          </a:p>
        </p:txBody>
      </p:sp>
      <p:pic>
        <p:nvPicPr>
          <p:cNvPr id="4" name="Picture 3">
            <a:extLst>
              <a:ext uri="{FF2B5EF4-FFF2-40B4-BE49-F238E27FC236}">
                <a16:creationId xmlns:a16="http://schemas.microsoft.com/office/drawing/2014/main" id="{44E736F1-E55D-9342-9466-43051B0572BE}"/>
              </a:ext>
            </a:extLst>
          </p:cNvPr>
          <p:cNvPicPr>
            <a:picLocks noChangeAspect="1"/>
          </p:cNvPicPr>
          <p:nvPr/>
        </p:nvPicPr>
        <p:blipFill>
          <a:blip r:embed="rId2"/>
          <a:stretch>
            <a:fillRect/>
          </a:stretch>
        </p:blipFill>
        <p:spPr>
          <a:xfrm rot="5400000">
            <a:off x="6823163" y="440626"/>
            <a:ext cx="4290187" cy="5976747"/>
          </a:xfrm>
          <a:prstGeom prst="rect">
            <a:avLst/>
          </a:prstGeom>
        </p:spPr>
      </p:pic>
      <p:pic>
        <p:nvPicPr>
          <p:cNvPr id="6" name="Picture 5">
            <a:extLst>
              <a:ext uri="{FF2B5EF4-FFF2-40B4-BE49-F238E27FC236}">
                <a16:creationId xmlns:a16="http://schemas.microsoft.com/office/drawing/2014/main" id="{95F633B1-8993-3F4C-A84D-11AF644B6C8D}"/>
              </a:ext>
            </a:extLst>
          </p:cNvPr>
          <p:cNvPicPr>
            <a:picLocks noChangeAspect="1"/>
          </p:cNvPicPr>
          <p:nvPr/>
        </p:nvPicPr>
        <p:blipFill>
          <a:blip r:embed="rId3"/>
          <a:stretch>
            <a:fillRect/>
          </a:stretch>
        </p:blipFill>
        <p:spPr>
          <a:xfrm rot="5400000">
            <a:off x="846416" y="440626"/>
            <a:ext cx="4290187" cy="5976747"/>
          </a:xfrm>
          <a:prstGeom prst="rect">
            <a:avLst/>
          </a:prstGeom>
        </p:spPr>
      </p:pic>
    </p:spTree>
    <p:extLst>
      <p:ext uri="{BB962C8B-B14F-4D97-AF65-F5344CB8AC3E}">
        <p14:creationId xmlns:p14="http://schemas.microsoft.com/office/powerpoint/2010/main" val="1376621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2017</a:t>
            </a:r>
            <a:endParaRPr lang="en-GB" sz="2800" u="sng" dirty="0">
              <a:solidFill>
                <a:srgbClr val="FF0000"/>
              </a:solidFill>
            </a:endParaRPr>
          </a:p>
        </p:txBody>
      </p:sp>
      <p:sp>
        <p:nvSpPr>
          <p:cNvPr id="10" name="Rectangle 9">
            <a:extLst>
              <a:ext uri="{FF2B5EF4-FFF2-40B4-BE49-F238E27FC236}">
                <a16:creationId xmlns:a16="http://schemas.microsoft.com/office/drawing/2014/main" id="{355721DA-255A-684A-8619-9EF3DA2BD0B0}"/>
              </a:ext>
            </a:extLst>
          </p:cNvPr>
          <p:cNvSpPr/>
          <p:nvPr/>
        </p:nvSpPr>
        <p:spPr>
          <a:xfrm>
            <a:off x="5356796" y="679200"/>
            <a:ext cx="1246175" cy="369332"/>
          </a:xfrm>
          <a:prstGeom prst="rect">
            <a:avLst/>
          </a:prstGeom>
        </p:spPr>
        <p:txBody>
          <a:bodyPr wrap="none">
            <a:spAutoFit/>
          </a:bodyPr>
          <a:lstStyle/>
          <a:p>
            <a:r>
              <a:rPr lang="en-US" dirty="0" err="1">
                <a:solidFill>
                  <a:srgbClr val="FF0000"/>
                </a:solidFill>
                <a:latin typeface="Calibri" panose="020F0502020204030204" pitchFamily="34" charset="0"/>
                <a:cs typeface="Calibri" panose="020F0502020204030204" pitchFamily="34" charset="0"/>
                <a:sym typeface="Wingdings" pitchFamily="2" charset="2"/>
              </a:rPr>
              <a:t>mJJ</a:t>
            </a:r>
            <a:r>
              <a:rPr lang="en-US" dirty="0">
                <a:solidFill>
                  <a:srgbClr val="FF0000"/>
                </a:solidFill>
                <a:latin typeface="Calibri" panose="020F0502020204030204" pitchFamily="34" charset="0"/>
                <a:cs typeface="Calibri" panose="020F0502020204030204" pitchFamily="34" charset="0"/>
                <a:sym typeface="Wingdings" pitchFamily="2" charset="2"/>
              </a:rPr>
              <a:t> &gt; 1TeV </a:t>
            </a:r>
          </a:p>
        </p:txBody>
      </p:sp>
      <p:pic>
        <p:nvPicPr>
          <p:cNvPr id="5" name="Picture 4">
            <a:extLst>
              <a:ext uri="{FF2B5EF4-FFF2-40B4-BE49-F238E27FC236}">
                <a16:creationId xmlns:a16="http://schemas.microsoft.com/office/drawing/2014/main" id="{A6B24661-FF53-AB47-BE60-FD9FB8540924}"/>
              </a:ext>
            </a:extLst>
          </p:cNvPr>
          <p:cNvPicPr>
            <a:picLocks noChangeAspect="1"/>
          </p:cNvPicPr>
          <p:nvPr/>
        </p:nvPicPr>
        <p:blipFill>
          <a:blip r:embed="rId2"/>
          <a:stretch>
            <a:fillRect/>
          </a:stretch>
        </p:blipFill>
        <p:spPr>
          <a:xfrm rot="5400000">
            <a:off x="6823163" y="440625"/>
            <a:ext cx="4290187" cy="5976747"/>
          </a:xfrm>
          <a:prstGeom prst="rect">
            <a:avLst/>
          </a:prstGeom>
        </p:spPr>
      </p:pic>
      <p:pic>
        <p:nvPicPr>
          <p:cNvPr id="9" name="Picture 8">
            <a:extLst>
              <a:ext uri="{FF2B5EF4-FFF2-40B4-BE49-F238E27FC236}">
                <a16:creationId xmlns:a16="http://schemas.microsoft.com/office/drawing/2014/main" id="{E805B0C6-97D8-9048-8784-7B1D026A7603}"/>
              </a:ext>
            </a:extLst>
          </p:cNvPr>
          <p:cNvPicPr>
            <a:picLocks noChangeAspect="1"/>
          </p:cNvPicPr>
          <p:nvPr/>
        </p:nvPicPr>
        <p:blipFill>
          <a:blip r:embed="rId3"/>
          <a:stretch>
            <a:fillRect/>
          </a:stretch>
        </p:blipFill>
        <p:spPr>
          <a:xfrm rot="5400000">
            <a:off x="960230" y="440626"/>
            <a:ext cx="4290187" cy="5976747"/>
          </a:xfrm>
          <a:prstGeom prst="rect">
            <a:avLst/>
          </a:prstGeom>
        </p:spPr>
      </p:pic>
    </p:spTree>
    <p:extLst>
      <p:ext uri="{BB962C8B-B14F-4D97-AF65-F5344CB8AC3E}">
        <p14:creationId xmlns:p14="http://schemas.microsoft.com/office/powerpoint/2010/main" val="1776446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2018</a:t>
            </a:r>
            <a:endParaRPr lang="en-GB" sz="2800" u="sng" dirty="0">
              <a:solidFill>
                <a:srgbClr val="FF0000"/>
              </a:solidFill>
            </a:endParaRPr>
          </a:p>
        </p:txBody>
      </p:sp>
      <p:sp>
        <p:nvSpPr>
          <p:cNvPr id="10" name="Rectangle 9">
            <a:extLst>
              <a:ext uri="{FF2B5EF4-FFF2-40B4-BE49-F238E27FC236}">
                <a16:creationId xmlns:a16="http://schemas.microsoft.com/office/drawing/2014/main" id="{355721DA-255A-684A-8619-9EF3DA2BD0B0}"/>
              </a:ext>
            </a:extLst>
          </p:cNvPr>
          <p:cNvSpPr/>
          <p:nvPr/>
        </p:nvSpPr>
        <p:spPr>
          <a:xfrm>
            <a:off x="5356796" y="679200"/>
            <a:ext cx="1246175" cy="369332"/>
          </a:xfrm>
          <a:prstGeom prst="rect">
            <a:avLst/>
          </a:prstGeom>
        </p:spPr>
        <p:txBody>
          <a:bodyPr wrap="none">
            <a:spAutoFit/>
          </a:bodyPr>
          <a:lstStyle/>
          <a:p>
            <a:r>
              <a:rPr lang="en-US" dirty="0" err="1">
                <a:solidFill>
                  <a:srgbClr val="FF0000"/>
                </a:solidFill>
                <a:latin typeface="Calibri" panose="020F0502020204030204" pitchFamily="34" charset="0"/>
                <a:cs typeface="Calibri" panose="020F0502020204030204" pitchFamily="34" charset="0"/>
                <a:sym typeface="Wingdings" pitchFamily="2" charset="2"/>
              </a:rPr>
              <a:t>mJJ</a:t>
            </a:r>
            <a:r>
              <a:rPr lang="en-US" dirty="0">
                <a:solidFill>
                  <a:srgbClr val="FF0000"/>
                </a:solidFill>
                <a:latin typeface="Calibri" panose="020F0502020204030204" pitchFamily="34" charset="0"/>
                <a:cs typeface="Calibri" panose="020F0502020204030204" pitchFamily="34" charset="0"/>
                <a:sym typeface="Wingdings" pitchFamily="2" charset="2"/>
              </a:rPr>
              <a:t> &gt; 1TeV </a:t>
            </a:r>
          </a:p>
        </p:txBody>
      </p:sp>
      <p:pic>
        <p:nvPicPr>
          <p:cNvPr id="4" name="Picture 3">
            <a:extLst>
              <a:ext uri="{FF2B5EF4-FFF2-40B4-BE49-F238E27FC236}">
                <a16:creationId xmlns:a16="http://schemas.microsoft.com/office/drawing/2014/main" id="{4CFC42E9-9905-9C4F-A65E-4EAD3C74E8D9}"/>
              </a:ext>
            </a:extLst>
          </p:cNvPr>
          <p:cNvPicPr>
            <a:picLocks noChangeAspect="1"/>
          </p:cNvPicPr>
          <p:nvPr/>
        </p:nvPicPr>
        <p:blipFill>
          <a:blip r:embed="rId2"/>
          <a:stretch>
            <a:fillRect/>
          </a:stretch>
        </p:blipFill>
        <p:spPr>
          <a:xfrm rot="5400000">
            <a:off x="964836" y="468703"/>
            <a:ext cx="4290187" cy="5976747"/>
          </a:xfrm>
          <a:prstGeom prst="rect">
            <a:avLst/>
          </a:prstGeom>
        </p:spPr>
      </p:pic>
      <p:pic>
        <p:nvPicPr>
          <p:cNvPr id="6" name="Picture 5">
            <a:extLst>
              <a:ext uri="{FF2B5EF4-FFF2-40B4-BE49-F238E27FC236}">
                <a16:creationId xmlns:a16="http://schemas.microsoft.com/office/drawing/2014/main" id="{0C1FB309-B15B-FC46-A7F8-79FD4950DDDB}"/>
              </a:ext>
            </a:extLst>
          </p:cNvPr>
          <p:cNvPicPr>
            <a:picLocks noChangeAspect="1"/>
          </p:cNvPicPr>
          <p:nvPr/>
        </p:nvPicPr>
        <p:blipFill>
          <a:blip r:embed="rId3"/>
          <a:stretch>
            <a:fillRect/>
          </a:stretch>
        </p:blipFill>
        <p:spPr>
          <a:xfrm rot="5400000">
            <a:off x="6936977" y="440626"/>
            <a:ext cx="4290187" cy="5976747"/>
          </a:xfrm>
          <a:prstGeom prst="rect">
            <a:avLst/>
          </a:prstGeom>
        </p:spPr>
      </p:pic>
    </p:spTree>
    <p:extLst>
      <p:ext uri="{BB962C8B-B14F-4D97-AF65-F5344CB8AC3E}">
        <p14:creationId xmlns:p14="http://schemas.microsoft.com/office/powerpoint/2010/main" val="2868885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2016</a:t>
            </a:r>
            <a:endParaRPr lang="en-GB" sz="2800" u="sng" dirty="0">
              <a:solidFill>
                <a:srgbClr val="FF0000"/>
              </a:solidFill>
            </a:endParaRPr>
          </a:p>
        </p:txBody>
      </p:sp>
      <p:sp>
        <p:nvSpPr>
          <p:cNvPr id="10" name="Rectangle 9">
            <a:extLst>
              <a:ext uri="{FF2B5EF4-FFF2-40B4-BE49-F238E27FC236}">
                <a16:creationId xmlns:a16="http://schemas.microsoft.com/office/drawing/2014/main" id="{355721DA-255A-684A-8619-9EF3DA2BD0B0}"/>
              </a:ext>
            </a:extLst>
          </p:cNvPr>
          <p:cNvSpPr/>
          <p:nvPr/>
        </p:nvSpPr>
        <p:spPr>
          <a:xfrm>
            <a:off x="5356796" y="679200"/>
            <a:ext cx="1473801" cy="369332"/>
          </a:xfrm>
          <a:prstGeom prst="rect">
            <a:avLst/>
          </a:prstGeom>
        </p:spPr>
        <p:txBody>
          <a:bodyPr wrap="none">
            <a:spAutoFit/>
          </a:bodyPr>
          <a:lstStyle/>
          <a:p>
            <a:r>
              <a:rPr lang="en-US" dirty="0" err="1">
                <a:solidFill>
                  <a:srgbClr val="FF0000"/>
                </a:solidFill>
                <a:latin typeface="Calibri" panose="020F0502020204030204" pitchFamily="34" charset="0"/>
                <a:cs typeface="Calibri" panose="020F0502020204030204" pitchFamily="34" charset="0"/>
                <a:sym typeface="Wingdings" pitchFamily="2" charset="2"/>
              </a:rPr>
              <a:t>mJJ</a:t>
            </a:r>
            <a:r>
              <a:rPr lang="en-US" dirty="0">
                <a:solidFill>
                  <a:srgbClr val="FF0000"/>
                </a:solidFill>
                <a:latin typeface="Calibri" panose="020F0502020204030204" pitchFamily="34" charset="0"/>
                <a:cs typeface="Calibri" panose="020F0502020204030204" pitchFamily="34" charset="0"/>
                <a:sym typeface="Wingdings" pitchFamily="2" charset="2"/>
              </a:rPr>
              <a:t> &gt; 1.5 </a:t>
            </a:r>
            <a:r>
              <a:rPr lang="en-US" dirty="0" err="1">
                <a:solidFill>
                  <a:srgbClr val="FF0000"/>
                </a:solidFill>
                <a:latin typeface="Calibri" panose="020F0502020204030204" pitchFamily="34" charset="0"/>
                <a:cs typeface="Calibri" panose="020F0502020204030204" pitchFamily="34" charset="0"/>
                <a:sym typeface="Wingdings" pitchFamily="2" charset="2"/>
              </a:rPr>
              <a:t>TeV</a:t>
            </a:r>
            <a:r>
              <a:rPr lang="en-US" dirty="0">
                <a:solidFill>
                  <a:srgbClr val="FF0000"/>
                </a:solidFill>
                <a:latin typeface="Calibri" panose="020F0502020204030204" pitchFamily="34" charset="0"/>
                <a:cs typeface="Calibri" panose="020F0502020204030204" pitchFamily="34" charset="0"/>
                <a:sym typeface="Wingdings" pitchFamily="2" charset="2"/>
              </a:rPr>
              <a:t> </a:t>
            </a:r>
          </a:p>
        </p:txBody>
      </p:sp>
      <p:pic>
        <p:nvPicPr>
          <p:cNvPr id="5" name="Picture 4">
            <a:extLst>
              <a:ext uri="{FF2B5EF4-FFF2-40B4-BE49-F238E27FC236}">
                <a16:creationId xmlns:a16="http://schemas.microsoft.com/office/drawing/2014/main" id="{29660E28-A562-4040-BBA6-0375E8F09C00}"/>
              </a:ext>
            </a:extLst>
          </p:cNvPr>
          <p:cNvPicPr>
            <a:picLocks noChangeAspect="1"/>
          </p:cNvPicPr>
          <p:nvPr/>
        </p:nvPicPr>
        <p:blipFill>
          <a:blip r:embed="rId2"/>
          <a:stretch>
            <a:fillRect/>
          </a:stretch>
        </p:blipFill>
        <p:spPr>
          <a:xfrm rot="5400000">
            <a:off x="843280" y="440625"/>
            <a:ext cx="4290187" cy="5976747"/>
          </a:xfrm>
          <a:prstGeom prst="rect">
            <a:avLst/>
          </a:prstGeom>
        </p:spPr>
      </p:pic>
      <p:pic>
        <p:nvPicPr>
          <p:cNvPr id="9" name="Picture 8">
            <a:extLst>
              <a:ext uri="{FF2B5EF4-FFF2-40B4-BE49-F238E27FC236}">
                <a16:creationId xmlns:a16="http://schemas.microsoft.com/office/drawing/2014/main" id="{68F3E294-4510-B342-A1C2-8C4317404BC6}"/>
              </a:ext>
            </a:extLst>
          </p:cNvPr>
          <p:cNvPicPr>
            <a:picLocks noChangeAspect="1"/>
          </p:cNvPicPr>
          <p:nvPr/>
        </p:nvPicPr>
        <p:blipFill>
          <a:blip r:embed="rId3"/>
          <a:stretch>
            <a:fillRect/>
          </a:stretch>
        </p:blipFill>
        <p:spPr>
          <a:xfrm rot="5400000">
            <a:off x="6820027" y="440626"/>
            <a:ext cx="4290187" cy="5976747"/>
          </a:xfrm>
          <a:prstGeom prst="rect">
            <a:avLst/>
          </a:prstGeom>
        </p:spPr>
      </p:pic>
    </p:spTree>
    <p:extLst>
      <p:ext uri="{BB962C8B-B14F-4D97-AF65-F5344CB8AC3E}">
        <p14:creationId xmlns:p14="http://schemas.microsoft.com/office/powerpoint/2010/main" val="2060849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2017</a:t>
            </a:r>
            <a:endParaRPr lang="en-GB" sz="2800" u="sng" dirty="0">
              <a:solidFill>
                <a:srgbClr val="FF0000"/>
              </a:solidFill>
            </a:endParaRPr>
          </a:p>
        </p:txBody>
      </p:sp>
      <p:sp>
        <p:nvSpPr>
          <p:cNvPr id="10" name="Rectangle 9">
            <a:extLst>
              <a:ext uri="{FF2B5EF4-FFF2-40B4-BE49-F238E27FC236}">
                <a16:creationId xmlns:a16="http://schemas.microsoft.com/office/drawing/2014/main" id="{355721DA-255A-684A-8619-9EF3DA2BD0B0}"/>
              </a:ext>
            </a:extLst>
          </p:cNvPr>
          <p:cNvSpPr/>
          <p:nvPr/>
        </p:nvSpPr>
        <p:spPr>
          <a:xfrm>
            <a:off x="5356796" y="679200"/>
            <a:ext cx="1473801" cy="369332"/>
          </a:xfrm>
          <a:prstGeom prst="rect">
            <a:avLst/>
          </a:prstGeom>
        </p:spPr>
        <p:txBody>
          <a:bodyPr wrap="none">
            <a:spAutoFit/>
          </a:bodyPr>
          <a:lstStyle/>
          <a:p>
            <a:r>
              <a:rPr lang="en-US" dirty="0" err="1">
                <a:solidFill>
                  <a:srgbClr val="FF0000"/>
                </a:solidFill>
                <a:latin typeface="Calibri" panose="020F0502020204030204" pitchFamily="34" charset="0"/>
                <a:cs typeface="Calibri" panose="020F0502020204030204" pitchFamily="34" charset="0"/>
                <a:sym typeface="Wingdings" pitchFamily="2" charset="2"/>
              </a:rPr>
              <a:t>mJJ</a:t>
            </a:r>
            <a:r>
              <a:rPr lang="en-US" dirty="0">
                <a:solidFill>
                  <a:srgbClr val="FF0000"/>
                </a:solidFill>
                <a:latin typeface="Calibri" panose="020F0502020204030204" pitchFamily="34" charset="0"/>
                <a:cs typeface="Calibri" panose="020F0502020204030204" pitchFamily="34" charset="0"/>
                <a:sym typeface="Wingdings" pitchFamily="2" charset="2"/>
              </a:rPr>
              <a:t> &gt; 1.5 </a:t>
            </a:r>
            <a:r>
              <a:rPr lang="en-US" dirty="0" err="1">
                <a:solidFill>
                  <a:srgbClr val="FF0000"/>
                </a:solidFill>
                <a:latin typeface="Calibri" panose="020F0502020204030204" pitchFamily="34" charset="0"/>
                <a:cs typeface="Calibri" panose="020F0502020204030204" pitchFamily="34" charset="0"/>
                <a:sym typeface="Wingdings" pitchFamily="2" charset="2"/>
              </a:rPr>
              <a:t>TeV</a:t>
            </a:r>
            <a:r>
              <a:rPr lang="en-US" dirty="0">
                <a:solidFill>
                  <a:srgbClr val="FF0000"/>
                </a:solidFill>
                <a:latin typeface="Calibri" panose="020F0502020204030204" pitchFamily="34" charset="0"/>
                <a:cs typeface="Calibri" panose="020F0502020204030204" pitchFamily="34" charset="0"/>
                <a:sym typeface="Wingdings" pitchFamily="2" charset="2"/>
              </a:rPr>
              <a:t> </a:t>
            </a:r>
          </a:p>
        </p:txBody>
      </p:sp>
      <p:pic>
        <p:nvPicPr>
          <p:cNvPr id="4" name="Picture 3">
            <a:extLst>
              <a:ext uri="{FF2B5EF4-FFF2-40B4-BE49-F238E27FC236}">
                <a16:creationId xmlns:a16="http://schemas.microsoft.com/office/drawing/2014/main" id="{44133102-AA1F-884C-BFDB-6DDE7ADB5686}"/>
              </a:ext>
            </a:extLst>
          </p:cNvPr>
          <p:cNvPicPr>
            <a:picLocks noChangeAspect="1"/>
          </p:cNvPicPr>
          <p:nvPr/>
        </p:nvPicPr>
        <p:blipFill>
          <a:blip r:embed="rId2"/>
          <a:stretch>
            <a:fillRect/>
          </a:stretch>
        </p:blipFill>
        <p:spPr>
          <a:xfrm rot="5400000">
            <a:off x="6899936" y="468702"/>
            <a:ext cx="4290187" cy="5976747"/>
          </a:xfrm>
          <a:prstGeom prst="rect">
            <a:avLst/>
          </a:prstGeom>
        </p:spPr>
      </p:pic>
      <p:pic>
        <p:nvPicPr>
          <p:cNvPr id="6" name="Picture 5">
            <a:extLst>
              <a:ext uri="{FF2B5EF4-FFF2-40B4-BE49-F238E27FC236}">
                <a16:creationId xmlns:a16="http://schemas.microsoft.com/office/drawing/2014/main" id="{F8038BDB-5794-4B4C-A9FE-0D6CE04EE6E9}"/>
              </a:ext>
            </a:extLst>
          </p:cNvPr>
          <p:cNvPicPr>
            <a:picLocks noChangeAspect="1"/>
          </p:cNvPicPr>
          <p:nvPr/>
        </p:nvPicPr>
        <p:blipFill>
          <a:blip r:embed="rId3"/>
          <a:stretch>
            <a:fillRect/>
          </a:stretch>
        </p:blipFill>
        <p:spPr>
          <a:xfrm rot="5400000">
            <a:off x="1001877" y="468703"/>
            <a:ext cx="4290187" cy="5976747"/>
          </a:xfrm>
          <a:prstGeom prst="rect">
            <a:avLst/>
          </a:prstGeom>
        </p:spPr>
      </p:pic>
    </p:spTree>
    <p:extLst>
      <p:ext uri="{BB962C8B-B14F-4D97-AF65-F5344CB8AC3E}">
        <p14:creationId xmlns:p14="http://schemas.microsoft.com/office/powerpoint/2010/main" val="3601641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18</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2018</a:t>
            </a:r>
            <a:endParaRPr lang="en-GB" sz="2800" u="sng" dirty="0">
              <a:solidFill>
                <a:srgbClr val="FF0000"/>
              </a:solidFill>
            </a:endParaRPr>
          </a:p>
        </p:txBody>
      </p:sp>
      <p:sp>
        <p:nvSpPr>
          <p:cNvPr id="10" name="Rectangle 9">
            <a:extLst>
              <a:ext uri="{FF2B5EF4-FFF2-40B4-BE49-F238E27FC236}">
                <a16:creationId xmlns:a16="http://schemas.microsoft.com/office/drawing/2014/main" id="{355721DA-255A-684A-8619-9EF3DA2BD0B0}"/>
              </a:ext>
            </a:extLst>
          </p:cNvPr>
          <p:cNvSpPr/>
          <p:nvPr/>
        </p:nvSpPr>
        <p:spPr>
          <a:xfrm>
            <a:off x="5356796" y="679200"/>
            <a:ext cx="1473801" cy="369332"/>
          </a:xfrm>
          <a:prstGeom prst="rect">
            <a:avLst/>
          </a:prstGeom>
        </p:spPr>
        <p:txBody>
          <a:bodyPr wrap="none">
            <a:spAutoFit/>
          </a:bodyPr>
          <a:lstStyle/>
          <a:p>
            <a:r>
              <a:rPr lang="en-US" dirty="0" err="1">
                <a:solidFill>
                  <a:srgbClr val="FF0000"/>
                </a:solidFill>
                <a:latin typeface="Calibri" panose="020F0502020204030204" pitchFamily="34" charset="0"/>
                <a:cs typeface="Calibri" panose="020F0502020204030204" pitchFamily="34" charset="0"/>
                <a:sym typeface="Wingdings" pitchFamily="2" charset="2"/>
              </a:rPr>
              <a:t>mJJ</a:t>
            </a:r>
            <a:r>
              <a:rPr lang="en-US" dirty="0">
                <a:solidFill>
                  <a:srgbClr val="FF0000"/>
                </a:solidFill>
                <a:latin typeface="Calibri" panose="020F0502020204030204" pitchFamily="34" charset="0"/>
                <a:cs typeface="Calibri" panose="020F0502020204030204" pitchFamily="34" charset="0"/>
                <a:sym typeface="Wingdings" pitchFamily="2" charset="2"/>
              </a:rPr>
              <a:t> &gt; 1.5 </a:t>
            </a:r>
            <a:r>
              <a:rPr lang="en-US" dirty="0" err="1">
                <a:solidFill>
                  <a:srgbClr val="FF0000"/>
                </a:solidFill>
                <a:latin typeface="Calibri" panose="020F0502020204030204" pitchFamily="34" charset="0"/>
                <a:cs typeface="Calibri" panose="020F0502020204030204" pitchFamily="34" charset="0"/>
                <a:sym typeface="Wingdings" pitchFamily="2" charset="2"/>
              </a:rPr>
              <a:t>TeV</a:t>
            </a:r>
            <a:r>
              <a:rPr lang="en-US" dirty="0">
                <a:solidFill>
                  <a:srgbClr val="FF0000"/>
                </a:solidFill>
                <a:latin typeface="Calibri" panose="020F0502020204030204" pitchFamily="34" charset="0"/>
                <a:cs typeface="Calibri" panose="020F0502020204030204" pitchFamily="34" charset="0"/>
                <a:sym typeface="Wingdings" pitchFamily="2" charset="2"/>
              </a:rPr>
              <a:t> </a:t>
            </a:r>
          </a:p>
        </p:txBody>
      </p:sp>
      <p:pic>
        <p:nvPicPr>
          <p:cNvPr id="4" name="Picture 3">
            <a:extLst>
              <a:ext uri="{FF2B5EF4-FFF2-40B4-BE49-F238E27FC236}">
                <a16:creationId xmlns:a16="http://schemas.microsoft.com/office/drawing/2014/main" id="{85DED83F-01E9-8543-AF2C-2876E3F64F6F}"/>
              </a:ext>
            </a:extLst>
          </p:cNvPr>
          <p:cNvPicPr>
            <a:picLocks noChangeAspect="1"/>
          </p:cNvPicPr>
          <p:nvPr/>
        </p:nvPicPr>
        <p:blipFill>
          <a:blip r:embed="rId2"/>
          <a:stretch>
            <a:fillRect/>
          </a:stretch>
        </p:blipFill>
        <p:spPr>
          <a:xfrm rot="5400000">
            <a:off x="843280" y="440626"/>
            <a:ext cx="4290187" cy="5976747"/>
          </a:xfrm>
          <a:prstGeom prst="rect">
            <a:avLst/>
          </a:prstGeom>
        </p:spPr>
      </p:pic>
      <p:pic>
        <p:nvPicPr>
          <p:cNvPr id="6" name="Picture 5">
            <a:extLst>
              <a:ext uri="{FF2B5EF4-FFF2-40B4-BE49-F238E27FC236}">
                <a16:creationId xmlns:a16="http://schemas.microsoft.com/office/drawing/2014/main" id="{799E1A55-1EFB-4641-B840-F86BFED206C2}"/>
              </a:ext>
            </a:extLst>
          </p:cNvPr>
          <p:cNvPicPr>
            <a:picLocks noChangeAspect="1"/>
          </p:cNvPicPr>
          <p:nvPr/>
        </p:nvPicPr>
        <p:blipFill>
          <a:blip r:embed="rId3"/>
          <a:stretch>
            <a:fillRect/>
          </a:stretch>
        </p:blipFill>
        <p:spPr>
          <a:xfrm rot="5400000">
            <a:off x="6820027" y="440626"/>
            <a:ext cx="4290187" cy="5976747"/>
          </a:xfrm>
          <a:prstGeom prst="rect">
            <a:avLst/>
          </a:prstGeom>
        </p:spPr>
      </p:pic>
    </p:spTree>
    <p:extLst>
      <p:ext uri="{BB962C8B-B14F-4D97-AF65-F5344CB8AC3E}">
        <p14:creationId xmlns:p14="http://schemas.microsoft.com/office/powerpoint/2010/main" val="549546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19</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a:t>
            </a:r>
            <a:r>
              <a:rPr lang="en-GB" sz="2800" u="sng" dirty="0" err="1"/>
              <a:t>Prefit</a:t>
            </a:r>
            <a:r>
              <a:rPr lang="en-GB" sz="2800" u="sng" dirty="0"/>
              <a:t>) 2016</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79612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032158" y="179612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sp>
        <p:nvSpPr>
          <p:cNvPr id="8" name="TextBox 7">
            <a:extLst>
              <a:ext uri="{FF2B5EF4-FFF2-40B4-BE49-F238E27FC236}">
                <a16:creationId xmlns:a16="http://schemas.microsoft.com/office/drawing/2014/main" id="{1EF76571-47F6-E846-A40A-B5B34F949FEE}"/>
              </a:ext>
            </a:extLst>
          </p:cNvPr>
          <p:cNvSpPr txBox="1"/>
          <p:nvPr/>
        </p:nvSpPr>
        <p:spPr>
          <a:xfrm>
            <a:off x="0" y="5018299"/>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10%</a:t>
            </a:r>
          </a:p>
        </p:txBody>
      </p:sp>
      <p:sp>
        <p:nvSpPr>
          <p:cNvPr id="9" name="TextBox 8">
            <a:extLst>
              <a:ext uri="{FF2B5EF4-FFF2-40B4-BE49-F238E27FC236}">
                <a16:creationId xmlns:a16="http://schemas.microsoft.com/office/drawing/2014/main" id="{2ABFB995-6C1E-ED4E-8EAC-B87D242989CE}"/>
              </a:ext>
            </a:extLst>
          </p:cNvPr>
          <p:cNvSpPr txBox="1"/>
          <p:nvPr/>
        </p:nvSpPr>
        <p:spPr>
          <a:xfrm>
            <a:off x="10032158" y="5018299"/>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10%</a:t>
            </a:r>
          </a:p>
        </p:txBody>
      </p:sp>
      <p:pic>
        <p:nvPicPr>
          <p:cNvPr id="4" name="Picture 3">
            <a:extLst>
              <a:ext uri="{FF2B5EF4-FFF2-40B4-BE49-F238E27FC236}">
                <a16:creationId xmlns:a16="http://schemas.microsoft.com/office/drawing/2014/main" id="{8B838B54-BCCF-8142-BAD8-FE43333B6334}"/>
              </a:ext>
            </a:extLst>
          </p:cNvPr>
          <p:cNvPicPr>
            <a:picLocks noChangeAspect="1"/>
          </p:cNvPicPr>
          <p:nvPr/>
        </p:nvPicPr>
        <p:blipFill>
          <a:blip r:embed="rId2"/>
          <a:stretch>
            <a:fillRect/>
          </a:stretch>
        </p:blipFill>
        <p:spPr>
          <a:xfrm rot="5400000">
            <a:off x="2692001" y="27305"/>
            <a:ext cx="2842895" cy="3960495"/>
          </a:xfrm>
          <a:prstGeom prst="rect">
            <a:avLst/>
          </a:prstGeom>
        </p:spPr>
      </p:pic>
      <p:pic>
        <p:nvPicPr>
          <p:cNvPr id="6" name="Picture 5">
            <a:extLst>
              <a:ext uri="{FF2B5EF4-FFF2-40B4-BE49-F238E27FC236}">
                <a16:creationId xmlns:a16="http://schemas.microsoft.com/office/drawing/2014/main" id="{117BD691-D9D2-0940-BA4B-6F1211FD3F69}"/>
              </a:ext>
            </a:extLst>
          </p:cNvPr>
          <p:cNvPicPr>
            <a:picLocks noChangeAspect="1"/>
          </p:cNvPicPr>
          <p:nvPr/>
        </p:nvPicPr>
        <p:blipFill>
          <a:blip r:embed="rId3"/>
          <a:stretch>
            <a:fillRect/>
          </a:stretch>
        </p:blipFill>
        <p:spPr>
          <a:xfrm rot="5400000">
            <a:off x="2692002" y="2870200"/>
            <a:ext cx="2842895" cy="3960495"/>
          </a:xfrm>
          <a:prstGeom prst="rect">
            <a:avLst/>
          </a:prstGeom>
        </p:spPr>
      </p:pic>
      <p:pic>
        <p:nvPicPr>
          <p:cNvPr id="12" name="Picture 11">
            <a:extLst>
              <a:ext uri="{FF2B5EF4-FFF2-40B4-BE49-F238E27FC236}">
                <a16:creationId xmlns:a16="http://schemas.microsoft.com/office/drawing/2014/main" id="{9A7D51BD-B9A4-D746-8C1E-33E76D00E89F}"/>
              </a:ext>
            </a:extLst>
          </p:cNvPr>
          <p:cNvPicPr>
            <a:picLocks noChangeAspect="1"/>
          </p:cNvPicPr>
          <p:nvPr/>
        </p:nvPicPr>
        <p:blipFill>
          <a:blip r:embed="rId4"/>
          <a:stretch>
            <a:fillRect/>
          </a:stretch>
        </p:blipFill>
        <p:spPr>
          <a:xfrm rot="5400000">
            <a:off x="6669323" y="545"/>
            <a:ext cx="2842895" cy="3960495"/>
          </a:xfrm>
          <a:prstGeom prst="rect">
            <a:avLst/>
          </a:prstGeom>
        </p:spPr>
      </p:pic>
      <p:pic>
        <p:nvPicPr>
          <p:cNvPr id="14" name="Picture 13">
            <a:extLst>
              <a:ext uri="{FF2B5EF4-FFF2-40B4-BE49-F238E27FC236}">
                <a16:creationId xmlns:a16="http://schemas.microsoft.com/office/drawing/2014/main" id="{17F04F2A-8505-B14C-A372-94EFA9F5F7D7}"/>
              </a:ext>
            </a:extLst>
          </p:cNvPr>
          <p:cNvPicPr>
            <a:picLocks noChangeAspect="1"/>
          </p:cNvPicPr>
          <p:nvPr/>
        </p:nvPicPr>
        <p:blipFill>
          <a:blip r:embed="rId5"/>
          <a:stretch>
            <a:fillRect/>
          </a:stretch>
        </p:blipFill>
        <p:spPr>
          <a:xfrm rot="5400000">
            <a:off x="6669323" y="2870199"/>
            <a:ext cx="2842895" cy="3960495"/>
          </a:xfrm>
          <a:prstGeom prst="rect">
            <a:avLst/>
          </a:prstGeom>
        </p:spPr>
      </p:pic>
    </p:spTree>
    <p:extLst>
      <p:ext uri="{BB962C8B-B14F-4D97-AF65-F5344CB8AC3E}">
        <p14:creationId xmlns:p14="http://schemas.microsoft.com/office/powerpoint/2010/main" val="408333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3" name="TextBox 2">
            <a:extLst>
              <a:ext uri="{FF2B5EF4-FFF2-40B4-BE49-F238E27FC236}">
                <a16:creationId xmlns:a16="http://schemas.microsoft.com/office/drawing/2014/main" id="{FD9EB30D-1896-E544-947E-9F4F9A085C5F}"/>
              </a:ext>
            </a:extLst>
          </p:cNvPr>
          <p:cNvSpPr txBox="1"/>
          <p:nvPr/>
        </p:nvSpPr>
        <p:spPr>
          <a:xfrm>
            <a:off x="182879" y="600982"/>
            <a:ext cx="11610109" cy="5355312"/>
          </a:xfrm>
          <a:prstGeom prst="rect">
            <a:avLst/>
          </a:prstGeom>
          <a:noFill/>
        </p:spPr>
        <p:txBody>
          <a:bodyPr wrap="square" rtlCol="0">
            <a:spAutoFit/>
          </a:bodyPr>
          <a:lstStyle/>
          <a:p>
            <a:pPr marL="285750" indent="-285750">
              <a:buFont typeface="Arial" panose="020B0604020202020204" pitchFamily="34" charset="0"/>
              <a:buChar char="•"/>
            </a:pPr>
            <a:r>
              <a:rPr lang="en-US" dirty="0">
                <a:sym typeface="Wingdings" pitchFamily="2" charset="2"/>
              </a:rPr>
              <a:t>Ttbar analysis:</a:t>
            </a:r>
          </a:p>
          <a:p>
            <a:pPr marL="742950" lvl="1" indent="-285750">
              <a:buFont typeface="Arial" panose="020B0604020202020204" pitchFamily="34" charset="0"/>
              <a:buChar char="•"/>
            </a:pPr>
            <a:r>
              <a:rPr lang="en-US" dirty="0">
                <a:sym typeface="Wingdings" pitchFamily="2" charset="2"/>
              </a:rPr>
              <a:t>Working on systematics</a:t>
            </a:r>
          </a:p>
          <a:p>
            <a:pPr marL="742950" lvl="1" indent="-285750">
              <a:buFont typeface="Arial" panose="020B0604020202020204" pitchFamily="34" charset="0"/>
              <a:buChar char="•"/>
            </a:pPr>
            <a:r>
              <a:rPr lang="en-US" dirty="0">
                <a:sym typeface="Wingdings" pitchFamily="2" charset="2"/>
              </a:rPr>
              <a:t>Pipeline is ready</a:t>
            </a:r>
          </a:p>
          <a:p>
            <a:pPr marL="742950" lvl="1" indent="-285750">
              <a:buFont typeface="Arial" panose="020B0604020202020204" pitchFamily="34" charset="0"/>
              <a:buChar char="•"/>
            </a:pPr>
            <a:r>
              <a:rPr lang="en-US" dirty="0">
                <a:sym typeface="Wingdings" pitchFamily="2" charset="2"/>
              </a:rPr>
              <a:t>Consistency checks with Giannis</a:t>
            </a:r>
          </a:p>
          <a:p>
            <a:pPr marL="285750" indent="-285750">
              <a:buFont typeface="Arial" panose="020B0604020202020204" pitchFamily="34" charset="0"/>
              <a:buChar char="•"/>
            </a:pPr>
            <a:endParaRPr lang="en-US" dirty="0">
              <a:sym typeface="Wingdings" pitchFamily="2" charset="2"/>
            </a:endParaRPr>
          </a:p>
          <a:p>
            <a:pPr marL="285750" indent="-285750">
              <a:buFont typeface="Arial" panose="020B0604020202020204" pitchFamily="34" charset="0"/>
              <a:buChar char="•"/>
            </a:pPr>
            <a:r>
              <a:rPr lang="en-US" dirty="0">
                <a:sym typeface="Wingdings" pitchFamily="2" charset="2"/>
              </a:rPr>
              <a:t>Angular Distributions, Z’ analysis:</a:t>
            </a:r>
          </a:p>
          <a:p>
            <a:pPr marL="800100" lvl="1" indent="-342900">
              <a:buFont typeface="Arial" panose="020B0604020202020204" pitchFamily="34" charset="0"/>
              <a:buChar char="•"/>
            </a:pPr>
            <a:r>
              <a:rPr lang="en-US" dirty="0">
                <a:sym typeface="Wingdings" pitchFamily="2" charset="2"/>
              </a:rPr>
              <a:t>New Signal Region:</a:t>
            </a:r>
          </a:p>
          <a:p>
            <a:pPr marL="1257300" lvl="2" indent="-342900">
              <a:buFont typeface="Arial" panose="020B0604020202020204" pitchFamily="34" charset="0"/>
              <a:buChar char="•"/>
            </a:pPr>
            <a:r>
              <a:rPr lang="en-US" dirty="0">
                <a:sym typeface="Wingdings" pitchFamily="2" charset="2"/>
              </a:rPr>
              <a:t>SR</a:t>
            </a:r>
            <a:r>
              <a:rPr lang="en-US" baseline="-25000" dirty="0">
                <a:sym typeface="Wingdings" pitchFamily="2" charset="2"/>
              </a:rPr>
              <a:t>C </a:t>
            </a:r>
            <a:r>
              <a:rPr lang="en-US" dirty="0">
                <a:sym typeface="Wingdings" pitchFamily="2" charset="2"/>
              </a:rPr>
              <a:t>= SR + </a:t>
            </a:r>
            <a:r>
              <a:rPr lang="en-US" dirty="0" err="1">
                <a:sym typeface="Wingdings" pitchFamily="2" charset="2"/>
              </a:rPr>
              <a:t>mJJ</a:t>
            </a:r>
            <a:r>
              <a:rPr lang="en-US" dirty="0">
                <a:sym typeface="Wingdings" pitchFamily="2" charset="2"/>
              </a:rPr>
              <a:t> &gt; 1.5TeV</a:t>
            </a:r>
          </a:p>
          <a:p>
            <a:pPr marL="800100" lvl="1" indent="-342900">
              <a:buFont typeface="Arial" panose="020B0604020202020204" pitchFamily="34" charset="0"/>
              <a:buChar char="•"/>
            </a:pPr>
            <a:r>
              <a:rPr lang="en-US" dirty="0">
                <a:sym typeface="Wingdings" pitchFamily="2" charset="2"/>
              </a:rPr>
              <a:t>Contamination</a:t>
            </a:r>
          </a:p>
          <a:p>
            <a:pPr marL="800100" lvl="1" indent="-342900">
              <a:buFont typeface="Arial" panose="020B0604020202020204" pitchFamily="34" charset="0"/>
              <a:buChar char="•"/>
            </a:pPr>
            <a:r>
              <a:rPr lang="en-US" dirty="0">
                <a:sym typeface="Wingdings" pitchFamily="2" charset="2"/>
              </a:rPr>
              <a:t>Closure tests (</a:t>
            </a:r>
            <a:r>
              <a:rPr lang="en-US" dirty="0" err="1">
                <a:sym typeface="Wingdings" pitchFamily="2" charset="2"/>
              </a:rPr>
              <a:t>qcd</a:t>
            </a:r>
            <a:r>
              <a:rPr lang="en-US" dirty="0">
                <a:sym typeface="Wingdings" pitchFamily="2" charset="2"/>
              </a:rPr>
              <a:t> shape)</a:t>
            </a:r>
          </a:p>
          <a:p>
            <a:pPr marL="800100" lvl="1" indent="-342900">
              <a:buFont typeface="Arial" panose="020B0604020202020204" pitchFamily="34" charset="0"/>
              <a:buChar char="•"/>
            </a:pPr>
            <a:r>
              <a:rPr lang="en-US" dirty="0" err="1">
                <a:sym typeface="Wingdings" pitchFamily="2" charset="2"/>
              </a:rPr>
              <a:t>R</a:t>
            </a:r>
            <a:r>
              <a:rPr lang="en-US" baseline="-25000" dirty="0" err="1">
                <a:sym typeface="Wingdings" pitchFamily="2" charset="2"/>
              </a:rPr>
              <a:t>yield</a:t>
            </a:r>
            <a:r>
              <a:rPr lang="en-US" baseline="-25000" dirty="0">
                <a:sym typeface="Wingdings" pitchFamily="2" charset="2"/>
              </a:rPr>
              <a:t> </a:t>
            </a:r>
            <a:r>
              <a:rPr lang="en-US" dirty="0">
                <a:sym typeface="Wingdings" pitchFamily="2" charset="2"/>
              </a:rPr>
              <a:t> as transfer factor from SR to </a:t>
            </a:r>
            <a:r>
              <a:rPr lang="en-US" dirty="0" err="1">
                <a:sym typeface="Wingdings" pitchFamily="2" charset="2"/>
              </a:rPr>
              <a:t>SR</a:t>
            </a:r>
            <a:r>
              <a:rPr lang="en-US" baseline="-25000" dirty="0" err="1">
                <a:sym typeface="Wingdings" pitchFamily="2" charset="2"/>
              </a:rPr>
              <a:t>c</a:t>
            </a:r>
            <a:r>
              <a:rPr lang="en-US" dirty="0">
                <a:sym typeface="Wingdings" pitchFamily="2" charset="2"/>
              </a:rPr>
              <a:t> where the measurement is performed</a:t>
            </a:r>
          </a:p>
          <a:p>
            <a:pPr marL="800100" lvl="1" indent="-342900">
              <a:buFont typeface="Arial" panose="020B0604020202020204" pitchFamily="34" charset="0"/>
              <a:buChar char="•"/>
            </a:pPr>
            <a:endParaRPr lang="en-US" dirty="0">
              <a:sym typeface="Wingdings" pitchFamily="2" charset="2"/>
            </a:endParaRPr>
          </a:p>
          <a:p>
            <a:pPr marL="800100" lvl="1" indent="-342900">
              <a:buFont typeface="Arial" panose="020B0604020202020204" pitchFamily="34" charset="0"/>
              <a:buChar char="•"/>
            </a:pPr>
            <a:r>
              <a:rPr lang="en-US" dirty="0">
                <a:sym typeface="Wingdings" pitchFamily="2" charset="2"/>
              </a:rPr>
              <a:t>Signal: S(x) for </a:t>
            </a:r>
            <a:r>
              <a:rPr lang="el-GR" dirty="0">
                <a:sym typeface="Wingdings" pitchFamily="2" charset="2"/>
              </a:rPr>
              <a:t>χ </a:t>
            </a:r>
            <a:r>
              <a:rPr lang="en-US" dirty="0">
                <a:sym typeface="Wingdings" pitchFamily="2" charset="2"/>
              </a:rPr>
              <a:t>distribution (ttbar) for both Signal Regions</a:t>
            </a:r>
          </a:p>
          <a:p>
            <a:pPr marL="800100" lvl="1" indent="-342900">
              <a:buFont typeface="Arial" panose="020B0604020202020204" pitchFamily="34" charset="0"/>
              <a:buChar char="•"/>
            </a:pPr>
            <a:r>
              <a:rPr lang="en-US" dirty="0">
                <a:sym typeface="Wingdings" pitchFamily="2" charset="2"/>
              </a:rPr>
              <a:t>Stack histograms: (</a:t>
            </a:r>
            <a:r>
              <a:rPr lang="en-US" dirty="0" err="1">
                <a:sym typeface="Wingdings" pitchFamily="2" charset="2"/>
              </a:rPr>
              <a:t>m</a:t>
            </a:r>
            <a:r>
              <a:rPr lang="en-US" baseline="-25000" dirty="0" err="1">
                <a:sym typeface="Wingdings" pitchFamily="2" charset="2"/>
              </a:rPr>
              <a:t>Z</a:t>
            </a:r>
            <a:r>
              <a:rPr lang="en-US" baseline="-25000" dirty="0">
                <a:sym typeface="Wingdings" pitchFamily="2" charset="2"/>
              </a:rPr>
              <a:t>’</a:t>
            </a:r>
            <a:r>
              <a:rPr lang="en-US" dirty="0">
                <a:sym typeface="Wingdings" pitchFamily="2" charset="2"/>
              </a:rPr>
              <a:t> 2, 2.5TeV and widths 1%, 10%)</a:t>
            </a:r>
          </a:p>
          <a:p>
            <a:pPr marL="1257300" lvl="2" indent="-342900">
              <a:buFont typeface="Arial" panose="020B0604020202020204" pitchFamily="34" charset="0"/>
              <a:buChar char="•"/>
            </a:pPr>
            <a:r>
              <a:rPr lang="en-US" dirty="0">
                <a:sym typeface="Wingdings" pitchFamily="2" charset="2"/>
              </a:rPr>
              <a:t>Data vs MC (</a:t>
            </a:r>
            <a:r>
              <a:rPr lang="en-US" dirty="0" err="1">
                <a:sym typeface="Wingdings" pitchFamily="2" charset="2"/>
              </a:rPr>
              <a:t>qcd</a:t>
            </a:r>
            <a:r>
              <a:rPr lang="en-US" dirty="0">
                <a:sym typeface="Wingdings" pitchFamily="2" charset="2"/>
              </a:rPr>
              <a:t> scaled with k-factor to data)</a:t>
            </a:r>
          </a:p>
          <a:p>
            <a:pPr marL="1257300" lvl="2" indent="-342900">
              <a:buFont typeface="Arial" panose="020B0604020202020204" pitchFamily="34" charset="0"/>
              <a:buChar char="•"/>
            </a:pPr>
            <a:r>
              <a:rPr lang="en-US" dirty="0" err="1">
                <a:sym typeface="Wingdings" pitchFamily="2" charset="2"/>
              </a:rPr>
              <a:t>TTbar</a:t>
            </a:r>
            <a:r>
              <a:rPr lang="en-US" dirty="0">
                <a:sym typeface="Wingdings" pitchFamily="2" charset="2"/>
              </a:rPr>
              <a:t> scaled with signal strength </a:t>
            </a:r>
          </a:p>
          <a:p>
            <a:pPr marL="1257300" lvl="2" indent="-342900">
              <a:buFont typeface="Arial" panose="020B0604020202020204" pitchFamily="34" charset="0"/>
              <a:buChar char="•"/>
            </a:pPr>
            <a:r>
              <a:rPr lang="en-US" dirty="0">
                <a:sym typeface="Wingdings" pitchFamily="2" charset="2"/>
              </a:rPr>
              <a:t>This plot can serve also as </a:t>
            </a:r>
            <a:r>
              <a:rPr lang="en-US" dirty="0" err="1">
                <a:sym typeface="Wingdings" pitchFamily="2" charset="2"/>
              </a:rPr>
              <a:t>prefit</a:t>
            </a:r>
            <a:r>
              <a:rPr lang="en-US" dirty="0">
                <a:sym typeface="Wingdings" pitchFamily="2" charset="2"/>
              </a:rPr>
              <a:t> distribution</a:t>
            </a:r>
          </a:p>
          <a:p>
            <a:pPr marL="800100" lvl="1" indent="-342900">
              <a:buFont typeface="Arial" panose="020B0604020202020204" pitchFamily="34" charset="0"/>
              <a:buChar char="•"/>
            </a:pPr>
            <a:endParaRPr lang="en-US" dirty="0">
              <a:sym typeface="Wingdings" pitchFamily="2" charset="2"/>
            </a:endParaRPr>
          </a:p>
          <a:p>
            <a:pPr marL="800100" lvl="1" indent="-342900">
              <a:buFont typeface="Arial" panose="020B0604020202020204" pitchFamily="34" charset="0"/>
              <a:buChar char="•"/>
            </a:pPr>
            <a:r>
              <a:rPr lang="en-US" dirty="0">
                <a:sym typeface="Wingdings" pitchFamily="2" charset="2"/>
              </a:rPr>
              <a:t>Asymptotic Limits (Brazilian plots)</a:t>
            </a:r>
          </a:p>
        </p:txBody>
      </p:sp>
    </p:spTree>
    <p:extLst>
      <p:ext uri="{BB962C8B-B14F-4D97-AF65-F5344CB8AC3E}">
        <p14:creationId xmlns:p14="http://schemas.microsoft.com/office/powerpoint/2010/main" val="206483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20</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a:t>
            </a:r>
            <a:r>
              <a:rPr lang="en-GB" sz="2800" u="sng" dirty="0" err="1"/>
              <a:t>Prefit</a:t>
            </a:r>
            <a:r>
              <a:rPr lang="en-GB" sz="2800" u="sng" dirty="0"/>
              <a:t>)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79612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136662" y="179612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sp>
        <p:nvSpPr>
          <p:cNvPr id="8" name="TextBox 7">
            <a:extLst>
              <a:ext uri="{FF2B5EF4-FFF2-40B4-BE49-F238E27FC236}">
                <a16:creationId xmlns:a16="http://schemas.microsoft.com/office/drawing/2014/main" id="{1EF76571-47F6-E846-A40A-B5B34F949FEE}"/>
              </a:ext>
            </a:extLst>
          </p:cNvPr>
          <p:cNvSpPr txBox="1"/>
          <p:nvPr/>
        </p:nvSpPr>
        <p:spPr>
          <a:xfrm>
            <a:off x="0" y="5018299"/>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10%</a:t>
            </a:r>
          </a:p>
        </p:txBody>
      </p:sp>
      <p:sp>
        <p:nvSpPr>
          <p:cNvPr id="9" name="TextBox 8">
            <a:extLst>
              <a:ext uri="{FF2B5EF4-FFF2-40B4-BE49-F238E27FC236}">
                <a16:creationId xmlns:a16="http://schemas.microsoft.com/office/drawing/2014/main" id="{2ABFB995-6C1E-ED4E-8EAC-B87D242989CE}"/>
              </a:ext>
            </a:extLst>
          </p:cNvPr>
          <p:cNvSpPr txBox="1"/>
          <p:nvPr/>
        </p:nvSpPr>
        <p:spPr>
          <a:xfrm>
            <a:off x="10110536" y="5018299"/>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10%</a:t>
            </a:r>
          </a:p>
        </p:txBody>
      </p:sp>
      <p:pic>
        <p:nvPicPr>
          <p:cNvPr id="5" name="Picture 4">
            <a:extLst>
              <a:ext uri="{FF2B5EF4-FFF2-40B4-BE49-F238E27FC236}">
                <a16:creationId xmlns:a16="http://schemas.microsoft.com/office/drawing/2014/main" id="{D602AFA4-392B-1A44-8A42-78CB9B4538B2}"/>
              </a:ext>
            </a:extLst>
          </p:cNvPr>
          <p:cNvPicPr>
            <a:picLocks noChangeAspect="1"/>
          </p:cNvPicPr>
          <p:nvPr/>
        </p:nvPicPr>
        <p:blipFill>
          <a:blip r:embed="rId2"/>
          <a:stretch>
            <a:fillRect/>
          </a:stretch>
        </p:blipFill>
        <p:spPr>
          <a:xfrm rot="5400000">
            <a:off x="2692001" y="-38564"/>
            <a:ext cx="2842895" cy="3960495"/>
          </a:xfrm>
          <a:prstGeom prst="rect">
            <a:avLst/>
          </a:prstGeom>
        </p:spPr>
      </p:pic>
      <p:pic>
        <p:nvPicPr>
          <p:cNvPr id="13" name="Picture 12">
            <a:extLst>
              <a:ext uri="{FF2B5EF4-FFF2-40B4-BE49-F238E27FC236}">
                <a16:creationId xmlns:a16="http://schemas.microsoft.com/office/drawing/2014/main" id="{61715CAE-1FBF-7A40-A045-327697BE7971}"/>
              </a:ext>
            </a:extLst>
          </p:cNvPr>
          <p:cNvPicPr>
            <a:picLocks noChangeAspect="1"/>
          </p:cNvPicPr>
          <p:nvPr/>
        </p:nvPicPr>
        <p:blipFill>
          <a:blip r:embed="rId3"/>
          <a:stretch>
            <a:fillRect/>
          </a:stretch>
        </p:blipFill>
        <p:spPr>
          <a:xfrm rot="5400000">
            <a:off x="2692002" y="2870200"/>
            <a:ext cx="2842895" cy="3960495"/>
          </a:xfrm>
          <a:prstGeom prst="rect">
            <a:avLst/>
          </a:prstGeom>
        </p:spPr>
      </p:pic>
      <p:pic>
        <p:nvPicPr>
          <p:cNvPr id="16" name="Picture 15">
            <a:extLst>
              <a:ext uri="{FF2B5EF4-FFF2-40B4-BE49-F238E27FC236}">
                <a16:creationId xmlns:a16="http://schemas.microsoft.com/office/drawing/2014/main" id="{C2AB7872-73C4-4041-8739-7B4B32962760}"/>
              </a:ext>
            </a:extLst>
          </p:cNvPr>
          <p:cNvPicPr>
            <a:picLocks noChangeAspect="1"/>
          </p:cNvPicPr>
          <p:nvPr/>
        </p:nvPicPr>
        <p:blipFill>
          <a:blip r:embed="rId4"/>
          <a:stretch>
            <a:fillRect/>
          </a:stretch>
        </p:blipFill>
        <p:spPr>
          <a:xfrm rot="5400000">
            <a:off x="6762025" y="-43536"/>
            <a:ext cx="2842895" cy="3960495"/>
          </a:xfrm>
          <a:prstGeom prst="rect">
            <a:avLst/>
          </a:prstGeom>
        </p:spPr>
      </p:pic>
      <p:pic>
        <p:nvPicPr>
          <p:cNvPr id="18" name="Picture 17">
            <a:extLst>
              <a:ext uri="{FF2B5EF4-FFF2-40B4-BE49-F238E27FC236}">
                <a16:creationId xmlns:a16="http://schemas.microsoft.com/office/drawing/2014/main" id="{235B9311-B5FD-2148-B84F-D915576F6B39}"/>
              </a:ext>
            </a:extLst>
          </p:cNvPr>
          <p:cNvPicPr>
            <a:picLocks noChangeAspect="1"/>
          </p:cNvPicPr>
          <p:nvPr/>
        </p:nvPicPr>
        <p:blipFill>
          <a:blip r:embed="rId5"/>
          <a:stretch>
            <a:fillRect/>
          </a:stretch>
        </p:blipFill>
        <p:spPr>
          <a:xfrm rot="5400000">
            <a:off x="6762025" y="2799359"/>
            <a:ext cx="2842895" cy="3960495"/>
          </a:xfrm>
          <a:prstGeom prst="rect">
            <a:avLst/>
          </a:prstGeom>
        </p:spPr>
      </p:pic>
    </p:spTree>
    <p:extLst>
      <p:ext uri="{BB962C8B-B14F-4D97-AF65-F5344CB8AC3E}">
        <p14:creationId xmlns:p14="http://schemas.microsoft.com/office/powerpoint/2010/main" val="2922807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21</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a:t>
            </a:r>
            <a:r>
              <a:rPr lang="en-GB" sz="2800" u="sng" dirty="0" err="1"/>
              <a:t>Prefit</a:t>
            </a:r>
            <a:r>
              <a:rPr lang="en-GB" sz="2800" u="sng" dirty="0"/>
              <a:t>) 2018</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79612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00647" y="1830925"/>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sp>
        <p:nvSpPr>
          <p:cNvPr id="8" name="TextBox 7">
            <a:extLst>
              <a:ext uri="{FF2B5EF4-FFF2-40B4-BE49-F238E27FC236}">
                <a16:creationId xmlns:a16="http://schemas.microsoft.com/office/drawing/2014/main" id="{1EF76571-47F6-E846-A40A-B5B34F949FEE}"/>
              </a:ext>
            </a:extLst>
          </p:cNvPr>
          <p:cNvSpPr txBox="1"/>
          <p:nvPr/>
        </p:nvSpPr>
        <p:spPr>
          <a:xfrm>
            <a:off x="-52252" y="5018299"/>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10%</a:t>
            </a:r>
          </a:p>
        </p:txBody>
      </p:sp>
      <p:sp>
        <p:nvSpPr>
          <p:cNvPr id="9" name="TextBox 8">
            <a:extLst>
              <a:ext uri="{FF2B5EF4-FFF2-40B4-BE49-F238E27FC236}">
                <a16:creationId xmlns:a16="http://schemas.microsoft.com/office/drawing/2014/main" id="{2ABFB995-6C1E-ED4E-8EAC-B87D242989CE}"/>
              </a:ext>
            </a:extLst>
          </p:cNvPr>
          <p:cNvSpPr txBox="1"/>
          <p:nvPr/>
        </p:nvSpPr>
        <p:spPr>
          <a:xfrm>
            <a:off x="10200647" y="5018299"/>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10%</a:t>
            </a:r>
          </a:p>
        </p:txBody>
      </p:sp>
      <p:pic>
        <p:nvPicPr>
          <p:cNvPr id="5" name="Picture 4">
            <a:extLst>
              <a:ext uri="{FF2B5EF4-FFF2-40B4-BE49-F238E27FC236}">
                <a16:creationId xmlns:a16="http://schemas.microsoft.com/office/drawing/2014/main" id="{6EA61632-D914-C649-9760-88316C4FD0A1}"/>
              </a:ext>
            </a:extLst>
          </p:cNvPr>
          <p:cNvPicPr>
            <a:picLocks noChangeAspect="1"/>
          </p:cNvPicPr>
          <p:nvPr/>
        </p:nvPicPr>
        <p:blipFill>
          <a:blip r:embed="rId2"/>
          <a:stretch>
            <a:fillRect/>
          </a:stretch>
        </p:blipFill>
        <p:spPr>
          <a:xfrm rot="5400000">
            <a:off x="2387328" y="-54714"/>
            <a:ext cx="2842895" cy="3960495"/>
          </a:xfrm>
          <a:prstGeom prst="rect">
            <a:avLst/>
          </a:prstGeom>
        </p:spPr>
      </p:pic>
      <p:pic>
        <p:nvPicPr>
          <p:cNvPr id="13" name="Picture 12">
            <a:extLst>
              <a:ext uri="{FF2B5EF4-FFF2-40B4-BE49-F238E27FC236}">
                <a16:creationId xmlns:a16="http://schemas.microsoft.com/office/drawing/2014/main" id="{169AB02B-0CE5-0046-804F-DF0214785E45}"/>
              </a:ext>
            </a:extLst>
          </p:cNvPr>
          <p:cNvPicPr>
            <a:picLocks noChangeAspect="1"/>
          </p:cNvPicPr>
          <p:nvPr/>
        </p:nvPicPr>
        <p:blipFill>
          <a:blip r:embed="rId3"/>
          <a:stretch>
            <a:fillRect/>
          </a:stretch>
        </p:blipFill>
        <p:spPr>
          <a:xfrm rot="5400000">
            <a:off x="2387327" y="2882962"/>
            <a:ext cx="2842895" cy="3960495"/>
          </a:xfrm>
          <a:prstGeom prst="rect">
            <a:avLst/>
          </a:prstGeom>
        </p:spPr>
      </p:pic>
      <p:pic>
        <p:nvPicPr>
          <p:cNvPr id="16" name="Picture 15">
            <a:extLst>
              <a:ext uri="{FF2B5EF4-FFF2-40B4-BE49-F238E27FC236}">
                <a16:creationId xmlns:a16="http://schemas.microsoft.com/office/drawing/2014/main" id="{BAC018E3-4211-974E-8435-4334A8FA8F1A}"/>
              </a:ext>
            </a:extLst>
          </p:cNvPr>
          <p:cNvPicPr>
            <a:picLocks noChangeAspect="1"/>
          </p:cNvPicPr>
          <p:nvPr/>
        </p:nvPicPr>
        <p:blipFill>
          <a:blip r:embed="rId4"/>
          <a:stretch>
            <a:fillRect/>
          </a:stretch>
        </p:blipFill>
        <p:spPr>
          <a:xfrm rot="5400000">
            <a:off x="6652497" y="-54715"/>
            <a:ext cx="2842895" cy="3960495"/>
          </a:xfrm>
          <a:prstGeom prst="rect">
            <a:avLst/>
          </a:prstGeom>
        </p:spPr>
      </p:pic>
      <p:pic>
        <p:nvPicPr>
          <p:cNvPr id="18" name="Picture 17">
            <a:extLst>
              <a:ext uri="{FF2B5EF4-FFF2-40B4-BE49-F238E27FC236}">
                <a16:creationId xmlns:a16="http://schemas.microsoft.com/office/drawing/2014/main" id="{705CF014-626D-F14F-A55A-6FE016A5A77D}"/>
              </a:ext>
            </a:extLst>
          </p:cNvPr>
          <p:cNvPicPr>
            <a:picLocks noChangeAspect="1"/>
          </p:cNvPicPr>
          <p:nvPr/>
        </p:nvPicPr>
        <p:blipFill>
          <a:blip r:embed="rId5"/>
          <a:stretch>
            <a:fillRect/>
          </a:stretch>
        </p:blipFill>
        <p:spPr>
          <a:xfrm rot="5400000">
            <a:off x="6652497" y="2882962"/>
            <a:ext cx="2842895" cy="3960495"/>
          </a:xfrm>
          <a:prstGeom prst="rect">
            <a:avLst/>
          </a:prstGeom>
        </p:spPr>
      </p:pic>
    </p:spTree>
    <p:extLst>
      <p:ext uri="{BB962C8B-B14F-4D97-AF65-F5344CB8AC3E}">
        <p14:creationId xmlns:p14="http://schemas.microsoft.com/office/powerpoint/2010/main" val="1722466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22</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2828018"/>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BACKUP</a:t>
            </a:r>
          </a:p>
        </p:txBody>
      </p:sp>
    </p:spTree>
    <p:extLst>
      <p:ext uri="{BB962C8B-B14F-4D97-AF65-F5344CB8AC3E}">
        <p14:creationId xmlns:p14="http://schemas.microsoft.com/office/powerpoint/2010/main" val="1485357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23</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11/27/20</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24</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xmlns="">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530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Signal Extraction</a:t>
            </a:r>
          </a:p>
        </p:txBody>
      </p:sp>
      <mc:AlternateContent xmlns:mc="http://schemas.openxmlformats.org/markup-compatibility/2006" xmlns:a14="http://schemas.microsoft.com/office/drawing/2010/main">
        <mc:Choice Requires="a14">
          <p:sp>
            <p:nvSpPr>
              <p:cNvPr id="14" name="TextBox 13"/>
              <p:cNvSpPr txBox="1"/>
              <p:nvPr/>
            </p:nvSpPr>
            <p:spPr>
              <a:xfrm>
                <a:off x="329133" y="889100"/>
                <a:ext cx="11533733" cy="2655599"/>
              </a:xfrm>
              <a:prstGeom prst="rect">
                <a:avLst/>
              </a:prstGeom>
              <a:noFill/>
              <a:ln w="38100">
                <a:solidFill>
                  <a:schemeClr val="accent1"/>
                </a:solidFill>
              </a:ln>
            </p:spPr>
            <p:txBody>
              <a:bodyPr wrap="square" rtlCol="0">
                <a:spAutoFit/>
              </a:bodyPr>
              <a:lstStyle/>
              <a:p>
                <a:endParaRPr lang="en-US" sz="2000" b="0" i="1" dirty="0">
                  <a:latin typeface="Cambria Math" panose="02040503050406030204" pitchFamily="18" charset="0"/>
                  <a:sym typeface="Wingdings" pitchFamily="2" charset="2"/>
                </a:endParaRPr>
              </a:p>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𝑆</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𝐷</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solidFill>
                            <a:srgbClr val="FF0000"/>
                          </a:solidFill>
                          <a:latin typeface="Cambria Math" panose="02040503050406030204" pitchFamily="18" charset="0"/>
                          <a:sym typeface="Wingdings" pitchFamily="2" charset="2"/>
                        </a:rPr>
                        <m:t>𝑄𝐶</m:t>
                      </m:r>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𝐷</m:t>
                          </m:r>
                        </m:e>
                        <m:sub>
                          <m:r>
                            <a:rPr lang="en-US" sz="2200" b="0" i="1" smtClean="0">
                              <a:solidFill>
                                <a:srgbClr val="FF0000"/>
                              </a:solidFill>
                              <a:latin typeface="Cambria Math" panose="02040503050406030204" pitchFamily="18" charset="0"/>
                              <a:sym typeface="Wingdings" pitchFamily="2" charset="2"/>
                            </a:rPr>
                            <m:t>1.5</m:t>
                          </m:r>
                          <m:r>
                            <a:rPr lang="en-US" sz="2200" b="0" i="1" smtClean="0">
                              <a:solidFill>
                                <a:srgbClr val="FF0000"/>
                              </a:solidFill>
                              <a:latin typeface="Cambria Math" panose="02040503050406030204" pitchFamily="18" charset="0"/>
                              <a:sym typeface="Wingdings" pitchFamily="2" charset="2"/>
                            </a:rPr>
                            <m:t>𝑇𝑒𝑉</m:t>
                          </m:r>
                        </m:sub>
                      </m:sSub>
                      <m:d>
                        <m:dPr>
                          <m:ctrlPr>
                            <a:rPr lang="en-US" sz="2200" b="0" i="1" smtClean="0">
                              <a:solidFill>
                                <a:srgbClr val="FF0000"/>
                              </a:solidFill>
                              <a:latin typeface="Cambria Math" panose="02040503050406030204" pitchFamily="18" charset="0"/>
                              <a:sym typeface="Wingdings" pitchFamily="2" charset="2"/>
                            </a:rPr>
                          </m:ctrlPr>
                        </m:dPr>
                        <m:e>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𝑥</m:t>
                              </m:r>
                            </m:e>
                            <m:sub>
                              <m:r>
                                <a:rPr lang="en-US" sz="2200" b="0" i="1" smtClean="0">
                                  <a:solidFill>
                                    <a:srgbClr val="FF0000"/>
                                  </a:solidFill>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𝑆𝑢</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𝑏</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 </m:t>
                      </m:r>
                    </m:oMath>
                  </m:oMathPara>
                </a14:m>
                <a:endParaRPr lang="en-GB" sz="2200" b="0" dirty="0">
                  <a:sym typeface="Wingdings" pitchFamily="2" charset="2"/>
                </a:endParaRPr>
              </a:p>
              <a:p>
                <a:endParaRPr lang="en-US" sz="2200" b="0" i="1" dirty="0">
                  <a:latin typeface="Cambria Math" panose="02040503050406030204" pitchFamily="18" charset="0"/>
                  <a:sym typeface="Wingdings" pitchFamily="2" charset="2"/>
                </a:endParaRPr>
              </a:p>
              <a:p>
                <a:pPr algn="ctr"/>
                <a:r>
                  <a:rPr lang="en-US" sz="2200" b="0" dirty="0">
                    <a:sym typeface="Wingdings" pitchFamily="2" charset="2"/>
                  </a:rPr>
                  <a:t>Where 	</a:t>
                </a:r>
                <a14:m>
                  <m:oMath xmlns:m="http://schemas.openxmlformats.org/officeDocument/2006/math">
                    <m:r>
                      <a:rPr lang="en-US" sz="2200" b="0" i="1" smtClean="0">
                        <a:latin typeface="Cambria Math" panose="02040503050406030204" pitchFamily="18" charset="0"/>
                        <a:sym typeface="Wingdings" pitchFamily="2" charset="2"/>
                      </a:rPr>
                      <m:t> </m:t>
                    </m:r>
                    <m:r>
                      <a:rPr lang="en-US" sz="2200" b="0" i="1" smtClean="0">
                        <a:solidFill>
                          <a:srgbClr val="FF0000"/>
                        </a:solidFill>
                        <a:latin typeface="Cambria Math" panose="02040503050406030204" pitchFamily="18" charset="0"/>
                        <a:sym typeface="Wingdings" pitchFamily="2" charset="2"/>
                      </a:rPr>
                      <m:t>𝑄𝐶</m:t>
                    </m:r>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𝐷</m:t>
                        </m:r>
                      </m:e>
                      <m:sub>
                        <m:r>
                          <a:rPr lang="en-US" sz="2200" b="0" i="1" smtClean="0">
                            <a:solidFill>
                              <a:srgbClr val="FF0000"/>
                            </a:solidFill>
                            <a:latin typeface="Cambria Math" panose="02040503050406030204" pitchFamily="18" charset="0"/>
                            <a:sym typeface="Wingdings" pitchFamily="2" charset="2"/>
                          </a:rPr>
                          <m:t>1.5</m:t>
                        </m:r>
                        <m:r>
                          <a:rPr lang="en-US" sz="2200" b="0" i="1" smtClean="0">
                            <a:solidFill>
                              <a:srgbClr val="FF0000"/>
                            </a:solidFill>
                            <a:latin typeface="Cambria Math" panose="02040503050406030204" pitchFamily="18" charset="0"/>
                            <a:sym typeface="Wingdings" pitchFamily="2" charset="2"/>
                          </a:rPr>
                          <m:t>𝑇𝑒𝑉</m:t>
                        </m:r>
                      </m:sub>
                    </m:sSub>
                    <m:d>
                      <m:dPr>
                        <m:ctrlPr>
                          <a:rPr lang="en-US" sz="2200" b="0" i="1" smtClean="0">
                            <a:solidFill>
                              <a:srgbClr val="FF0000"/>
                            </a:solidFill>
                            <a:latin typeface="Cambria Math" panose="02040503050406030204" pitchFamily="18" charset="0"/>
                            <a:sym typeface="Wingdings" pitchFamily="2" charset="2"/>
                          </a:rPr>
                        </m:ctrlPr>
                      </m:dPr>
                      <m:e>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𝑥</m:t>
                            </m:r>
                          </m:e>
                          <m:sub>
                            <m:r>
                              <a:rPr lang="en-US" sz="2200" b="0" i="1" smtClean="0">
                                <a:solidFill>
                                  <a:srgbClr val="FF0000"/>
                                </a:solidFill>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𝐷</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r>
                          <a:rPr lang="en-US" sz="2200" b="0" i="1" smtClean="0">
                            <a:latin typeface="Cambria Math" panose="02040503050406030204" pitchFamily="18" charset="0"/>
                            <a:sym typeface="Wingdings" pitchFamily="2" charset="2"/>
                          </a:rPr>
                          <m:t>, </m:t>
                        </m:r>
                        <m:r>
                          <a:rPr lang="en-US" sz="2200" b="0" i="1" smtClean="0">
                            <a:latin typeface="Cambria Math" panose="02040503050406030204" pitchFamily="18" charset="0"/>
                            <a:sym typeface="Wingdings" pitchFamily="2" charset="2"/>
                          </a:rPr>
                          <m:t>𝑠h𝑎𝑝𝑒</m:t>
                        </m:r>
                      </m:sub>
                      <m:sup>
                        <m:r>
                          <a:rPr lang="en-US" sz="2200" b="0" i="1" smtClean="0">
                            <a:latin typeface="Cambria Math" panose="02040503050406030204" pitchFamily="18" charset="0"/>
                            <a:sym typeface="Wingdings" pitchFamily="2" charset="2"/>
                          </a:rPr>
                          <m:t>0−</m:t>
                        </m:r>
                        <m:r>
                          <a:rPr lang="en-US" sz="2200" b="0" i="1" smtClean="0">
                            <a:latin typeface="Cambria Math" panose="02040503050406030204" pitchFamily="18" charset="0"/>
                            <a:sym typeface="Wingdings" pitchFamily="2" charset="2"/>
                          </a:rPr>
                          <m:t>𝑏𝑡𝑎𝑔</m:t>
                        </m:r>
                      </m:sup>
                    </m:sSubSup>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i="1">
                        <a:latin typeface="Cambria Math" panose="02040503050406030204" pitchFamily="18" charset="0"/>
                        <a:sym typeface="Wingdings" pitchFamily="2" charset="2"/>
                      </a:rPr>
                      <m:t>𝙭</m:t>
                    </m:r>
                    <m:sSub>
                      <m:sSubPr>
                        <m:ctrlPr>
                          <a:rPr lang="en-US" sz="2200" b="0" i="1" smtClean="0">
                            <a:solidFill>
                              <a:srgbClr val="0070C0"/>
                            </a:solidFill>
                            <a:latin typeface="Cambria Math" panose="02040503050406030204" pitchFamily="18" charset="0"/>
                            <a:sym typeface="Wingdings" pitchFamily="2" charset="2"/>
                          </a:rPr>
                        </m:ctrlPr>
                      </m:sSubPr>
                      <m:e>
                        <m:r>
                          <a:rPr lang="en-US" sz="2200" b="0" i="1" smtClean="0">
                            <a:solidFill>
                              <a:srgbClr val="0070C0"/>
                            </a:solidFill>
                            <a:latin typeface="Cambria Math" panose="02040503050406030204" pitchFamily="18" charset="0"/>
                            <a:sym typeface="Wingdings" pitchFamily="2" charset="2"/>
                          </a:rPr>
                          <m:t>𝑁</m:t>
                        </m:r>
                      </m:e>
                      <m:sub>
                        <m:r>
                          <a:rPr lang="en-US" sz="2200" b="0" i="1" smtClean="0">
                            <a:solidFill>
                              <a:srgbClr val="0070C0"/>
                            </a:solidFill>
                            <a:latin typeface="Cambria Math" panose="02040503050406030204" pitchFamily="18" charset="0"/>
                            <a:sym typeface="Wingdings" pitchFamily="2" charset="2"/>
                          </a:rPr>
                          <m:t>𝑆𝑅</m:t>
                        </m:r>
                        <m:r>
                          <a:rPr lang="en-US" sz="2200" b="0" i="1" smtClean="0">
                            <a:solidFill>
                              <a:srgbClr val="0070C0"/>
                            </a:solidFill>
                            <a:latin typeface="Cambria Math" panose="02040503050406030204" pitchFamily="18" charset="0"/>
                            <a:sym typeface="Wingdings" pitchFamily="2" charset="2"/>
                          </a:rPr>
                          <m:t>(1.5</m:t>
                        </m:r>
                        <m:r>
                          <a:rPr lang="en-US" sz="2200" b="0" i="1" smtClean="0">
                            <a:solidFill>
                              <a:srgbClr val="0070C0"/>
                            </a:solidFill>
                            <a:latin typeface="Cambria Math" panose="02040503050406030204" pitchFamily="18" charset="0"/>
                            <a:sym typeface="Wingdings" pitchFamily="2" charset="2"/>
                          </a:rPr>
                          <m:t>𝑇𝑒𝑉</m:t>
                        </m:r>
                        <m:r>
                          <a:rPr lang="en-US" sz="2200" b="0" i="1" smtClean="0">
                            <a:solidFill>
                              <a:srgbClr val="0070C0"/>
                            </a:solidFill>
                            <a:latin typeface="Cambria Math" panose="02040503050406030204" pitchFamily="18" charset="0"/>
                            <a:sym typeface="Wingdings" pitchFamily="2" charset="2"/>
                          </a:rPr>
                          <m:t>)</m:t>
                        </m:r>
                      </m:sub>
                    </m:sSub>
                    <m:sSubSup>
                      <m:sSubSupPr>
                        <m:ctrlPr>
                          <a:rPr lang="en-US" sz="2200" b="0" i="1" smtClean="0">
                            <a:solidFill>
                              <a:schemeClr val="tx1"/>
                            </a:solidFill>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𝙭</m:t>
                        </m:r>
                        <m:r>
                          <a:rPr lang="en-US" sz="2200" b="0" i="1" smtClean="0">
                            <a:solidFill>
                              <a:schemeClr val="tx1"/>
                            </a:solidFill>
                            <a:latin typeface="Cambria Math" panose="02040503050406030204" pitchFamily="18" charset="0"/>
                            <a:sym typeface="Wingdings" pitchFamily="2" charset="2"/>
                          </a:rPr>
                          <m:t>𝐶</m:t>
                        </m:r>
                      </m:e>
                      <m:sub>
                        <m:r>
                          <a:rPr lang="en-US" sz="2200" b="0" i="1" smtClean="0">
                            <a:solidFill>
                              <a:schemeClr val="tx1"/>
                            </a:solidFill>
                            <a:latin typeface="Cambria Math" panose="02040503050406030204" pitchFamily="18" charset="0"/>
                            <a:sym typeface="Wingdings" pitchFamily="2" charset="2"/>
                          </a:rPr>
                          <m:t>𝑐𝑙𝑜𝑠𝑢𝑟𝑒</m:t>
                        </m:r>
                      </m:sub>
                      <m:sup>
                        <m:r>
                          <a:rPr lang="en-US" sz="2200" b="0" i="1" smtClean="0">
                            <a:solidFill>
                              <a:schemeClr val="tx1"/>
                            </a:solidFill>
                            <a:latin typeface="Cambria Math" panose="02040503050406030204" pitchFamily="18" charset="0"/>
                            <a:sym typeface="Wingdings" pitchFamily="2" charset="2"/>
                          </a:rPr>
                          <m:t>𝑠h𝑎𝑝𝑒</m:t>
                        </m:r>
                        <m:r>
                          <a:rPr lang="en-US" sz="2200" b="0" i="1" smtClean="0">
                            <a:solidFill>
                              <a:schemeClr val="tx1"/>
                            </a:solidFill>
                            <a:latin typeface="Cambria Math" panose="02040503050406030204" pitchFamily="18" charset="0"/>
                            <a:sym typeface="Wingdings" pitchFamily="2" charset="2"/>
                          </a:rPr>
                          <m:t> </m:t>
                        </m:r>
                        <m:r>
                          <a:rPr lang="en-US" sz="2200" b="0" i="1" smtClean="0">
                            <a:solidFill>
                              <a:schemeClr val="tx1"/>
                            </a:solidFill>
                            <a:latin typeface="Cambria Math" panose="02040503050406030204" pitchFamily="18" charset="0"/>
                            <a:sym typeface="Wingdings" pitchFamily="2" charset="2"/>
                          </a:rPr>
                          <m:t>𝑆𝐹</m:t>
                        </m:r>
                      </m:sup>
                    </m:sSubSup>
                  </m:oMath>
                </a14:m>
                <a:endParaRPr lang="en-US" sz="2200" b="0" dirty="0">
                  <a:solidFill>
                    <a:srgbClr val="00B050"/>
                  </a:solidFill>
                  <a:sym typeface="Wingdings" pitchFamily="2" charset="2"/>
                </a:endParaRPr>
              </a:p>
              <a:p>
                <a:endParaRPr lang="en-US" sz="2200" b="0" dirty="0">
                  <a:sym typeface="Wingdings" pitchFamily="2" charset="2"/>
                </a:endParaRPr>
              </a:p>
              <a:p>
                <a:pPr algn="ctr"/>
                <a:r>
                  <a:rPr lang="en-US" sz="2200" dirty="0">
                    <a:sym typeface="Wingdings" pitchFamily="2" charset="2"/>
                  </a:rPr>
                  <a:t>and </a:t>
                </a:r>
                <a14:m>
                  <m:oMath xmlns:m="http://schemas.openxmlformats.org/officeDocument/2006/math">
                    <m:sSub>
                      <m:sSubPr>
                        <m:ctrlPr>
                          <a:rPr lang="en-US" sz="2200" i="1" smtClean="0">
                            <a:solidFill>
                              <a:srgbClr val="0070C0"/>
                            </a:solidFill>
                            <a:latin typeface="Cambria Math" panose="02040503050406030204" pitchFamily="18" charset="0"/>
                            <a:sym typeface="Wingdings" pitchFamily="2" charset="2"/>
                          </a:rPr>
                        </m:ctrlPr>
                      </m:sSubPr>
                      <m:e>
                        <m:r>
                          <a:rPr lang="en-US" sz="2200" i="1">
                            <a:solidFill>
                              <a:srgbClr val="0070C0"/>
                            </a:solidFill>
                            <a:latin typeface="Cambria Math" panose="02040503050406030204" pitchFamily="18" charset="0"/>
                            <a:sym typeface="Wingdings" pitchFamily="2" charset="2"/>
                          </a:rPr>
                          <m:t>𝑁</m:t>
                        </m:r>
                      </m:e>
                      <m:sub>
                        <m:r>
                          <a:rPr lang="en-US" sz="2200" i="1">
                            <a:solidFill>
                              <a:srgbClr val="0070C0"/>
                            </a:solidFill>
                            <a:latin typeface="Cambria Math" panose="02040503050406030204" pitchFamily="18" charset="0"/>
                            <a:sym typeface="Wingdings" pitchFamily="2" charset="2"/>
                          </a:rPr>
                          <m:t>𝑆𝑅</m:t>
                        </m:r>
                        <m:r>
                          <a:rPr lang="en-US" sz="2200" i="1">
                            <a:solidFill>
                              <a:srgbClr val="0070C0"/>
                            </a:solidFill>
                            <a:latin typeface="Cambria Math" panose="02040503050406030204" pitchFamily="18" charset="0"/>
                            <a:sym typeface="Wingdings" pitchFamily="2" charset="2"/>
                          </a:rPr>
                          <m:t>(1.5</m:t>
                        </m:r>
                        <m:r>
                          <a:rPr lang="en-US" sz="2200" i="1" smtClean="0">
                            <a:solidFill>
                              <a:srgbClr val="0070C0"/>
                            </a:solidFill>
                            <a:latin typeface="Cambria Math" panose="02040503050406030204" pitchFamily="18" charset="0"/>
                            <a:sym typeface="Wingdings" pitchFamily="2" charset="2"/>
                          </a:rPr>
                          <m:t>𝑇𝑒𝑉</m:t>
                        </m:r>
                        <m:r>
                          <a:rPr lang="en-US" sz="2200" i="1">
                            <a:solidFill>
                              <a:srgbClr val="0070C0"/>
                            </a:solidFill>
                            <a:latin typeface="Cambria Math" panose="02040503050406030204" pitchFamily="18" charset="0"/>
                            <a:sym typeface="Wingdings" pitchFamily="2" charset="2"/>
                          </a:rPr>
                          <m:t>)</m:t>
                        </m:r>
                      </m:sub>
                    </m:sSub>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𝑅</m:t>
                        </m:r>
                      </m:e>
                      <m:sub>
                        <m:r>
                          <a:rPr lang="en-US" sz="2200" b="0" i="1" smtClean="0">
                            <a:latin typeface="Cambria Math" panose="02040503050406030204" pitchFamily="18" charset="0"/>
                            <a:sym typeface="Wingdings" pitchFamily="2" charset="2"/>
                          </a:rPr>
                          <m:t>𝑦𝑖𝑒𝑙𝑑</m:t>
                        </m:r>
                      </m:sub>
                      <m:sup>
                        <m:r>
                          <a:rPr lang="en-US" sz="2200" b="0" i="1" smtClean="0">
                            <a:latin typeface="Cambria Math" panose="02040503050406030204" pitchFamily="18" charset="0"/>
                            <a:sym typeface="Wingdings" pitchFamily="2" charset="2"/>
                          </a:rPr>
                          <m:t>1</m:t>
                        </m:r>
                        <m:r>
                          <a:rPr lang="en-US" sz="2200" b="0" i="1" smtClean="0">
                            <a:latin typeface="Cambria Math" panose="02040503050406030204" pitchFamily="18" charset="0"/>
                            <a:sym typeface="Wingdings" pitchFamily="2" charset="2"/>
                          </a:rPr>
                          <m:t>𝑇𝑒𝑉</m:t>
                        </m:r>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p>
                    </m:sSubSup>
                    <m:r>
                      <a:rPr lang="en-US" sz="2200" i="1">
                        <a:latin typeface="Cambria Math" panose="02040503050406030204" pitchFamily="18" charset="0"/>
                        <a:sym typeface="Wingdings" pitchFamily="2" charset="2"/>
                      </a:rPr>
                      <m:t>𝙭</m:t>
                    </m:r>
                    <m:sSubSup>
                      <m:sSubSupPr>
                        <m:ctrlPr>
                          <a:rPr lang="en-US" sz="2200" b="0" i="1" smtClean="0">
                            <a:solidFill>
                              <a:srgbClr val="92D050"/>
                            </a:solidFill>
                            <a:latin typeface="Cambria Math" panose="02040503050406030204" pitchFamily="18" charset="0"/>
                            <a:sym typeface="Wingdings" pitchFamily="2" charset="2"/>
                          </a:rPr>
                        </m:ctrlPr>
                      </m:sSubSupPr>
                      <m:e>
                        <m:r>
                          <a:rPr lang="en-US" sz="2200" b="0" i="1" smtClean="0">
                            <a:solidFill>
                              <a:srgbClr val="92D050"/>
                            </a:solidFill>
                            <a:latin typeface="Cambria Math" panose="02040503050406030204" pitchFamily="18" charset="0"/>
                            <a:sym typeface="Wingdings" pitchFamily="2" charset="2"/>
                          </a:rPr>
                          <m:t>𝑁</m:t>
                        </m:r>
                      </m:e>
                      <m:sub>
                        <m:r>
                          <a:rPr lang="en-US" sz="2200" b="0" i="1" smtClean="0">
                            <a:solidFill>
                              <a:srgbClr val="92D050"/>
                            </a:solidFill>
                            <a:latin typeface="Cambria Math" panose="02040503050406030204" pitchFamily="18" charset="0"/>
                            <a:sym typeface="Wingdings" pitchFamily="2" charset="2"/>
                          </a:rPr>
                          <m:t>𝑆𝑅</m:t>
                        </m:r>
                        <m:d>
                          <m:dPr>
                            <m:ctrlPr>
                              <a:rPr lang="en-US" sz="2200" b="0" i="1" smtClean="0">
                                <a:solidFill>
                                  <a:srgbClr val="92D050"/>
                                </a:solidFill>
                                <a:latin typeface="Cambria Math" panose="02040503050406030204" pitchFamily="18" charset="0"/>
                                <a:sym typeface="Wingdings" pitchFamily="2" charset="2"/>
                              </a:rPr>
                            </m:ctrlPr>
                          </m:dPr>
                          <m:e>
                            <m:r>
                              <a:rPr lang="en-US" sz="2200" b="0" i="1" smtClean="0">
                                <a:solidFill>
                                  <a:srgbClr val="92D050"/>
                                </a:solidFill>
                                <a:latin typeface="Cambria Math" panose="02040503050406030204" pitchFamily="18" charset="0"/>
                                <a:sym typeface="Wingdings" pitchFamily="2" charset="2"/>
                              </a:rPr>
                              <m:t>1</m:t>
                            </m:r>
                            <m:r>
                              <a:rPr lang="en-US" sz="2200" b="0" i="1" smtClean="0">
                                <a:solidFill>
                                  <a:srgbClr val="92D050"/>
                                </a:solidFill>
                                <a:latin typeface="Cambria Math" panose="02040503050406030204" pitchFamily="18" charset="0"/>
                                <a:sym typeface="Wingdings" pitchFamily="2" charset="2"/>
                              </a:rPr>
                              <m:t>𝑇𝑒𝑉</m:t>
                            </m:r>
                          </m:e>
                        </m:d>
                      </m:sub>
                      <m:sup>
                        <m:r>
                          <a:rPr lang="en-US" sz="2200" b="0" i="1" smtClean="0">
                            <a:solidFill>
                              <a:srgbClr val="92D050"/>
                            </a:solidFill>
                            <a:latin typeface="Cambria Math" panose="02040503050406030204" pitchFamily="18" charset="0"/>
                            <a:sym typeface="Wingdings" pitchFamily="2" charset="2"/>
                          </a:rPr>
                          <m:t>𝑄𝐶𝐷</m:t>
                        </m:r>
                      </m:sup>
                    </m:sSubSup>
                    <m:r>
                      <a:rPr lang="en-US" sz="2200" b="0" i="1" smtClean="0">
                        <a:latin typeface="Cambria Math" panose="02040503050406030204" pitchFamily="18" charset="0"/>
                        <a:sym typeface="Wingdings" pitchFamily="2" charset="2"/>
                      </a:rPr>
                      <m:t>=</m:t>
                    </m:r>
                    <m:sSubSup>
                      <m:sSubSupPr>
                        <m:ctrlPr>
                          <a:rPr lang="en-US" sz="2200" i="1">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𝑅</m:t>
                        </m:r>
                      </m:e>
                      <m:sub>
                        <m:r>
                          <a:rPr lang="en-US" sz="2200" i="1">
                            <a:latin typeface="Cambria Math" panose="02040503050406030204" pitchFamily="18" charset="0"/>
                            <a:sym typeface="Wingdings" pitchFamily="2" charset="2"/>
                          </a:rPr>
                          <m:t>𝑦𝑖𝑒𝑙𝑑</m:t>
                        </m:r>
                      </m:sub>
                      <m:sup>
                        <m:r>
                          <a:rPr lang="en-US" sz="2200" i="1">
                            <a:latin typeface="Cambria Math" panose="02040503050406030204" pitchFamily="18" charset="0"/>
                            <a:sym typeface="Wingdings" pitchFamily="2" charset="2"/>
                          </a:rPr>
                          <m:t>1</m:t>
                        </m:r>
                        <m:r>
                          <a:rPr lang="en-US" sz="2200" i="1">
                            <a:latin typeface="Cambria Math" panose="02040503050406030204" pitchFamily="18" charset="0"/>
                            <a:sym typeface="Wingdings" pitchFamily="2" charset="2"/>
                          </a:rPr>
                          <m:t>𝑇𝑒𝑉</m:t>
                        </m:r>
                        <m:r>
                          <a:rPr lang="en-US" sz="2200" i="1">
                            <a:latin typeface="Cambria Math" panose="02040503050406030204" pitchFamily="18" charset="0"/>
                            <a:sym typeface="Wingdings" pitchFamily="2" charset="2"/>
                          </a:rPr>
                          <m:t>→1.5</m:t>
                        </m:r>
                        <m:r>
                          <a:rPr lang="en-US" sz="2200" i="1">
                            <a:latin typeface="Cambria Math" panose="02040503050406030204" pitchFamily="18" charset="0"/>
                            <a:sym typeface="Wingdings" pitchFamily="2" charset="2"/>
                          </a:rPr>
                          <m:t>𝑇𝑒𝑉</m:t>
                        </m:r>
                      </m:sup>
                    </m:sSubSup>
                    <m:r>
                      <a:rPr lang="en-US" sz="2200" i="1">
                        <a:latin typeface="Cambria Math" panose="02040503050406030204" pitchFamily="18" charset="0"/>
                        <a:sym typeface="Wingdings" pitchFamily="2" charset="2"/>
                      </a:rPr>
                      <m:t>𝙭</m:t>
                    </m:r>
                    <m:sSubSup>
                      <m:sSubSupPr>
                        <m:ctrlPr>
                          <a:rPr lang="en-US" sz="2200" i="1" smtClean="0">
                            <a:solidFill>
                              <a:srgbClr val="92D050"/>
                            </a:solidFill>
                            <a:latin typeface="Cambria Math" panose="02040503050406030204" pitchFamily="18" charset="0"/>
                            <a:sym typeface="Wingdings" pitchFamily="2" charset="2"/>
                          </a:rPr>
                        </m:ctrlPr>
                      </m:sSubSupPr>
                      <m:e>
                        <m:r>
                          <a:rPr lang="en-US" sz="2200" i="1">
                            <a:solidFill>
                              <a:srgbClr val="92D050"/>
                            </a:solidFill>
                            <a:latin typeface="Cambria Math" panose="02040503050406030204" pitchFamily="18" charset="0"/>
                            <a:sym typeface="Wingdings" pitchFamily="2" charset="2"/>
                          </a:rPr>
                          <m:t>𝑅</m:t>
                        </m:r>
                      </m:e>
                      <m:sub>
                        <m:r>
                          <a:rPr lang="en-US" sz="2200" i="1">
                            <a:solidFill>
                              <a:srgbClr val="92D050"/>
                            </a:solidFill>
                            <a:latin typeface="Cambria Math" panose="02040503050406030204" pitchFamily="18" charset="0"/>
                            <a:sym typeface="Wingdings" pitchFamily="2" charset="2"/>
                          </a:rPr>
                          <m:t>𝑦𝑖𝑒𝑙𝑑</m:t>
                        </m:r>
                      </m:sub>
                      <m:sup>
                        <m:r>
                          <a:rPr lang="en-US" sz="2200" b="0" i="1" smtClean="0">
                            <a:solidFill>
                              <a:srgbClr val="92D050"/>
                            </a:solidFill>
                            <a:latin typeface="Cambria Math" panose="02040503050406030204" pitchFamily="18" charset="0"/>
                            <a:sym typeface="Wingdings" pitchFamily="2" charset="2"/>
                          </a:rPr>
                          <m:t>𝑆</m:t>
                        </m:r>
                        <m:sSub>
                          <m:sSubPr>
                            <m:ctrlPr>
                              <a:rPr lang="en-US" sz="2200" b="0" i="1" smtClean="0">
                                <a:solidFill>
                                  <a:srgbClr val="92D050"/>
                                </a:solidFill>
                                <a:latin typeface="Cambria Math" panose="02040503050406030204" pitchFamily="18" charset="0"/>
                                <a:sym typeface="Wingdings" pitchFamily="2" charset="2"/>
                              </a:rPr>
                            </m:ctrlPr>
                          </m:sSubPr>
                          <m:e>
                            <m:r>
                              <a:rPr lang="en-US" sz="2200" b="0" i="1" smtClean="0">
                                <a:solidFill>
                                  <a:srgbClr val="92D050"/>
                                </a:solidFill>
                                <a:latin typeface="Cambria Math" panose="02040503050406030204" pitchFamily="18" charset="0"/>
                                <a:sym typeface="Wingdings" pitchFamily="2" charset="2"/>
                              </a:rPr>
                              <m:t>𝑅</m:t>
                            </m:r>
                          </m:e>
                          <m:sub>
                            <m:r>
                              <a:rPr lang="en-US" sz="2200" b="0" i="1" smtClean="0">
                                <a:solidFill>
                                  <a:srgbClr val="92D050"/>
                                </a:solidFill>
                                <a:latin typeface="Cambria Math" panose="02040503050406030204" pitchFamily="18" charset="0"/>
                                <a:sym typeface="Wingdings" pitchFamily="2" charset="2"/>
                              </a:rPr>
                              <m:t>𝐴</m:t>
                            </m:r>
                          </m:sub>
                        </m:sSub>
                        <m:r>
                          <a:rPr lang="en-US" sz="2200" i="1">
                            <a:solidFill>
                              <a:srgbClr val="92D050"/>
                            </a:solidFill>
                            <a:latin typeface="Cambria Math" panose="02040503050406030204" pitchFamily="18" charset="0"/>
                            <a:sym typeface="Wingdings" pitchFamily="2" charset="2"/>
                          </a:rPr>
                          <m:t>→</m:t>
                        </m:r>
                        <m:r>
                          <a:rPr lang="en-US" sz="2200" b="0" i="1" smtClean="0">
                            <a:solidFill>
                              <a:srgbClr val="92D050"/>
                            </a:solidFill>
                            <a:latin typeface="Cambria Math" panose="02040503050406030204" pitchFamily="18" charset="0"/>
                            <a:sym typeface="Wingdings" pitchFamily="2" charset="2"/>
                          </a:rPr>
                          <m:t>𝑆𝑅</m:t>
                        </m:r>
                      </m:sup>
                    </m:sSubSup>
                    <m:r>
                      <a:rPr lang="en-US" sz="2200" b="0" i="1" smtClean="0">
                        <a:solidFill>
                          <a:srgbClr val="92D050"/>
                        </a:solidFill>
                        <a:latin typeface="Cambria Math" panose="02040503050406030204" pitchFamily="18" charset="0"/>
                        <a:sym typeface="Wingdings" pitchFamily="2" charset="2"/>
                      </a:rPr>
                      <m:t> </m:t>
                    </m:r>
                    <m:sSubSup>
                      <m:sSubSupPr>
                        <m:ctrlPr>
                          <a:rPr lang="en-US" sz="2200" b="0" i="1" smtClean="0">
                            <a:solidFill>
                              <a:srgbClr val="92D050"/>
                            </a:solidFill>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𝙭</m:t>
                        </m:r>
                        <m:r>
                          <a:rPr lang="en-US" sz="2200" b="0" i="1" smtClean="0">
                            <a:solidFill>
                              <a:srgbClr val="92D050"/>
                            </a:solidFill>
                            <a:latin typeface="Cambria Math" panose="02040503050406030204" pitchFamily="18" charset="0"/>
                            <a:sym typeface="Wingdings" pitchFamily="2" charset="2"/>
                          </a:rPr>
                          <m:t>𝑁</m:t>
                        </m:r>
                      </m:e>
                      <m:sub>
                        <m:r>
                          <a:rPr lang="en-US" sz="2200" b="0" i="1" smtClean="0">
                            <a:solidFill>
                              <a:srgbClr val="92D050"/>
                            </a:solidFill>
                            <a:latin typeface="Cambria Math" panose="02040503050406030204" pitchFamily="18" charset="0"/>
                            <a:sym typeface="Wingdings" pitchFamily="2" charset="2"/>
                          </a:rPr>
                          <m:t>𝑆</m:t>
                        </m:r>
                        <m:sSub>
                          <m:sSubPr>
                            <m:ctrlPr>
                              <a:rPr lang="en-US" sz="2200" b="0" i="1" smtClean="0">
                                <a:solidFill>
                                  <a:srgbClr val="92D050"/>
                                </a:solidFill>
                                <a:latin typeface="Cambria Math" panose="02040503050406030204" pitchFamily="18" charset="0"/>
                                <a:sym typeface="Wingdings" pitchFamily="2" charset="2"/>
                              </a:rPr>
                            </m:ctrlPr>
                          </m:sSubPr>
                          <m:e>
                            <m:r>
                              <a:rPr lang="en-US" sz="2200" b="0" i="1" smtClean="0">
                                <a:solidFill>
                                  <a:srgbClr val="92D050"/>
                                </a:solidFill>
                                <a:latin typeface="Cambria Math" panose="02040503050406030204" pitchFamily="18" charset="0"/>
                                <a:sym typeface="Wingdings" pitchFamily="2" charset="2"/>
                              </a:rPr>
                              <m:t>𝑅</m:t>
                            </m:r>
                          </m:e>
                          <m:sub>
                            <m:r>
                              <a:rPr lang="en-US" sz="2200" b="0" i="1" smtClean="0">
                                <a:solidFill>
                                  <a:srgbClr val="92D050"/>
                                </a:solidFill>
                                <a:latin typeface="Cambria Math" panose="02040503050406030204" pitchFamily="18" charset="0"/>
                                <a:sym typeface="Wingdings" pitchFamily="2" charset="2"/>
                              </a:rPr>
                              <m:t>𝐴</m:t>
                            </m:r>
                          </m:sub>
                        </m:sSub>
                      </m:sub>
                      <m:sup>
                        <m:r>
                          <a:rPr lang="en-US" sz="2200" b="0" i="1" smtClean="0">
                            <a:solidFill>
                              <a:srgbClr val="92D050"/>
                            </a:solidFill>
                            <a:latin typeface="Cambria Math" panose="02040503050406030204" pitchFamily="18" charset="0"/>
                            <a:sym typeface="Wingdings" pitchFamily="2" charset="2"/>
                          </a:rPr>
                          <m:t>𝑄𝐶𝐷</m:t>
                        </m:r>
                      </m:sup>
                    </m:sSubSup>
                  </m:oMath>
                </a14:m>
                <a:endParaRPr lang="en-US" sz="2200" b="0" dirty="0">
                  <a:sym typeface="Wingdings" pitchFamily="2" charset="2"/>
                </a:endParaRPr>
              </a:p>
              <a:p>
                <a:pPr algn="ctr"/>
                <a:endParaRPr lang="en-US" sz="2200" b="0" dirty="0">
                  <a:sym typeface="Wingdings" pitchFamily="2" charset="2"/>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29133" y="889100"/>
                <a:ext cx="11533733" cy="2655599"/>
              </a:xfrm>
              <a:prstGeom prst="rect">
                <a:avLst/>
              </a:prstGeom>
              <a:blipFill>
                <a:blip r:embed="rId2"/>
                <a:stretch>
                  <a:fillRect/>
                </a:stretch>
              </a:blipFill>
              <a:ln w="38100">
                <a:solidFill>
                  <a:schemeClr val="accent1"/>
                </a:solidFill>
              </a:ln>
            </p:spPr>
            <p:txBody>
              <a:bodyPr/>
              <a:lstStyle/>
              <a:p>
                <a:r>
                  <a:rPr lang="en-GR">
                    <a:noFill/>
                  </a:rPr>
                  <a:t> </a:t>
                </a:r>
              </a:p>
            </p:txBody>
          </p:sp>
        </mc:Fallback>
      </mc:AlternateContent>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3</a:t>
            </a:fld>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8C5BE2-2FE8-0740-8551-FE2BC1E51FA1}"/>
                  </a:ext>
                </a:extLst>
              </p:cNvPr>
              <p:cNvSpPr txBox="1"/>
              <p:nvPr/>
            </p:nvSpPr>
            <p:spPr>
              <a:xfrm>
                <a:off x="111965" y="4565042"/>
                <a:ext cx="11651945" cy="46025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We deploy a fit in the Signal Region (2btag) to extract the</a:t>
                </a:r>
                <a:r>
                  <a:rPr lang="en-US" dirty="0">
                    <a:solidFill>
                      <a:srgbClr val="FF0000"/>
                    </a:solidFill>
                    <a:sym typeface="Wingdings" pitchFamily="2" charset="2"/>
                  </a:rPr>
                  <a:t> </a:t>
                </a:r>
                <a14:m>
                  <m:oMath xmlns:m="http://schemas.openxmlformats.org/officeDocument/2006/math">
                    <m:sSubSup>
                      <m:sSubSupPr>
                        <m:ctrlPr>
                          <a:rPr lang="en-US" i="1">
                            <a:solidFill>
                              <a:srgbClr val="FF0000"/>
                            </a:solidFill>
                            <a:latin typeface="Cambria Math" panose="02040503050406030204" pitchFamily="18" charset="0"/>
                            <a:sym typeface="Wingdings" pitchFamily="2" charset="2"/>
                          </a:rPr>
                        </m:ctrlPr>
                      </m:sSubSupPr>
                      <m:e>
                        <m:r>
                          <a:rPr lang="en-US" i="1">
                            <a:solidFill>
                              <a:srgbClr val="FF0000"/>
                            </a:solidFill>
                            <a:latin typeface="Cambria Math" panose="02040503050406030204" pitchFamily="18" charset="0"/>
                            <a:sym typeface="Wingdings" pitchFamily="2" charset="2"/>
                          </a:rPr>
                          <m:t>𝑁</m:t>
                        </m:r>
                      </m:e>
                      <m:sub>
                        <m:r>
                          <a:rPr lang="en-US" i="1">
                            <a:solidFill>
                              <a:srgbClr val="FF0000"/>
                            </a:solidFill>
                            <a:latin typeface="Cambria Math" panose="02040503050406030204" pitchFamily="18" charset="0"/>
                            <a:sym typeface="Wingdings" pitchFamily="2" charset="2"/>
                          </a:rPr>
                          <m:t>𝑄𝐶𝐷</m:t>
                        </m:r>
                      </m:sub>
                      <m:sup>
                        <m:r>
                          <a:rPr lang="en-US" i="1">
                            <a:solidFill>
                              <a:srgbClr val="FF0000"/>
                            </a:solidFill>
                            <a:latin typeface="Cambria Math" panose="02040503050406030204" pitchFamily="18" charset="0"/>
                            <a:sym typeface="Wingdings" pitchFamily="2" charset="2"/>
                          </a:rPr>
                          <m:t>𝑓𝑖𝑡</m:t>
                        </m:r>
                      </m:sup>
                    </m:sSubSup>
                  </m:oMath>
                </a14:m>
                <a:r>
                  <a:rPr lang="en-US" dirty="0">
                    <a:latin typeface="Calibri" panose="020F0502020204030204" pitchFamily="34" charset="0"/>
                    <a:cs typeface="Calibri" panose="020F0502020204030204" pitchFamily="34" charset="0"/>
                    <a:sym typeface="Wingdings" pitchFamily="2" charset="2"/>
                  </a:rPr>
                  <a:t> in SRA (</a:t>
                </a:r>
                <a:r>
                  <a:rPr lang="en-US" dirty="0" err="1">
                    <a:latin typeface="Calibri" panose="020F0502020204030204" pitchFamily="34" charset="0"/>
                    <a:cs typeface="Calibri" panose="020F0502020204030204" pitchFamily="34" charset="0"/>
                    <a:sym typeface="Wingdings" pitchFamily="2" charset="2"/>
                  </a:rPr>
                  <a:t>mJJ</a:t>
                </a:r>
                <a:r>
                  <a:rPr lang="en-US" dirty="0">
                    <a:latin typeface="Calibri" panose="020F0502020204030204" pitchFamily="34" charset="0"/>
                    <a:cs typeface="Calibri" panose="020F0502020204030204" pitchFamily="34" charset="0"/>
                    <a:sym typeface="Wingdings" pitchFamily="2" charset="2"/>
                  </a:rPr>
                  <a:t> &gt; 1TeV) </a:t>
                </a:r>
              </a:p>
            </p:txBody>
          </p:sp>
        </mc:Choice>
        <mc:Fallback xmlns="">
          <p:sp>
            <p:nvSpPr>
              <p:cNvPr id="21" name="TextBox 20">
                <a:extLst>
                  <a:ext uri="{FF2B5EF4-FFF2-40B4-BE49-F238E27FC236}">
                    <a16:creationId xmlns:a16="http://schemas.microsoft.com/office/drawing/2014/main" id="{F88C5BE2-2FE8-0740-8551-FE2BC1E51FA1}"/>
                  </a:ext>
                </a:extLst>
              </p:cNvPr>
              <p:cNvSpPr txBox="1">
                <a:spLocks noRot="1" noChangeAspect="1" noMove="1" noResize="1" noEditPoints="1" noAdjustHandles="1" noChangeArrowheads="1" noChangeShapeType="1" noTextEdit="1"/>
              </p:cNvSpPr>
              <p:nvPr/>
            </p:nvSpPr>
            <p:spPr>
              <a:xfrm>
                <a:off x="111965" y="4565042"/>
                <a:ext cx="11651945" cy="460254"/>
              </a:xfrm>
              <a:prstGeom prst="rect">
                <a:avLst/>
              </a:prstGeom>
              <a:blipFill>
                <a:blip r:embed="rId3"/>
                <a:stretch>
                  <a:fillRect l="-326" b="-13514"/>
                </a:stretch>
              </a:blipFill>
            </p:spPr>
            <p:txBody>
              <a:bodyPr/>
              <a:lstStyle/>
              <a:p>
                <a:r>
                  <a:rPr lang="en-GR">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451C2D0-1C2C-9E46-8463-EC46B36BBDD3}"/>
                  </a:ext>
                </a:extLst>
              </p:cNvPr>
              <p:cNvSpPr/>
              <p:nvPr/>
            </p:nvSpPr>
            <p:spPr>
              <a:xfrm>
                <a:off x="111965" y="4968554"/>
                <a:ext cx="11651945" cy="474489"/>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sym typeface="Wingdings" pitchFamily="2" charset="2"/>
                        </a:rPr>
                        <m:t>𝐷</m:t>
                      </m:r>
                      <m:sSup>
                        <m:sSupPr>
                          <m:ctrlPr>
                            <a:rPr lang="en-US" i="1">
                              <a:latin typeface="Cambria Math" panose="02040503050406030204" pitchFamily="18" charset="0"/>
                              <a:sym typeface="Wingdings" pitchFamily="2" charset="2"/>
                            </a:rPr>
                          </m:ctrlPr>
                        </m:sSupPr>
                        <m:e>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𝑡𝑡</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𝑇</m:t>
                          </m:r>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𝑀𝑎𝑠𝑠𝑆𝑐𝑎𝑙𝑒</m:t>
                              </m:r>
                            </m:sub>
                          </m:sSub>
                          <m:r>
                            <a:rPr lang="en-US" i="1">
                              <a:latin typeface="Cambria Math" panose="02040503050406030204" pitchFamily="18" charset="0"/>
                              <a:sym typeface="Wingdings" pitchFamily="2" charset="2"/>
                            </a:rPr>
                            <m:t>, </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𝑀𝑎𝑠𝑠𝑅𝑒𝑠𝑜𝑙𝑢𝑡𝑖𝑜𝑛</m:t>
                              </m:r>
                            </m:sub>
                          </m:sSub>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𝑏𝑘𝑔</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r>
                        <a:rPr lang="en-US" i="1">
                          <a:latin typeface="Cambria Math" panose="02040503050406030204" pitchFamily="18" charset="0"/>
                          <a:sym typeface="Wingdings" pitchFamily="2" charset="2"/>
                        </a:rPr>
                        <m:t>𝐵</m:t>
                      </m:r>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 </m:t>
                          </m:r>
                        </m:e>
                      </m:d>
                      <m:d>
                        <m:dPr>
                          <m:ctrlPr>
                            <a:rPr lang="en-US" i="1">
                              <a:latin typeface="Cambria Math" panose="02040503050406030204" pitchFamily="18" charset="0"/>
                              <a:sym typeface="Wingdings" pitchFamily="2" charset="2"/>
                            </a:rPr>
                          </m:ctrlPr>
                        </m:dPr>
                        <m:e>
                          <m:r>
                            <a:rPr lang="en-US" i="1">
                              <a:latin typeface="Cambria Math" panose="02040503050406030204" pitchFamily="18" charset="0"/>
                              <a:sym typeface="Wingdings" pitchFamily="2" charset="2"/>
                            </a:rPr>
                            <m:t>1+</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1</m:t>
                              </m:r>
                            </m:sub>
                          </m:sSub>
                          <m:r>
                            <a:rPr lang="en-US" i="1">
                              <a:latin typeface="Cambria Math" panose="02040503050406030204" pitchFamily="18" charset="0"/>
                              <a:sym typeface="Wingdings" pitchFamily="2" charset="2"/>
                            </a:rPr>
                            <m:t>𝑥</m:t>
                          </m:r>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𝑠𝑢𝑏</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𝑂</m:t>
                          </m:r>
                        </m:e>
                        <m:sup>
                          <m:r>
                            <a:rPr lang="en-US" i="1">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r>
                        <a:rPr lang="en-US" i="1">
                          <a:latin typeface="Cambria Math" panose="02040503050406030204" pitchFamily="18" charset="0"/>
                          <a:sym typeface="Wingdings" pitchFamily="2" charset="2"/>
                        </a:rPr>
                        <m:t> </m:t>
                      </m:r>
                    </m:oMath>
                  </m:oMathPara>
                </a14:m>
                <a:endParaRPr lang="en-GB" dirty="0">
                  <a:sym typeface="Wingdings" pitchFamily="2" charset="2"/>
                </a:endParaRPr>
              </a:p>
            </p:txBody>
          </p:sp>
        </mc:Choice>
        <mc:Fallback xmlns="">
          <p:sp>
            <p:nvSpPr>
              <p:cNvPr id="23" name="Rectangle 22">
                <a:extLst>
                  <a:ext uri="{FF2B5EF4-FFF2-40B4-BE49-F238E27FC236}">
                    <a16:creationId xmlns:a16="http://schemas.microsoft.com/office/drawing/2014/main" id="{0451C2D0-1C2C-9E46-8463-EC46B36BBDD3}"/>
                  </a:ext>
                </a:extLst>
              </p:cNvPr>
              <p:cNvSpPr>
                <a:spLocks noRot="1" noChangeAspect="1" noMove="1" noResize="1" noEditPoints="1" noAdjustHandles="1" noChangeArrowheads="1" noChangeShapeType="1" noTextEdit="1"/>
              </p:cNvSpPr>
              <p:nvPr/>
            </p:nvSpPr>
            <p:spPr>
              <a:xfrm>
                <a:off x="111965" y="4968554"/>
                <a:ext cx="11651945" cy="474489"/>
              </a:xfrm>
              <a:prstGeom prst="rect">
                <a:avLst/>
              </a:prstGeom>
              <a:blipFill>
                <a:blip r:embed="rId4"/>
                <a:stretch>
                  <a:fillRect b="-7895"/>
                </a:stretch>
              </a:blipFill>
            </p:spPr>
            <p:txBody>
              <a:bodyPr/>
              <a:lstStyle/>
              <a:p>
                <a:r>
                  <a:rPr lang="en-GR">
                    <a:noFill/>
                  </a:rPr>
                  <a:t> </a:t>
                </a:r>
              </a:p>
            </p:txBody>
          </p:sp>
        </mc:Fallback>
      </mc:AlternateContent>
      <p:sp>
        <p:nvSpPr>
          <p:cNvPr id="22" name="TextBox 21">
            <a:extLst>
              <a:ext uri="{FF2B5EF4-FFF2-40B4-BE49-F238E27FC236}">
                <a16:creationId xmlns:a16="http://schemas.microsoft.com/office/drawing/2014/main" id="{B0DD3585-DD60-8742-97BE-82D40F82810F}"/>
              </a:ext>
            </a:extLst>
          </p:cNvPr>
          <p:cNvSpPr txBox="1"/>
          <p:nvPr/>
        </p:nvSpPr>
        <p:spPr>
          <a:xfrm>
            <a:off x="111965" y="3826604"/>
            <a:ext cx="1165194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The variable of interest here: </a:t>
            </a:r>
            <a:r>
              <a:rPr lang="en-US" dirty="0" err="1">
                <a:latin typeface="Calibri" panose="020F0502020204030204" pitchFamily="34" charset="0"/>
                <a:cs typeface="Calibri" panose="020F0502020204030204" pitchFamily="34" charset="0"/>
                <a:sym typeface="Wingdings" pitchFamily="2" charset="2"/>
              </a:rPr>
              <a:t>x</a:t>
            </a:r>
            <a:r>
              <a:rPr lang="en-US" baseline="-25000" dirty="0" err="1">
                <a:latin typeface="Calibri" panose="020F0502020204030204" pitchFamily="34" charset="0"/>
                <a:cs typeface="Calibri" panose="020F0502020204030204" pitchFamily="34" charset="0"/>
                <a:sym typeface="Wingdings" pitchFamily="2" charset="2"/>
              </a:rPr>
              <a:t>reco</a:t>
            </a:r>
            <a:r>
              <a:rPr lang="en-US" baseline="-25000" dirty="0">
                <a:latin typeface="Calibri" panose="020F0502020204030204" pitchFamily="34" charset="0"/>
                <a:cs typeface="Calibri" panose="020F0502020204030204" pitchFamily="34" charset="0"/>
                <a:sym typeface="Wingdings" pitchFamily="2" charset="2"/>
              </a:rPr>
              <a:t>  </a:t>
            </a:r>
            <a:r>
              <a:rPr lang="en-US" dirty="0">
                <a:latin typeface="Calibri" panose="020F0502020204030204" pitchFamily="34" charset="0"/>
                <a:cs typeface="Calibri" panose="020F0502020204030204" pitchFamily="34" charset="0"/>
                <a:sym typeface="Wingdings" pitchFamily="2" charset="2"/>
              </a:rPr>
              <a:t> </a:t>
            </a:r>
            <a:r>
              <a:rPr lang="el-GR" dirty="0">
                <a:latin typeface="Calibri" panose="020F0502020204030204" pitchFamily="34" charset="0"/>
                <a:cs typeface="Calibri" panose="020F0502020204030204" pitchFamily="34" charset="0"/>
                <a:sym typeface="Wingdings" pitchFamily="2" charset="2"/>
              </a:rPr>
              <a:t>χ </a:t>
            </a:r>
            <a:endParaRPr lang="en-US" dirty="0">
              <a:latin typeface="Calibri" panose="020F0502020204030204" pitchFamily="34" charset="0"/>
              <a:cs typeface="Calibri" panose="020F0502020204030204" pitchFamily="34" charset="0"/>
              <a:sym typeface="Wingdings" pitchFamily="2" charset="2"/>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1.5 </a:t>
            </a:r>
            <a:r>
              <a:rPr lang="en-US" dirty="0" err="1">
                <a:latin typeface="Calibri" panose="020F0502020204030204" pitchFamily="34" charset="0"/>
                <a:cs typeface="Calibri" panose="020F0502020204030204" pitchFamily="34" charset="0"/>
                <a:sym typeface="Wingdings" pitchFamily="2" charset="2"/>
              </a:rPr>
              <a:t>TeV</a:t>
            </a:r>
            <a:r>
              <a:rPr lang="en-US" dirty="0">
                <a:latin typeface="Calibri" panose="020F0502020204030204" pitchFamily="34" charset="0"/>
                <a:cs typeface="Calibri" panose="020F0502020204030204" pitchFamily="34" charset="0"/>
                <a:sym typeface="Wingdings" pitchFamily="2" charset="2"/>
              </a:rPr>
              <a:t> refers to the </a:t>
            </a:r>
            <a:r>
              <a:rPr lang="en-US" dirty="0" err="1">
                <a:latin typeface="Calibri" panose="020F0502020204030204" pitchFamily="34" charset="0"/>
                <a:cs typeface="Calibri" panose="020F0502020204030204" pitchFamily="34" charset="0"/>
                <a:sym typeface="Wingdings" pitchFamily="2" charset="2"/>
              </a:rPr>
              <a:t>mJJ</a:t>
            </a:r>
            <a:r>
              <a:rPr lang="en-US" dirty="0">
                <a:latin typeface="Calibri" panose="020F0502020204030204" pitchFamily="34" charset="0"/>
                <a:cs typeface="Calibri" panose="020F0502020204030204" pitchFamily="34" charset="0"/>
                <a:sym typeface="Wingdings" pitchFamily="2" charset="2"/>
              </a:rPr>
              <a:t> cut </a:t>
            </a:r>
          </a:p>
        </p:txBody>
      </p:sp>
    </p:spTree>
    <p:extLst>
      <p:ext uri="{BB962C8B-B14F-4D97-AF65-F5344CB8AC3E}">
        <p14:creationId xmlns:p14="http://schemas.microsoft.com/office/powerpoint/2010/main" val="366724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Contamination Plots in SR 2016</a:t>
            </a:r>
            <a:endParaRPr lang="en-GB" sz="2800" u="sng" dirty="0">
              <a:solidFill>
                <a:srgbClr val="FF0000"/>
              </a:solidFill>
            </a:endParaRPr>
          </a:p>
        </p:txBody>
      </p:sp>
      <p:pic>
        <p:nvPicPr>
          <p:cNvPr id="9" name="Picture 8">
            <a:extLst>
              <a:ext uri="{FF2B5EF4-FFF2-40B4-BE49-F238E27FC236}">
                <a16:creationId xmlns:a16="http://schemas.microsoft.com/office/drawing/2014/main" id="{53F0CC47-E9CB-3942-B06A-E0DCFB9D7881}"/>
              </a:ext>
            </a:extLst>
          </p:cNvPr>
          <p:cNvPicPr>
            <a:picLocks noChangeAspect="1"/>
          </p:cNvPicPr>
          <p:nvPr/>
        </p:nvPicPr>
        <p:blipFill>
          <a:blip r:embed="rId3"/>
          <a:stretch>
            <a:fillRect/>
          </a:stretch>
        </p:blipFill>
        <p:spPr>
          <a:xfrm rot="5400000">
            <a:off x="463804" y="492878"/>
            <a:ext cx="5049139" cy="5976747"/>
          </a:xfrm>
          <a:prstGeom prst="rect">
            <a:avLst/>
          </a:prstGeom>
        </p:spPr>
      </p:pic>
      <p:pic>
        <p:nvPicPr>
          <p:cNvPr id="13" name="Picture 12">
            <a:extLst>
              <a:ext uri="{FF2B5EF4-FFF2-40B4-BE49-F238E27FC236}">
                <a16:creationId xmlns:a16="http://schemas.microsoft.com/office/drawing/2014/main" id="{7C2DF2EE-8A37-8D4B-9D32-EE0561E5A2DF}"/>
              </a:ext>
            </a:extLst>
          </p:cNvPr>
          <p:cNvPicPr>
            <a:picLocks noChangeAspect="1"/>
          </p:cNvPicPr>
          <p:nvPr/>
        </p:nvPicPr>
        <p:blipFill>
          <a:blip r:embed="rId4"/>
          <a:stretch>
            <a:fillRect/>
          </a:stretch>
        </p:blipFill>
        <p:spPr>
          <a:xfrm rot="5400000">
            <a:off x="6557501" y="492878"/>
            <a:ext cx="5049139" cy="5976747"/>
          </a:xfrm>
          <a:prstGeom prst="rect">
            <a:avLst/>
          </a:prstGeom>
        </p:spPr>
      </p:pic>
      <p:sp>
        <p:nvSpPr>
          <p:cNvPr id="14" name="Rectangle 13">
            <a:extLst>
              <a:ext uri="{FF2B5EF4-FFF2-40B4-BE49-F238E27FC236}">
                <a16:creationId xmlns:a16="http://schemas.microsoft.com/office/drawing/2014/main" id="{B6B38768-C17F-C34F-A891-4089FA2E2A92}"/>
              </a:ext>
            </a:extLst>
          </p:cNvPr>
          <p:cNvSpPr/>
          <p:nvPr/>
        </p:nvSpPr>
        <p:spPr>
          <a:xfrm>
            <a:off x="5356796" y="679200"/>
            <a:ext cx="1299074" cy="369332"/>
          </a:xfrm>
          <a:prstGeom prst="rect">
            <a:avLst/>
          </a:prstGeom>
        </p:spPr>
        <p:txBody>
          <a:bodyPr wrap="none">
            <a:spAutoFit/>
          </a:bodyPr>
          <a:lstStyle/>
          <a:p>
            <a:r>
              <a:rPr lang="en-US" dirty="0" err="1">
                <a:solidFill>
                  <a:srgbClr val="FF0000"/>
                </a:solidFill>
                <a:latin typeface="Calibri" panose="020F0502020204030204" pitchFamily="34" charset="0"/>
                <a:cs typeface="Calibri" panose="020F0502020204030204" pitchFamily="34" charset="0"/>
                <a:sym typeface="Wingdings" pitchFamily="2" charset="2"/>
              </a:rPr>
              <a:t>mJJ</a:t>
            </a:r>
            <a:r>
              <a:rPr lang="en-US" dirty="0">
                <a:solidFill>
                  <a:srgbClr val="FF0000"/>
                </a:solidFill>
                <a:latin typeface="Calibri" panose="020F0502020204030204" pitchFamily="34" charset="0"/>
                <a:cs typeface="Calibri" panose="020F0502020204030204" pitchFamily="34" charset="0"/>
                <a:sym typeface="Wingdings" pitchFamily="2" charset="2"/>
              </a:rPr>
              <a:t> &gt; 1 </a:t>
            </a:r>
            <a:r>
              <a:rPr lang="en-US" dirty="0" err="1">
                <a:solidFill>
                  <a:srgbClr val="FF0000"/>
                </a:solidFill>
                <a:latin typeface="Calibri" panose="020F0502020204030204" pitchFamily="34" charset="0"/>
                <a:cs typeface="Calibri" panose="020F0502020204030204" pitchFamily="34" charset="0"/>
                <a:sym typeface="Wingdings" pitchFamily="2" charset="2"/>
              </a:rPr>
              <a:t>TeV</a:t>
            </a:r>
            <a:r>
              <a:rPr lang="en-US" dirty="0">
                <a:solidFill>
                  <a:srgbClr val="FF0000"/>
                </a:solidFill>
                <a:latin typeface="Calibri" panose="020F0502020204030204" pitchFamily="34" charset="0"/>
                <a:cs typeface="Calibri" panose="020F0502020204030204" pitchFamily="34" charset="0"/>
                <a:sym typeface="Wingdings" pitchFamily="2" charset="2"/>
              </a:rPr>
              <a:t> </a:t>
            </a:r>
          </a:p>
        </p:txBody>
      </p:sp>
    </p:spTree>
    <p:extLst>
      <p:ext uri="{BB962C8B-B14F-4D97-AF65-F5344CB8AC3E}">
        <p14:creationId xmlns:p14="http://schemas.microsoft.com/office/powerpoint/2010/main" val="567715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Contamination Plots in New SR 2017</a:t>
            </a:r>
          </a:p>
        </p:txBody>
      </p:sp>
      <p:sp>
        <p:nvSpPr>
          <p:cNvPr id="10" name="Rectangle 9">
            <a:extLst>
              <a:ext uri="{FF2B5EF4-FFF2-40B4-BE49-F238E27FC236}">
                <a16:creationId xmlns:a16="http://schemas.microsoft.com/office/drawing/2014/main" id="{355721DA-255A-684A-8619-9EF3DA2BD0B0}"/>
              </a:ext>
            </a:extLst>
          </p:cNvPr>
          <p:cNvSpPr/>
          <p:nvPr/>
        </p:nvSpPr>
        <p:spPr>
          <a:xfrm>
            <a:off x="5356796" y="679200"/>
            <a:ext cx="1299074" cy="369332"/>
          </a:xfrm>
          <a:prstGeom prst="rect">
            <a:avLst/>
          </a:prstGeom>
        </p:spPr>
        <p:txBody>
          <a:bodyPr wrap="none">
            <a:spAutoFit/>
          </a:bodyPr>
          <a:lstStyle/>
          <a:p>
            <a:r>
              <a:rPr lang="en-US" dirty="0" err="1">
                <a:solidFill>
                  <a:srgbClr val="FF0000"/>
                </a:solidFill>
                <a:latin typeface="Calibri" panose="020F0502020204030204" pitchFamily="34" charset="0"/>
                <a:cs typeface="Calibri" panose="020F0502020204030204" pitchFamily="34" charset="0"/>
                <a:sym typeface="Wingdings" pitchFamily="2" charset="2"/>
              </a:rPr>
              <a:t>mJJ</a:t>
            </a:r>
            <a:r>
              <a:rPr lang="en-US" dirty="0">
                <a:solidFill>
                  <a:srgbClr val="FF0000"/>
                </a:solidFill>
                <a:latin typeface="Calibri" panose="020F0502020204030204" pitchFamily="34" charset="0"/>
                <a:cs typeface="Calibri" panose="020F0502020204030204" pitchFamily="34" charset="0"/>
                <a:sym typeface="Wingdings" pitchFamily="2" charset="2"/>
              </a:rPr>
              <a:t> &gt; 1 </a:t>
            </a:r>
            <a:r>
              <a:rPr lang="en-US" dirty="0" err="1">
                <a:solidFill>
                  <a:srgbClr val="FF0000"/>
                </a:solidFill>
                <a:latin typeface="Calibri" panose="020F0502020204030204" pitchFamily="34" charset="0"/>
                <a:cs typeface="Calibri" panose="020F0502020204030204" pitchFamily="34" charset="0"/>
                <a:sym typeface="Wingdings" pitchFamily="2" charset="2"/>
              </a:rPr>
              <a:t>TeV</a:t>
            </a:r>
            <a:r>
              <a:rPr lang="en-US" dirty="0">
                <a:solidFill>
                  <a:srgbClr val="FF0000"/>
                </a:solidFill>
                <a:latin typeface="Calibri" panose="020F0502020204030204" pitchFamily="34" charset="0"/>
                <a:cs typeface="Calibri" panose="020F0502020204030204" pitchFamily="34" charset="0"/>
                <a:sym typeface="Wingdings" pitchFamily="2" charset="2"/>
              </a:rPr>
              <a:t> </a:t>
            </a:r>
          </a:p>
        </p:txBody>
      </p:sp>
      <p:pic>
        <p:nvPicPr>
          <p:cNvPr id="9" name="Picture 8">
            <a:extLst>
              <a:ext uri="{FF2B5EF4-FFF2-40B4-BE49-F238E27FC236}">
                <a16:creationId xmlns:a16="http://schemas.microsoft.com/office/drawing/2014/main" id="{34468F35-2D8B-8C4A-AC38-0A7B8E9DAD50}"/>
              </a:ext>
            </a:extLst>
          </p:cNvPr>
          <p:cNvPicPr>
            <a:picLocks noChangeAspect="1"/>
          </p:cNvPicPr>
          <p:nvPr/>
        </p:nvPicPr>
        <p:blipFill>
          <a:blip r:embed="rId2"/>
          <a:stretch>
            <a:fillRect/>
          </a:stretch>
        </p:blipFill>
        <p:spPr>
          <a:xfrm rot="5400000">
            <a:off x="463804" y="598925"/>
            <a:ext cx="5049139" cy="5976747"/>
          </a:xfrm>
          <a:prstGeom prst="rect">
            <a:avLst/>
          </a:prstGeom>
        </p:spPr>
      </p:pic>
      <p:pic>
        <p:nvPicPr>
          <p:cNvPr id="13" name="Picture 12">
            <a:extLst>
              <a:ext uri="{FF2B5EF4-FFF2-40B4-BE49-F238E27FC236}">
                <a16:creationId xmlns:a16="http://schemas.microsoft.com/office/drawing/2014/main" id="{5DF6131D-951B-694A-804F-4233987A9B81}"/>
              </a:ext>
            </a:extLst>
          </p:cNvPr>
          <p:cNvPicPr>
            <a:picLocks noChangeAspect="1"/>
          </p:cNvPicPr>
          <p:nvPr/>
        </p:nvPicPr>
        <p:blipFill>
          <a:blip r:embed="rId3"/>
          <a:stretch>
            <a:fillRect/>
          </a:stretch>
        </p:blipFill>
        <p:spPr>
          <a:xfrm rot="5400000">
            <a:off x="6557500" y="665857"/>
            <a:ext cx="5049139" cy="5976747"/>
          </a:xfrm>
          <a:prstGeom prst="rect">
            <a:avLst/>
          </a:prstGeom>
        </p:spPr>
      </p:pic>
    </p:spTree>
    <p:extLst>
      <p:ext uri="{BB962C8B-B14F-4D97-AF65-F5344CB8AC3E}">
        <p14:creationId xmlns:p14="http://schemas.microsoft.com/office/powerpoint/2010/main" val="3504833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Contamination Plots in New SR 2018</a:t>
            </a:r>
            <a:endParaRPr lang="en-GB" sz="2800" u="sng" dirty="0">
              <a:solidFill>
                <a:srgbClr val="FF0000"/>
              </a:solidFill>
            </a:endParaRPr>
          </a:p>
        </p:txBody>
      </p:sp>
      <p:pic>
        <p:nvPicPr>
          <p:cNvPr id="4" name="Picture 3">
            <a:extLst>
              <a:ext uri="{FF2B5EF4-FFF2-40B4-BE49-F238E27FC236}">
                <a16:creationId xmlns:a16="http://schemas.microsoft.com/office/drawing/2014/main" id="{0A5D4480-C164-4348-B67E-24132C800152}"/>
              </a:ext>
            </a:extLst>
          </p:cNvPr>
          <p:cNvPicPr>
            <a:picLocks noChangeAspect="1"/>
          </p:cNvPicPr>
          <p:nvPr/>
        </p:nvPicPr>
        <p:blipFill>
          <a:blip r:embed="rId2"/>
          <a:stretch>
            <a:fillRect/>
          </a:stretch>
        </p:blipFill>
        <p:spPr>
          <a:xfrm rot="5400000">
            <a:off x="6440551" y="731736"/>
            <a:ext cx="5049139" cy="5976747"/>
          </a:xfrm>
          <a:prstGeom prst="rect">
            <a:avLst/>
          </a:prstGeom>
        </p:spPr>
      </p:pic>
      <p:pic>
        <p:nvPicPr>
          <p:cNvPr id="6" name="Picture 5">
            <a:extLst>
              <a:ext uri="{FF2B5EF4-FFF2-40B4-BE49-F238E27FC236}">
                <a16:creationId xmlns:a16="http://schemas.microsoft.com/office/drawing/2014/main" id="{80E2E8C3-C152-F640-88F5-0E76B34912B2}"/>
              </a:ext>
            </a:extLst>
          </p:cNvPr>
          <p:cNvPicPr>
            <a:picLocks noChangeAspect="1"/>
          </p:cNvPicPr>
          <p:nvPr/>
        </p:nvPicPr>
        <p:blipFill>
          <a:blip r:embed="rId3"/>
          <a:stretch>
            <a:fillRect/>
          </a:stretch>
        </p:blipFill>
        <p:spPr>
          <a:xfrm rot="5400000">
            <a:off x="463804" y="731736"/>
            <a:ext cx="5049139" cy="5976747"/>
          </a:xfrm>
          <a:prstGeom prst="rect">
            <a:avLst/>
          </a:prstGeom>
        </p:spPr>
      </p:pic>
      <p:sp>
        <p:nvSpPr>
          <p:cNvPr id="13" name="Rectangle 12">
            <a:extLst>
              <a:ext uri="{FF2B5EF4-FFF2-40B4-BE49-F238E27FC236}">
                <a16:creationId xmlns:a16="http://schemas.microsoft.com/office/drawing/2014/main" id="{A475573C-5C12-0042-8C76-69CC9F440322}"/>
              </a:ext>
            </a:extLst>
          </p:cNvPr>
          <p:cNvSpPr/>
          <p:nvPr/>
        </p:nvSpPr>
        <p:spPr>
          <a:xfrm>
            <a:off x="5356796" y="679200"/>
            <a:ext cx="1299074" cy="369332"/>
          </a:xfrm>
          <a:prstGeom prst="rect">
            <a:avLst/>
          </a:prstGeom>
        </p:spPr>
        <p:txBody>
          <a:bodyPr wrap="none">
            <a:spAutoFit/>
          </a:bodyPr>
          <a:lstStyle/>
          <a:p>
            <a:r>
              <a:rPr lang="en-US" dirty="0" err="1">
                <a:solidFill>
                  <a:srgbClr val="FF0000"/>
                </a:solidFill>
                <a:latin typeface="Calibri" panose="020F0502020204030204" pitchFamily="34" charset="0"/>
                <a:cs typeface="Calibri" panose="020F0502020204030204" pitchFamily="34" charset="0"/>
                <a:sym typeface="Wingdings" pitchFamily="2" charset="2"/>
              </a:rPr>
              <a:t>mJJ</a:t>
            </a:r>
            <a:r>
              <a:rPr lang="en-US" dirty="0">
                <a:solidFill>
                  <a:srgbClr val="FF0000"/>
                </a:solidFill>
                <a:latin typeface="Calibri" panose="020F0502020204030204" pitchFamily="34" charset="0"/>
                <a:cs typeface="Calibri" panose="020F0502020204030204" pitchFamily="34" charset="0"/>
                <a:sym typeface="Wingdings" pitchFamily="2" charset="2"/>
              </a:rPr>
              <a:t> &gt; 1 </a:t>
            </a:r>
            <a:r>
              <a:rPr lang="en-US" dirty="0" err="1">
                <a:solidFill>
                  <a:srgbClr val="FF0000"/>
                </a:solidFill>
                <a:latin typeface="Calibri" panose="020F0502020204030204" pitchFamily="34" charset="0"/>
                <a:cs typeface="Calibri" panose="020F0502020204030204" pitchFamily="34" charset="0"/>
                <a:sym typeface="Wingdings" pitchFamily="2" charset="2"/>
              </a:rPr>
              <a:t>TeV</a:t>
            </a:r>
            <a:r>
              <a:rPr lang="en-US" dirty="0">
                <a:solidFill>
                  <a:srgbClr val="FF0000"/>
                </a:solidFill>
                <a:latin typeface="Calibri" panose="020F0502020204030204" pitchFamily="34" charset="0"/>
                <a:cs typeface="Calibri" panose="020F0502020204030204" pitchFamily="34" charset="0"/>
                <a:sym typeface="Wingdings" pitchFamily="2" charset="2"/>
              </a:rPr>
              <a:t> </a:t>
            </a:r>
          </a:p>
        </p:txBody>
      </p:sp>
    </p:spTree>
    <p:extLst>
      <p:ext uri="{BB962C8B-B14F-4D97-AF65-F5344CB8AC3E}">
        <p14:creationId xmlns:p14="http://schemas.microsoft.com/office/powerpoint/2010/main" val="3799180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Closure Tests in New SR (</a:t>
            </a:r>
            <a:r>
              <a:rPr lang="en-GB" sz="2800" u="sng"/>
              <a:t>CR) 2016</a:t>
            </a:r>
            <a:endParaRPr lang="en-GB" sz="2800" u="sng" dirty="0">
              <a:solidFill>
                <a:srgbClr val="FF0000"/>
              </a:solidFill>
            </a:endParaRPr>
          </a:p>
        </p:txBody>
      </p:sp>
      <p:sp>
        <p:nvSpPr>
          <p:cNvPr id="10" name="Rectangle 9">
            <a:extLst>
              <a:ext uri="{FF2B5EF4-FFF2-40B4-BE49-F238E27FC236}">
                <a16:creationId xmlns:a16="http://schemas.microsoft.com/office/drawing/2014/main" id="{355721DA-255A-684A-8619-9EF3DA2BD0B0}"/>
              </a:ext>
            </a:extLst>
          </p:cNvPr>
          <p:cNvSpPr/>
          <p:nvPr/>
        </p:nvSpPr>
        <p:spPr>
          <a:xfrm>
            <a:off x="5356796" y="514310"/>
            <a:ext cx="1473801" cy="369332"/>
          </a:xfrm>
          <a:prstGeom prst="rect">
            <a:avLst/>
          </a:prstGeom>
        </p:spPr>
        <p:txBody>
          <a:bodyPr wrap="none">
            <a:spAutoFit/>
          </a:bodyPr>
          <a:lstStyle/>
          <a:p>
            <a:r>
              <a:rPr lang="en-US" dirty="0" err="1">
                <a:solidFill>
                  <a:srgbClr val="FF0000"/>
                </a:solidFill>
                <a:latin typeface="Calibri" panose="020F0502020204030204" pitchFamily="34" charset="0"/>
                <a:cs typeface="Calibri" panose="020F0502020204030204" pitchFamily="34" charset="0"/>
                <a:sym typeface="Wingdings" pitchFamily="2" charset="2"/>
              </a:rPr>
              <a:t>mJJ</a:t>
            </a:r>
            <a:r>
              <a:rPr lang="en-US" dirty="0">
                <a:solidFill>
                  <a:srgbClr val="FF0000"/>
                </a:solidFill>
                <a:latin typeface="Calibri" panose="020F0502020204030204" pitchFamily="34" charset="0"/>
                <a:cs typeface="Calibri" panose="020F0502020204030204" pitchFamily="34" charset="0"/>
                <a:sym typeface="Wingdings" pitchFamily="2" charset="2"/>
              </a:rPr>
              <a:t> &gt; 1.5 </a:t>
            </a:r>
            <a:r>
              <a:rPr lang="en-US" dirty="0" err="1">
                <a:solidFill>
                  <a:srgbClr val="FF0000"/>
                </a:solidFill>
                <a:latin typeface="Calibri" panose="020F0502020204030204" pitchFamily="34" charset="0"/>
                <a:cs typeface="Calibri" panose="020F0502020204030204" pitchFamily="34" charset="0"/>
                <a:sym typeface="Wingdings" pitchFamily="2" charset="2"/>
              </a:rPr>
              <a:t>TeV</a:t>
            </a:r>
            <a:r>
              <a:rPr lang="en-US" dirty="0">
                <a:solidFill>
                  <a:srgbClr val="FF0000"/>
                </a:solidFill>
                <a:latin typeface="Calibri" panose="020F0502020204030204" pitchFamily="34" charset="0"/>
                <a:cs typeface="Calibri" panose="020F0502020204030204" pitchFamily="34" charset="0"/>
                <a:sym typeface="Wingdings" pitchFamily="2" charset="2"/>
              </a:rPr>
              <a:t> </a:t>
            </a:r>
          </a:p>
        </p:txBody>
      </p:sp>
      <p:pic>
        <p:nvPicPr>
          <p:cNvPr id="4" name="Picture 3">
            <a:extLst>
              <a:ext uri="{FF2B5EF4-FFF2-40B4-BE49-F238E27FC236}">
                <a16:creationId xmlns:a16="http://schemas.microsoft.com/office/drawing/2014/main" id="{A78440FD-A376-C04B-8F1C-92222C90BFD5}"/>
              </a:ext>
            </a:extLst>
          </p:cNvPr>
          <p:cNvPicPr>
            <a:picLocks noChangeAspect="1"/>
          </p:cNvPicPr>
          <p:nvPr/>
        </p:nvPicPr>
        <p:blipFill>
          <a:blip r:embed="rId2"/>
          <a:stretch>
            <a:fillRect/>
          </a:stretch>
        </p:blipFill>
        <p:spPr>
          <a:xfrm rot="5400000">
            <a:off x="463746" y="683713"/>
            <a:ext cx="5048508" cy="5976000"/>
          </a:xfrm>
          <a:prstGeom prst="rect">
            <a:avLst/>
          </a:prstGeom>
        </p:spPr>
      </p:pic>
      <p:pic>
        <p:nvPicPr>
          <p:cNvPr id="6" name="Picture 5">
            <a:extLst>
              <a:ext uri="{FF2B5EF4-FFF2-40B4-BE49-F238E27FC236}">
                <a16:creationId xmlns:a16="http://schemas.microsoft.com/office/drawing/2014/main" id="{C7D99A7F-53AE-5141-ADF3-5FC488F55BDC}"/>
              </a:ext>
            </a:extLst>
          </p:cNvPr>
          <p:cNvPicPr>
            <a:picLocks noChangeAspect="1"/>
          </p:cNvPicPr>
          <p:nvPr/>
        </p:nvPicPr>
        <p:blipFill>
          <a:blip r:embed="rId3"/>
          <a:stretch>
            <a:fillRect/>
          </a:stretch>
        </p:blipFill>
        <p:spPr>
          <a:xfrm rot="5400000">
            <a:off x="6439746" y="683713"/>
            <a:ext cx="5048508" cy="5976000"/>
          </a:xfrm>
          <a:prstGeom prst="rect">
            <a:avLst/>
          </a:prstGeom>
        </p:spPr>
      </p:pic>
    </p:spTree>
    <p:extLst>
      <p:ext uri="{BB962C8B-B14F-4D97-AF65-F5344CB8AC3E}">
        <p14:creationId xmlns:p14="http://schemas.microsoft.com/office/powerpoint/2010/main" val="22681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Closure Tests in New SR (CR) 2017</a:t>
            </a:r>
            <a:endParaRPr lang="en-GB" sz="2800" u="sng" dirty="0">
              <a:solidFill>
                <a:srgbClr val="FF0000"/>
              </a:solidFill>
            </a:endParaRPr>
          </a:p>
        </p:txBody>
      </p:sp>
      <p:sp>
        <p:nvSpPr>
          <p:cNvPr id="10" name="Rectangle 9">
            <a:extLst>
              <a:ext uri="{FF2B5EF4-FFF2-40B4-BE49-F238E27FC236}">
                <a16:creationId xmlns:a16="http://schemas.microsoft.com/office/drawing/2014/main" id="{355721DA-255A-684A-8619-9EF3DA2BD0B0}"/>
              </a:ext>
            </a:extLst>
          </p:cNvPr>
          <p:cNvSpPr/>
          <p:nvPr/>
        </p:nvSpPr>
        <p:spPr>
          <a:xfrm>
            <a:off x="5356796" y="514310"/>
            <a:ext cx="1473801" cy="369332"/>
          </a:xfrm>
          <a:prstGeom prst="rect">
            <a:avLst/>
          </a:prstGeom>
        </p:spPr>
        <p:txBody>
          <a:bodyPr wrap="none">
            <a:spAutoFit/>
          </a:bodyPr>
          <a:lstStyle/>
          <a:p>
            <a:r>
              <a:rPr lang="en-US" dirty="0" err="1">
                <a:solidFill>
                  <a:srgbClr val="FF0000"/>
                </a:solidFill>
                <a:latin typeface="Calibri" panose="020F0502020204030204" pitchFamily="34" charset="0"/>
                <a:cs typeface="Calibri" panose="020F0502020204030204" pitchFamily="34" charset="0"/>
                <a:sym typeface="Wingdings" pitchFamily="2" charset="2"/>
              </a:rPr>
              <a:t>mJJ</a:t>
            </a:r>
            <a:r>
              <a:rPr lang="en-US" dirty="0">
                <a:solidFill>
                  <a:srgbClr val="FF0000"/>
                </a:solidFill>
                <a:latin typeface="Calibri" panose="020F0502020204030204" pitchFamily="34" charset="0"/>
                <a:cs typeface="Calibri" panose="020F0502020204030204" pitchFamily="34" charset="0"/>
                <a:sym typeface="Wingdings" pitchFamily="2" charset="2"/>
              </a:rPr>
              <a:t> &gt; 1.5 </a:t>
            </a:r>
            <a:r>
              <a:rPr lang="en-US" dirty="0" err="1">
                <a:solidFill>
                  <a:srgbClr val="FF0000"/>
                </a:solidFill>
                <a:latin typeface="Calibri" panose="020F0502020204030204" pitchFamily="34" charset="0"/>
                <a:cs typeface="Calibri" panose="020F0502020204030204" pitchFamily="34" charset="0"/>
                <a:sym typeface="Wingdings" pitchFamily="2" charset="2"/>
              </a:rPr>
              <a:t>TeV</a:t>
            </a:r>
            <a:r>
              <a:rPr lang="en-US" dirty="0">
                <a:solidFill>
                  <a:srgbClr val="FF0000"/>
                </a:solidFill>
                <a:latin typeface="Calibri" panose="020F0502020204030204" pitchFamily="34" charset="0"/>
                <a:cs typeface="Calibri" panose="020F0502020204030204" pitchFamily="34" charset="0"/>
                <a:sym typeface="Wingdings" pitchFamily="2" charset="2"/>
              </a:rPr>
              <a:t> </a:t>
            </a:r>
          </a:p>
        </p:txBody>
      </p:sp>
      <p:pic>
        <p:nvPicPr>
          <p:cNvPr id="5" name="Picture 4">
            <a:extLst>
              <a:ext uri="{FF2B5EF4-FFF2-40B4-BE49-F238E27FC236}">
                <a16:creationId xmlns:a16="http://schemas.microsoft.com/office/drawing/2014/main" id="{2B6F6548-3269-C04A-A8AE-7DD68A0E52CC}"/>
              </a:ext>
            </a:extLst>
          </p:cNvPr>
          <p:cNvPicPr>
            <a:picLocks noChangeAspect="1"/>
          </p:cNvPicPr>
          <p:nvPr/>
        </p:nvPicPr>
        <p:blipFill>
          <a:blip r:embed="rId2"/>
          <a:stretch>
            <a:fillRect/>
          </a:stretch>
        </p:blipFill>
        <p:spPr>
          <a:xfrm rot="5400000">
            <a:off x="463804" y="582696"/>
            <a:ext cx="5049139" cy="5976747"/>
          </a:xfrm>
          <a:prstGeom prst="rect">
            <a:avLst/>
          </a:prstGeom>
        </p:spPr>
      </p:pic>
      <p:pic>
        <p:nvPicPr>
          <p:cNvPr id="9" name="Picture 8">
            <a:extLst>
              <a:ext uri="{FF2B5EF4-FFF2-40B4-BE49-F238E27FC236}">
                <a16:creationId xmlns:a16="http://schemas.microsoft.com/office/drawing/2014/main" id="{B3F13E32-7C45-2341-9DF5-F151B088F24A}"/>
              </a:ext>
            </a:extLst>
          </p:cNvPr>
          <p:cNvPicPr>
            <a:picLocks noChangeAspect="1"/>
          </p:cNvPicPr>
          <p:nvPr/>
        </p:nvPicPr>
        <p:blipFill>
          <a:blip r:embed="rId3"/>
          <a:stretch>
            <a:fillRect/>
          </a:stretch>
        </p:blipFill>
        <p:spPr>
          <a:xfrm rot="5400000">
            <a:off x="6440551" y="582696"/>
            <a:ext cx="5049139" cy="5976747"/>
          </a:xfrm>
          <a:prstGeom prst="rect">
            <a:avLst/>
          </a:prstGeom>
        </p:spPr>
      </p:pic>
    </p:spTree>
    <p:extLst>
      <p:ext uri="{BB962C8B-B14F-4D97-AF65-F5344CB8AC3E}">
        <p14:creationId xmlns:p14="http://schemas.microsoft.com/office/powerpoint/2010/main" val="294061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Closure Tests in New SR (CR) 2018</a:t>
            </a:r>
            <a:endParaRPr lang="en-GB" sz="2800" u="sng" dirty="0">
              <a:solidFill>
                <a:srgbClr val="FF0000"/>
              </a:solidFill>
            </a:endParaRPr>
          </a:p>
        </p:txBody>
      </p:sp>
      <p:sp>
        <p:nvSpPr>
          <p:cNvPr id="10" name="Rectangle 9">
            <a:extLst>
              <a:ext uri="{FF2B5EF4-FFF2-40B4-BE49-F238E27FC236}">
                <a16:creationId xmlns:a16="http://schemas.microsoft.com/office/drawing/2014/main" id="{355721DA-255A-684A-8619-9EF3DA2BD0B0}"/>
              </a:ext>
            </a:extLst>
          </p:cNvPr>
          <p:cNvSpPr/>
          <p:nvPr/>
        </p:nvSpPr>
        <p:spPr>
          <a:xfrm>
            <a:off x="5356796" y="514310"/>
            <a:ext cx="1473801" cy="369332"/>
          </a:xfrm>
          <a:prstGeom prst="rect">
            <a:avLst/>
          </a:prstGeom>
        </p:spPr>
        <p:txBody>
          <a:bodyPr wrap="none">
            <a:spAutoFit/>
          </a:bodyPr>
          <a:lstStyle/>
          <a:p>
            <a:r>
              <a:rPr lang="en-US" dirty="0" err="1">
                <a:solidFill>
                  <a:srgbClr val="FF0000"/>
                </a:solidFill>
                <a:latin typeface="Calibri" panose="020F0502020204030204" pitchFamily="34" charset="0"/>
                <a:cs typeface="Calibri" panose="020F0502020204030204" pitchFamily="34" charset="0"/>
                <a:sym typeface="Wingdings" pitchFamily="2" charset="2"/>
              </a:rPr>
              <a:t>mJJ</a:t>
            </a:r>
            <a:r>
              <a:rPr lang="en-US" dirty="0">
                <a:solidFill>
                  <a:srgbClr val="FF0000"/>
                </a:solidFill>
                <a:latin typeface="Calibri" panose="020F0502020204030204" pitchFamily="34" charset="0"/>
                <a:cs typeface="Calibri" panose="020F0502020204030204" pitchFamily="34" charset="0"/>
                <a:sym typeface="Wingdings" pitchFamily="2" charset="2"/>
              </a:rPr>
              <a:t> &gt; 1.5 </a:t>
            </a:r>
            <a:r>
              <a:rPr lang="en-US" dirty="0" err="1">
                <a:solidFill>
                  <a:srgbClr val="FF0000"/>
                </a:solidFill>
                <a:latin typeface="Calibri" panose="020F0502020204030204" pitchFamily="34" charset="0"/>
                <a:cs typeface="Calibri" panose="020F0502020204030204" pitchFamily="34" charset="0"/>
                <a:sym typeface="Wingdings" pitchFamily="2" charset="2"/>
              </a:rPr>
              <a:t>TeV</a:t>
            </a:r>
            <a:r>
              <a:rPr lang="en-US" dirty="0">
                <a:solidFill>
                  <a:srgbClr val="FF0000"/>
                </a:solidFill>
                <a:latin typeface="Calibri" panose="020F0502020204030204" pitchFamily="34" charset="0"/>
                <a:cs typeface="Calibri" panose="020F0502020204030204" pitchFamily="34" charset="0"/>
                <a:sym typeface="Wingdings" pitchFamily="2" charset="2"/>
              </a:rPr>
              <a:t> </a:t>
            </a:r>
          </a:p>
        </p:txBody>
      </p:sp>
      <p:pic>
        <p:nvPicPr>
          <p:cNvPr id="9" name="Picture 8">
            <a:extLst>
              <a:ext uri="{FF2B5EF4-FFF2-40B4-BE49-F238E27FC236}">
                <a16:creationId xmlns:a16="http://schemas.microsoft.com/office/drawing/2014/main" id="{0DC9DA78-7CE0-5741-BF75-0628B60FCDEF}"/>
              </a:ext>
            </a:extLst>
          </p:cNvPr>
          <p:cNvPicPr>
            <a:picLocks noChangeAspect="1"/>
          </p:cNvPicPr>
          <p:nvPr/>
        </p:nvPicPr>
        <p:blipFill>
          <a:blip r:embed="rId2"/>
          <a:stretch>
            <a:fillRect/>
          </a:stretch>
        </p:blipFill>
        <p:spPr>
          <a:xfrm rot="5400000">
            <a:off x="463804" y="683340"/>
            <a:ext cx="5049139" cy="5976747"/>
          </a:xfrm>
          <a:prstGeom prst="rect">
            <a:avLst/>
          </a:prstGeom>
        </p:spPr>
      </p:pic>
      <p:pic>
        <p:nvPicPr>
          <p:cNvPr id="13" name="Picture 12">
            <a:extLst>
              <a:ext uri="{FF2B5EF4-FFF2-40B4-BE49-F238E27FC236}">
                <a16:creationId xmlns:a16="http://schemas.microsoft.com/office/drawing/2014/main" id="{AFC10886-5F49-9544-8959-69C4AF5B54BB}"/>
              </a:ext>
            </a:extLst>
          </p:cNvPr>
          <p:cNvPicPr>
            <a:picLocks noChangeAspect="1"/>
          </p:cNvPicPr>
          <p:nvPr/>
        </p:nvPicPr>
        <p:blipFill>
          <a:blip r:embed="rId3"/>
          <a:stretch>
            <a:fillRect/>
          </a:stretch>
        </p:blipFill>
        <p:spPr>
          <a:xfrm rot="5400000">
            <a:off x="6440551" y="683340"/>
            <a:ext cx="5049139" cy="5976747"/>
          </a:xfrm>
          <a:prstGeom prst="rect">
            <a:avLst/>
          </a:prstGeom>
        </p:spPr>
      </p:pic>
    </p:spTree>
    <p:extLst>
      <p:ext uri="{BB962C8B-B14F-4D97-AF65-F5344CB8AC3E}">
        <p14:creationId xmlns:p14="http://schemas.microsoft.com/office/powerpoint/2010/main" val="20885600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11878</TotalTime>
  <Words>943</Words>
  <Application>Microsoft Macintosh PowerPoint</Application>
  <PresentationFormat>Widescreen</PresentationFormat>
  <Paragraphs>183</Paragraphs>
  <Slides>24</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Calibri</vt:lpstr>
      <vt:lpstr>Calibri Light</vt:lpstr>
      <vt:lpstr>Cambria Math</vt:lpstr>
      <vt:lpstr>Retrospect</vt:lpstr>
      <vt:lpstr>Custom Design</vt:lpstr>
      <vt:lpstr> HEP NTUA  Top Angular Report  27/11/2020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Microsoft Office User</cp:lastModifiedBy>
  <cp:revision>2106</cp:revision>
  <dcterms:created xsi:type="dcterms:W3CDTF">2019-11-29T10:22:58Z</dcterms:created>
  <dcterms:modified xsi:type="dcterms:W3CDTF">2020-11-27T08:55:47Z</dcterms:modified>
</cp:coreProperties>
</file>