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4"/>
  </p:notesMasterIdLst>
  <p:handoutMasterIdLst>
    <p:handoutMasterId r:id="rId15"/>
  </p:handoutMasterIdLst>
  <p:sldIdLst>
    <p:sldId id="256" r:id="rId3"/>
    <p:sldId id="568" r:id="rId4"/>
    <p:sldId id="594" r:id="rId5"/>
    <p:sldId id="621" r:id="rId6"/>
    <p:sldId id="622" r:id="rId7"/>
    <p:sldId id="623" r:id="rId8"/>
    <p:sldId id="588" r:id="rId9"/>
    <p:sldId id="507" r:id="rId10"/>
    <p:sldId id="593" r:id="rId11"/>
    <p:sldId id="587" r:id="rId12"/>
    <p:sldId id="62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5"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12/4/20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12/4/20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12/4/20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12/4/20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12/4/20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12/4/20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12/4/20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12/4/20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12/4/20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12/4/20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12/4/20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12/4/20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12/4/20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12/4/20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12/4/20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12/4/20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12/4/20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12/4/20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12/4/20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12/4/20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12/4/20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12/4/20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12/4/20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12/4/20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12/4/20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12/4/20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12/4/20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Top Angular Report</a:t>
            </a:r>
            <a:br>
              <a:rPr lang="en-US" sz="4400" dirty="0"/>
            </a:br>
            <a:br>
              <a:rPr lang="en-US" sz="4400" dirty="0"/>
            </a:br>
            <a:r>
              <a:rPr lang="en-US" sz="4400" dirty="0"/>
              <a:t>4/12/2020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Prefit</a:t>
            </a:r>
            <a:r>
              <a:rPr lang="en-GB" sz="2800" u="sng" dirty="0"/>
              <a:t>)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136662"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8" name="TextBox 7">
            <a:extLst>
              <a:ext uri="{FF2B5EF4-FFF2-40B4-BE49-F238E27FC236}">
                <a16:creationId xmlns:a16="http://schemas.microsoft.com/office/drawing/2014/main" id="{1EF76571-47F6-E846-A40A-B5B34F949FEE}"/>
              </a:ext>
            </a:extLst>
          </p:cNvPr>
          <p:cNvSpPr txBox="1"/>
          <p:nvPr/>
        </p:nvSpPr>
        <p:spPr>
          <a:xfrm>
            <a:off x="0"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9" name="TextBox 8">
            <a:extLst>
              <a:ext uri="{FF2B5EF4-FFF2-40B4-BE49-F238E27FC236}">
                <a16:creationId xmlns:a16="http://schemas.microsoft.com/office/drawing/2014/main" id="{2ABFB995-6C1E-ED4E-8EAC-B87D242989CE}"/>
              </a:ext>
            </a:extLst>
          </p:cNvPr>
          <p:cNvSpPr txBox="1"/>
          <p:nvPr/>
        </p:nvSpPr>
        <p:spPr>
          <a:xfrm>
            <a:off x="10110536"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pic>
        <p:nvPicPr>
          <p:cNvPr id="5" name="Picture 4">
            <a:extLst>
              <a:ext uri="{FF2B5EF4-FFF2-40B4-BE49-F238E27FC236}">
                <a16:creationId xmlns:a16="http://schemas.microsoft.com/office/drawing/2014/main" id="{D602AFA4-392B-1A44-8A42-78CB9B4538B2}"/>
              </a:ext>
            </a:extLst>
          </p:cNvPr>
          <p:cNvPicPr>
            <a:picLocks noChangeAspect="1"/>
          </p:cNvPicPr>
          <p:nvPr/>
        </p:nvPicPr>
        <p:blipFill>
          <a:blip r:embed="rId2"/>
          <a:stretch>
            <a:fillRect/>
          </a:stretch>
        </p:blipFill>
        <p:spPr>
          <a:xfrm rot="5400000">
            <a:off x="2692001" y="-38564"/>
            <a:ext cx="2842895" cy="3960495"/>
          </a:xfrm>
          <a:prstGeom prst="rect">
            <a:avLst/>
          </a:prstGeom>
        </p:spPr>
      </p:pic>
      <p:pic>
        <p:nvPicPr>
          <p:cNvPr id="13" name="Picture 12">
            <a:extLst>
              <a:ext uri="{FF2B5EF4-FFF2-40B4-BE49-F238E27FC236}">
                <a16:creationId xmlns:a16="http://schemas.microsoft.com/office/drawing/2014/main" id="{61715CAE-1FBF-7A40-A045-327697BE7971}"/>
              </a:ext>
            </a:extLst>
          </p:cNvPr>
          <p:cNvPicPr>
            <a:picLocks noChangeAspect="1"/>
          </p:cNvPicPr>
          <p:nvPr/>
        </p:nvPicPr>
        <p:blipFill>
          <a:blip r:embed="rId3"/>
          <a:stretch>
            <a:fillRect/>
          </a:stretch>
        </p:blipFill>
        <p:spPr>
          <a:xfrm rot="5400000">
            <a:off x="2692002" y="2870200"/>
            <a:ext cx="2842895" cy="3960495"/>
          </a:xfrm>
          <a:prstGeom prst="rect">
            <a:avLst/>
          </a:prstGeom>
        </p:spPr>
      </p:pic>
      <p:pic>
        <p:nvPicPr>
          <p:cNvPr id="16" name="Picture 15">
            <a:extLst>
              <a:ext uri="{FF2B5EF4-FFF2-40B4-BE49-F238E27FC236}">
                <a16:creationId xmlns:a16="http://schemas.microsoft.com/office/drawing/2014/main" id="{C2AB7872-73C4-4041-8739-7B4B32962760}"/>
              </a:ext>
            </a:extLst>
          </p:cNvPr>
          <p:cNvPicPr>
            <a:picLocks noChangeAspect="1"/>
          </p:cNvPicPr>
          <p:nvPr/>
        </p:nvPicPr>
        <p:blipFill>
          <a:blip r:embed="rId4"/>
          <a:stretch>
            <a:fillRect/>
          </a:stretch>
        </p:blipFill>
        <p:spPr>
          <a:xfrm rot="5400000">
            <a:off x="6762025" y="-43536"/>
            <a:ext cx="2842895" cy="3960495"/>
          </a:xfrm>
          <a:prstGeom prst="rect">
            <a:avLst/>
          </a:prstGeom>
        </p:spPr>
      </p:pic>
      <p:pic>
        <p:nvPicPr>
          <p:cNvPr id="18" name="Picture 17">
            <a:extLst>
              <a:ext uri="{FF2B5EF4-FFF2-40B4-BE49-F238E27FC236}">
                <a16:creationId xmlns:a16="http://schemas.microsoft.com/office/drawing/2014/main" id="{235B9311-B5FD-2148-B84F-D915576F6B39}"/>
              </a:ext>
            </a:extLst>
          </p:cNvPr>
          <p:cNvPicPr>
            <a:picLocks noChangeAspect="1"/>
          </p:cNvPicPr>
          <p:nvPr/>
        </p:nvPicPr>
        <p:blipFill>
          <a:blip r:embed="rId5"/>
          <a:stretch>
            <a:fillRect/>
          </a:stretch>
        </p:blipFill>
        <p:spPr>
          <a:xfrm rot="5400000">
            <a:off x="6762025" y="2799359"/>
            <a:ext cx="2842895" cy="3960495"/>
          </a:xfrm>
          <a:prstGeom prst="rect">
            <a:avLst/>
          </a:prstGeom>
        </p:spPr>
      </p:pic>
    </p:spTree>
    <p:extLst>
      <p:ext uri="{BB962C8B-B14F-4D97-AF65-F5344CB8AC3E}">
        <p14:creationId xmlns:p14="http://schemas.microsoft.com/office/powerpoint/2010/main" val="269958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5078313"/>
          </a:xfrm>
          <a:prstGeom prst="rect">
            <a:avLst/>
          </a:prstGeom>
          <a:noFill/>
        </p:spPr>
        <p:txBody>
          <a:bodyPr wrap="square" rtlCol="0">
            <a:spAutoFit/>
          </a:bodyPr>
          <a:lstStyle/>
          <a:p>
            <a:pPr marL="285750" indent="-285750">
              <a:buFont typeface="Arial" panose="020B0604020202020204" pitchFamily="34" charset="0"/>
              <a:buChar char="•"/>
            </a:pPr>
            <a:r>
              <a:rPr lang="en-US" dirty="0">
                <a:sym typeface="Wingdings" pitchFamily="2" charset="2"/>
              </a:rPr>
              <a:t>Ttbar analysis:</a:t>
            </a:r>
          </a:p>
          <a:p>
            <a:pPr marL="742950" lvl="1" indent="-285750">
              <a:buFont typeface="Arial" panose="020B0604020202020204" pitchFamily="34" charset="0"/>
              <a:buChar char="•"/>
            </a:pPr>
            <a:r>
              <a:rPr lang="en-US" dirty="0">
                <a:sym typeface="Wingdings" pitchFamily="2" charset="2"/>
              </a:rPr>
              <a:t>Working on systematics</a:t>
            </a:r>
          </a:p>
          <a:p>
            <a:pPr marL="742950" lvl="1" indent="-285750">
              <a:buFont typeface="Arial" panose="020B0604020202020204" pitchFamily="34" charset="0"/>
              <a:buChar char="•"/>
            </a:pPr>
            <a:r>
              <a:rPr lang="en-US" dirty="0">
                <a:sym typeface="Wingdings" pitchFamily="2" charset="2"/>
              </a:rPr>
              <a:t>Consistency checks with Giannis</a:t>
            </a:r>
          </a:p>
          <a:p>
            <a:pPr marL="742950" lvl="1" indent="-285750">
              <a:buFont typeface="Arial" panose="020B0604020202020204" pitchFamily="34" charset="0"/>
              <a:buChar char="•"/>
            </a:pPr>
            <a:r>
              <a:rPr lang="en-US" dirty="0">
                <a:sym typeface="Wingdings" pitchFamily="2" charset="2"/>
              </a:rPr>
              <a:t>Next step is how to combine the 3 years</a:t>
            </a:r>
          </a:p>
          <a:p>
            <a:pPr marL="285750" indent="-285750">
              <a:buFont typeface="Arial" panose="020B0604020202020204" pitchFamily="34" charset="0"/>
              <a:buChar char="•"/>
            </a:pPr>
            <a:endParaRPr lang="en-US" dirty="0">
              <a:sym typeface="Wingdings" pitchFamily="2" charset="2"/>
            </a:endParaRPr>
          </a:p>
          <a:p>
            <a:pPr marL="285750" indent="-285750">
              <a:buFont typeface="Arial" panose="020B0604020202020204" pitchFamily="34" charset="0"/>
              <a:buChar char="•"/>
            </a:pPr>
            <a:r>
              <a:rPr lang="en-US" dirty="0">
                <a:sym typeface="Wingdings" pitchFamily="2" charset="2"/>
              </a:rPr>
              <a:t>Angular Distributions, Z’ analysis:</a:t>
            </a:r>
          </a:p>
          <a:p>
            <a:pPr marL="800100" lvl="1" indent="-342900">
              <a:buFont typeface="Arial" panose="020B0604020202020204" pitchFamily="34" charset="0"/>
              <a:buChar char="•"/>
            </a:pPr>
            <a:r>
              <a:rPr lang="en-US" dirty="0">
                <a:sym typeface="Wingdings" pitchFamily="2" charset="2"/>
              </a:rPr>
              <a:t>New Signal Region:</a:t>
            </a:r>
          </a:p>
          <a:p>
            <a:pPr marL="1257300" lvl="2" indent="-342900">
              <a:buFont typeface="Arial" panose="020B0604020202020204" pitchFamily="34" charset="0"/>
              <a:buChar char="•"/>
            </a:pPr>
            <a:r>
              <a:rPr lang="en-US" dirty="0">
                <a:sym typeface="Wingdings" pitchFamily="2" charset="2"/>
              </a:rPr>
              <a:t>SR</a:t>
            </a:r>
            <a:r>
              <a:rPr lang="en-US" baseline="-25000" dirty="0">
                <a:sym typeface="Wingdings" pitchFamily="2" charset="2"/>
              </a:rPr>
              <a:t>C </a:t>
            </a:r>
            <a:r>
              <a:rPr lang="en-US" dirty="0">
                <a:sym typeface="Wingdings" pitchFamily="2" charset="2"/>
              </a:rPr>
              <a:t>= SR + </a:t>
            </a:r>
            <a:r>
              <a:rPr lang="en-US" dirty="0" err="1">
                <a:sym typeface="Wingdings" pitchFamily="2" charset="2"/>
              </a:rPr>
              <a:t>mJJ</a:t>
            </a:r>
            <a:r>
              <a:rPr lang="en-US" dirty="0">
                <a:sym typeface="Wingdings" pitchFamily="2" charset="2"/>
              </a:rPr>
              <a:t> &gt; 1.5TeV</a:t>
            </a:r>
          </a:p>
          <a:p>
            <a:pPr marL="800100" lvl="1" indent="-342900">
              <a:buFont typeface="Arial" panose="020B0604020202020204" pitchFamily="34" charset="0"/>
              <a:buChar char="•"/>
            </a:pPr>
            <a:endParaRPr lang="en-US" dirty="0">
              <a:sym typeface="Wingdings" pitchFamily="2" charset="2"/>
            </a:endParaRPr>
          </a:p>
          <a:p>
            <a:pPr marL="800100" lvl="1" indent="-342900">
              <a:buFont typeface="Arial" panose="020B0604020202020204" pitchFamily="34" charset="0"/>
              <a:buChar char="•"/>
            </a:pPr>
            <a:r>
              <a:rPr lang="en-US" dirty="0">
                <a:sym typeface="Wingdings" pitchFamily="2" charset="2"/>
              </a:rPr>
              <a:t>Using the new XSEC  Expected yield &gt; 0!</a:t>
            </a:r>
          </a:p>
          <a:p>
            <a:pPr marL="1257300" lvl="2" indent="-342900">
              <a:buFont typeface="Arial" panose="020B0604020202020204" pitchFamily="34" charset="0"/>
              <a:buChar char="•"/>
            </a:pPr>
            <a:r>
              <a:rPr lang="en-US" dirty="0">
                <a:solidFill>
                  <a:srgbClr val="FF0000"/>
                </a:solidFill>
                <a:sym typeface="Wingdings" pitchFamily="2" charset="2"/>
              </a:rPr>
              <a:t>2017: M: 3TeV and 3.5 </a:t>
            </a:r>
            <a:r>
              <a:rPr lang="en-US" dirty="0" err="1">
                <a:solidFill>
                  <a:srgbClr val="FF0000"/>
                </a:solidFill>
                <a:sym typeface="Wingdings" pitchFamily="2" charset="2"/>
              </a:rPr>
              <a:t>TeV</a:t>
            </a:r>
            <a:r>
              <a:rPr lang="en-US" dirty="0">
                <a:solidFill>
                  <a:srgbClr val="FF0000"/>
                </a:solidFill>
                <a:sym typeface="Wingdings" pitchFamily="2" charset="2"/>
              </a:rPr>
              <a:t>  0 expected yield while M: 4TeV has ~ 15 events..</a:t>
            </a:r>
          </a:p>
          <a:p>
            <a:pPr marL="800100" lvl="1" indent="-342900">
              <a:buFont typeface="Arial" panose="020B0604020202020204" pitchFamily="34" charset="0"/>
              <a:buChar char="•"/>
            </a:pPr>
            <a:endParaRPr lang="en-US" dirty="0">
              <a:sym typeface="Wingdings" pitchFamily="2" charset="2"/>
            </a:endParaRPr>
          </a:p>
          <a:p>
            <a:pPr marL="800100" lvl="1" indent="-342900">
              <a:buFont typeface="Arial" panose="020B0604020202020204" pitchFamily="34" charset="0"/>
              <a:buChar char="•"/>
            </a:pPr>
            <a:r>
              <a:rPr lang="en-US" dirty="0">
                <a:sym typeface="Wingdings" pitchFamily="2" charset="2"/>
              </a:rPr>
              <a:t>Stack histograms: (</a:t>
            </a:r>
            <a:r>
              <a:rPr lang="en-US" dirty="0" err="1">
                <a:sym typeface="Wingdings" pitchFamily="2" charset="2"/>
              </a:rPr>
              <a:t>m</a:t>
            </a:r>
            <a:r>
              <a:rPr lang="en-US" baseline="-25000" dirty="0" err="1">
                <a:sym typeface="Wingdings" pitchFamily="2" charset="2"/>
              </a:rPr>
              <a:t>Z</a:t>
            </a:r>
            <a:r>
              <a:rPr lang="en-US" baseline="-25000" dirty="0">
                <a:sym typeface="Wingdings" pitchFamily="2" charset="2"/>
              </a:rPr>
              <a:t>’</a:t>
            </a:r>
            <a:r>
              <a:rPr lang="en-US" dirty="0">
                <a:sym typeface="Wingdings" pitchFamily="2" charset="2"/>
              </a:rPr>
              <a:t> 2, 2.5TeV and widths 1%, 10%)</a:t>
            </a:r>
          </a:p>
          <a:p>
            <a:pPr marL="1257300" lvl="2" indent="-342900">
              <a:buFont typeface="Arial" panose="020B0604020202020204" pitchFamily="34" charset="0"/>
              <a:buChar char="•"/>
            </a:pPr>
            <a:r>
              <a:rPr lang="en-US" dirty="0">
                <a:sym typeface="Wingdings" pitchFamily="2" charset="2"/>
              </a:rPr>
              <a:t>Data vs MC (</a:t>
            </a:r>
            <a:r>
              <a:rPr lang="en-US" dirty="0" err="1">
                <a:sym typeface="Wingdings" pitchFamily="2" charset="2"/>
              </a:rPr>
              <a:t>qcd</a:t>
            </a:r>
            <a:r>
              <a:rPr lang="en-US" dirty="0">
                <a:sym typeface="Wingdings" pitchFamily="2" charset="2"/>
              </a:rPr>
              <a:t> scaled with k-factor to data)</a:t>
            </a:r>
          </a:p>
          <a:p>
            <a:pPr marL="1257300" lvl="2" indent="-342900">
              <a:buFont typeface="Arial" panose="020B0604020202020204" pitchFamily="34" charset="0"/>
              <a:buChar char="•"/>
            </a:pPr>
            <a:r>
              <a:rPr lang="en-US" dirty="0" err="1">
                <a:sym typeface="Wingdings" pitchFamily="2" charset="2"/>
              </a:rPr>
              <a:t>TTbar</a:t>
            </a:r>
            <a:r>
              <a:rPr lang="en-US" dirty="0">
                <a:sym typeface="Wingdings" pitchFamily="2" charset="2"/>
              </a:rPr>
              <a:t> scaled with signal strength </a:t>
            </a:r>
          </a:p>
          <a:p>
            <a:pPr marL="1257300" lvl="2" indent="-342900">
              <a:buFont typeface="Arial" panose="020B0604020202020204" pitchFamily="34" charset="0"/>
              <a:buChar char="•"/>
            </a:pPr>
            <a:r>
              <a:rPr lang="en-US" dirty="0">
                <a:sym typeface="Wingdings" pitchFamily="2" charset="2"/>
              </a:rPr>
              <a:t>This plot can serve also as </a:t>
            </a:r>
            <a:r>
              <a:rPr lang="en-US" dirty="0" err="1">
                <a:sym typeface="Wingdings" pitchFamily="2" charset="2"/>
              </a:rPr>
              <a:t>prefit</a:t>
            </a:r>
            <a:r>
              <a:rPr lang="en-US" dirty="0">
                <a:sym typeface="Wingdings" pitchFamily="2" charset="2"/>
              </a:rPr>
              <a:t> distribution</a:t>
            </a:r>
          </a:p>
          <a:p>
            <a:pPr lvl="1"/>
            <a:endParaRPr lang="en-US" dirty="0">
              <a:sym typeface="Wingdings" pitchFamily="2" charset="2"/>
            </a:endParaRPr>
          </a:p>
          <a:p>
            <a:pPr marL="800100" lvl="1" indent="-342900">
              <a:buFont typeface="Arial" panose="020B0604020202020204" pitchFamily="34" charset="0"/>
              <a:buChar char="•"/>
            </a:pPr>
            <a:r>
              <a:rPr lang="en-US" dirty="0">
                <a:sym typeface="Wingdings" pitchFamily="2" charset="2"/>
              </a:rPr>
              <a:t>Asymptotic Limits (Brazilian plots) for 2016, 2018 </a:t>
            </a:r>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Prefit</a:t>
            </a:r>
            <a:r>
              <a:rPr lang="en-GB" sz="2800" u="sng" dirty="0"/>
              <a:t>) 2016</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032158"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8" name="TextBox 7">
            <a:extLst>
              <a:ext uri="{FF2B5EF4-FFF2-40B4-BE49-F238E27FC236}">
                <a16:creationId xmlns:a16="http://schemas.microsoft.com/office/drawing/2014/main" id="{1EF76571-47F6-E846-A40A-B5B34F949FEE}"/>
              </a:ext>
            </a:extLst>
          </p:cNvPr>
          <p:cNvSpPr txBox="1"/>
          <p:nvPr/>
        </p:nvSpPr>
        <p:spPr>
          <a:xfrm>
            <a:off x="0"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9" name="TextBox 8">
            <a:extLst>
              <a:ext uri="{FF2B5EF4-FFF2-40B4-BE49-F238E27FC236}">
                <a16:creationId xmlns:a16="http://schemas.microsoft.com/office/drawing/2014/main" id="{2ABFB995-6C1E-ED4E-8EAC-B87D242989CE}"/>
              </a:ext>
            </a:extLst>
          </p:cNvPr>
          <p:cNvSpPr txBox="1"/>
          <p:nvPr/>
        </p:nvSpPr>
        <p:spPr>
          <a:xfrm>
            <a:off x="10032158"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pic>
        <p:nvPicPr>
          <p:cNvPr id="4" name="Picture 3">
            <a:extLst>
              <a:ext uri="{FF2B5EF4-FFF2-40B4-BE49-F238E27FC236}">
                <a16:creationId xmlns:a16="http://schemas.microsoft.com/office/drawing/2014/main" id="{8B838B54-BCCF-8142-BAD8-FE43333B6334}"/>
              </a:ext>
            </a:extLst>
          </p:cNvPr>
          <p:cNvPicPr>
            <a:picLocks noChangeAspect="1"/>
          </p:cNvPicPr>
          <p:nvPr/>
        </p:nvPicPr>
        <p:blipFill>
          <a:blip r:embed="rId2"/>
          <a:stretch>
            <a:fillRect/>
          </a:stretch>
        </p:blipFill>
        <p:spPr>
          <a:xfrm rot="5400000">
            <a:off x="2692001" y="27305"/>
            <a:ext cx="2842895" cy="3960495"/>
          </a:xfrm>
          <a:prstGeom prst="rect">
            <a:avLst/>
          </a:prstGeom>
        </p:spPr>
      </p:pic>
      <p:pic>
        <p:nvPicPr>
          <p:cNvPr id="6" name="Picture 5">
            <a:extLst>
              <a:ext uri="{FF2B5EF4-FFF2-40B4-BE49-F238E27FC236}">
                <a16:creationId xmlns:a16="http://schemas.microsoft.com/office/drawing/2014/main" id="{117BD691-D9D2-0940-BA4B-6F1211FD3F69}"/>
              </a:ext>
            </a:extLst>
          </p:cNvPr>
          <p:cNvPicPr>
            <a:picLocks noChangeAspect="1"/>
          </p:cNvPicPr>
          <p:nvPr/>
        </p:nvPicPr>
        <p:blipFill>
          <a:blip r:embed="rId3"/>
          <a:stretch>
            <a:fillRect/>
          </a:stretch>
        </p:blipFill>
        <p:spPr>
          <a:xfrm rot="5400000">
            <a:off x="2692002" y="2870200"/>
            <a:ext cx="2842895" cy="3960495"/>
          </a:xfrm>
          <a:prstGeom prst="rect">
            <a:avLst/>
          </a:prstGeom>
        </p:spPr>
      </p:pic>
      <p:pic>
        <p:nvPicPr>
          <p:cNvPr id="12" name="Picture 11">
            <a:extLst>
              <a:ext uri="{FF2B5EF4-FFF2-40B4-BE49-F238E27FC236}">
                <a16:creationId xmlns:a16="http://schemas.microsoft.com/office/drawing/2014/main" id="{9A7D51BD-B9A4-D746-8C1E-33E76D00E89F}"/>
              </a:ext>
            </a:extLst>
          </p:cNvPr>
          <p:cNvPicPr>
            <a:picLocks noChangeAspect="1"/>
          </p:cNvPicPr>
          <p:nvPr/>
        </p:nvPicPr>
        <p:blipFill>
          <a:blip r:embed="rId4"/>
          <a:stretch>
            <a:fillRect/>
          </a:stretch>
        </p:blipFill>
        <p:spPr>
          <a:xfrm rot="5400000">
            <a:off x="6669323" y="545"/>
            <a:ext cx="2842895" cy="3960495"/>
          </a:xfrm>
          <a:prstGeom prst="rect">
            <a:avLst/>
          </a:prstGeom>
        </p:spPr>
      </p:pic>
      <p:pic>
        <p:nvPicPr>
          <p:cNvPr id="14" name="Picture 13">
            <a:extLst>
              <a:ext uri="{FF2B5EF4-FFF2-40B4-BE49-F238E27FC236}">
                <a16:creationId xmlns:a16="http://schemas.microsoft.com/office/drawing/2014/main" id="{17F04F2A-8505-B14C-A372-94EFA9F5F7D7}"/>
              </a:ext>
            </a:extLst>
          </p:cNvPr>
          <p:cNvPicPr>
            <a:picLocks noChangeAspect="1"/>
          </p:cNvPicPr>
          <p:nvPr/>
        </p:nvPicPr>
        <p:blipFill>
          <a:blip r:embed="rId5"/>
          <a:stretch>
            <a:fillRect/>
          </a:stretch>
        </p:blipFill>
        <p:spPr>
          <a:xfrm rot="5400000">
            <a:off x="6669323" y="2870199"/>
            <a:ext cx="2842895" cy="3960495"/>
          </a:xfrm>
          <a:prstGeom prst="rect">
            <a:avLst/>
          </a:prstGeom>
        </p:spPr>
      </p:pic>
    </p:spTree>
    <p:extLst>
      <p:ext uri="{BB962C8B-B14F-4D97-AF65-F5344CB8AC3E}">
        <p14:creationId xmlns:p14="http://schemas.microsoft.com/office/powerpoint/2010/main" val="408333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Prefit</a:t>
            </a:r>
            <a:r>
              <a:rPr lang="en-GB" sz="2800" u="sng" dirty="0"/>
              <a:t>) 2018</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79612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00647" y="1830925"/>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8" name="TextBox 7">
            <a:extLst>
              <a:ext uri="{FF2B5EF4-FFF2-40B4-BE49-F238E27FC236}">
                <a16:creationId xmlns:a16="http://schemas.microsoft.com/office/drawing/2014/main" id="{1EF76571-47F6-E846-A40A-B5B34F949FEE}"/>
              </a:ext>
            </a:extLst>
          </p:cNvPr>
          <p:cNvSpPr txBox="1"/>
          <p:nvPr/>
        </p:nvSpPr>
        <p:spPr>
          <a:xfrm>
            <a:off x="-52252"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9" name="TextBox 8">
            <a:extLst>
              <a:ext uri="{FF2B5EF4-FFF2-40B4-BE49-F238E27FC236}">
                <a16:creationId xmlns:a16="http://schemas.microsoft.com/office/drawing/2014/main" id="{2ABFB995-6C1E-ED4E-8EAC-B87D242989CE}"/>
              </a:ext>
            </a:extLst>
          </p:cNvPr>
          <p:cNvSpPr txBox="1"/>
          <p:nvPr/>
        </p:nvSpPr>
        <p:spPr>
          <a:xfrm>
            <a:off x="10200647" y="5018299"/>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pic>
        <p:nvPicPr>
          <p:cNvPr id="5" name="Picture 4">
            <a:extLst>
              <a:ext uri="{FF2B5EF4-FFF2-40B4-BE49-F238E27FC236}">
                <a16:creationId xmlns:a16="http://schemas.microsoft.com/office/drawing/2014/main" id="{6EA61632-D914-C649-9760-88316C4FD0A1}"/>
              </a:ext>
            </a:extLst>
          </p:cNvPr>
          <p:cNvPicPr>
            <a:picLocks noChangeAspect="1"/>
          </p:cNvPicPr>
          <p:nvPr/>
        </p:nvPicPr>
        <p:blipFill>
          <a:blip r:embed="rId2"/>
          <a:stretch>
            <a:fillRect/>
          </a:stretch>
        </p:blipFill>
        <p:spPr>
          <a:xfrm rot="5400000">
            <a:off x="2387328" y="-54714"/>
            <a:ext cx="2842895" cy="3960495"/>
          </a:xfrm>
          <a:prstGeom prst="rect">
            <a:avLst/>
          </a:prstGeom>
        </p:spPr>
      </p:pic>
      <p:pic>
        <p:nvPicPr>
          <p:cNvPr id="13" name="Picture 12">
            <a:extLst>
              <a:ext uri="{FF2B5EF4-FFF2-40B4-BE49-F238E27FC236}">
                <a16:creationId xmlns:a16="http://schemas.microsoft.com/office/drawing/2014/main" id="{169AB02B-0CE5-0046-804F-DF0214785E45}"/>
              </a:ext>
            </a:extLst>
          </p:cNvPr>
          <p:cNvPicPr>
            <a:picLocks noChangeAspect="1"/>
          </p:cNvPicPr>
          <p:nvPr/>
        </p:nvPicPr>
        <p:blipFill>
          <a:blip r:embed="rId3"/>
          <a:stretch>
            <a:fillRect/>
          </a:stretch>
        </p:blipFill>
        <p:spPr>
          <a:xfrm rot="5400000">
            <a:off x="2387327" y="2882962"/>
            <a:ext cx="2842895" cy="3960495"/>
          </a:xfrm>
          <a:prstGeom prst="rect">
            <a:avLst/>
          </a:prstGeom>
        </p:spPr>
      </p:pic>
      <p:pic>
        <p:nvPicPr>
          <p:cNvPr id="16" name="Picture 15">
            <a:extLst>
              <a:ext uri="{FF2B5EF4-FFF2-40B4-BE49-F238E27FC236}">
                <a16:creationId xmlns:a16="http://schemas.microsoft.com/office/drawing/2014/main" id="{BAC018E3-4211-974E-8435-4334A8FA8F1A}"/>
              </a:ext>
            </a:extLst>
          </p:cNvPr>
          <p:cNvPicPr>
            <a:picLocks noChangeAspect="1"/>
          </p:cNvPicPr>
          <p:nvPr/>
        </p:nvPicPr>
        <p:blipFill>
          <a:blip r:embed="rId4"/>
          <a:stretch>
            <a:fillRect/>
          </a:stretch>
        </p:blipFill>
        <p:spPr>
          <a:xfrm rot="5400000">
            <a:off x="6652497" y="-54715"/>
            <a:ext cx="2842895" cy="3960495"/>
          </a:xfrm>
          <a:prstGeom prst="rect">
            <a:avLst/>
          </a:prstGeom>
        </p:spPr>
      </p:pic>
      <p:pic>
        <p:nvPicPr>
          <p:cNvPr id="18" name="Picture 17">
            <a:extLst>
              <a:ext uri="{FF2B5EF4-FFF2-40B4-BE49-F238E27FC236}">
                <a16:creationId xmlns:a16="http://schemas.microsoft.com/office/drawing/2014/main" id="{705CF014-626D-F14F-A55A-6FE016A5A77D}"/>
              </a:ext>
            </a:extLst>
          </p:cNvPr>
          <p:cNvPicPr>
            <a:picLocks noChangeAspect="1"/>
          </p:cNvPicPr>
          <p:nvPr/>
        </p:nvPicPr>
        <p:blipFill>
          <a:blip r:embed="rId5"/>
          <a:stretch>
            <a:fillRect/>
          </a:stretch>
        </p:blipFill>
        <p:spPr>
          <a:xfrm rot="5400000">
            <a:off x="6652497" y="2882962"/>
            <a:ext cx="2842895" cy="3960495"/>
          </a:xfrm>
          <a:prstGeom prst="rect">
            <a:avLst/>
          </a:prstGeom>
        </p:spPr>
      </p:pic>
    </p:spTree>
    <p:extLst>
      <p:ext uri="{BB962C8B-B14F-4D97-AF65-F5344CB8AC3E}">
        <p14:creationId xmlns:p14="http://schemas.microsoft.com/office/powerpoint/2010/main" val="115463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err="1">
                <a:solidFill>
                  <a:schemeClr val="tx1"/>
                </a:solidFill>
              </a:rPr>
              <a:t>Assymptotic</a:t>
            </a:r>
            <a:r>
              <a:rPr lang="en-GB" sz="2800" u="sng" dirty="0">
                <a:solidFill>
                  <a:schemeClr val="tx1"/>
                </a:solidFill>
              </a:rPr>
              <a:t> Limits 2016</a:t>
            </a:r>
          </a:p>
        </p:txBody>
      </p:sp>
      <p:pic>
        <p:nvPicPr>
          <p:cNvPr id="5" name="Picture 4" descr="A picture containing chart&#10;&#10;Description automatically generated">
            <a:extLst>
              <a:ext uri="{FF2B5EF4-FFF2-40B4-BE49-F238E27FC236}">
                <a16:creationId xmlns:a16="http://schemas.microsoft.com/office/drawing/2014/main" id="{EFEB24D5-A704-C24A-BD25-BF18FE25838F}"/>
              </a:ext>
            </a:extLst>
          </p:cNvPr>
          <p:cNvPicPr>
            <a:picLocks noChangeAspect="1"/>
          </p:cNvPicPr>
          <p:nvPr/>
        </p:nvPicPr>
        <p:blipFill>
          <a:blip r:embed="rId2"/>
          <a:stretch>
            <a:fillRect/>
          </a:stretch>
        </p:blipFill>
        <p:spPr>
          <a:xfrm>
            <a:off x="37013" y="1431290"/>
            <a:ext cx="5560060" cy="3995420"/>
          </a:xfrm>
          <a:prstGeom prst="rect">
            <a:avLst/>
          </a:prstGeom>
        </p:spPr>
      </p:pic>
      <p:pic>
        <p:nvPicPr>
          <p:cNvPr id="13" name="Picture 12" descr="Chart, line chart&#10;&#10;Description automatically generated">
            <a:extLst>
              <a:ext uri="{FF2B5EF4-FFF2-40B4-BE49-F238E27FC236}">
                <a16:creationId xmlns:a16="http://schemas.microsoft.com/office/drawing/2014/main" id="{3739CF7A-F24B-854C-B679-B3C8EAF28669}"/>
              </a:ext>
            </a:extLst>
          </p:cNvPr>
          <p:cNvPicPr>
            <a:picLocks noChangeAspect="1"/>
          </p:cNvPicPr>
          <p:nvPr/>
        </p:nvPicPr>
        <p:blipFill>
          <a:blip r:embed="rId3"/>
          <a:stretch>
            <a:fillRect/>
          </a:stretch>
        </p:blipFill>
        <p:spPr>
          <a:xfrm>
            <a:off x="6093697" y="1431290"/>
            <a:ext cx="5560060" cy="3995420"/>
          </a:xfrm>
          <a:prstGeom prst="rect">
            <a:avLst/>
          </a:prstGeom>
        </p:spPr>
      </p:pic>
      <p:sp>
        <p:nvSpPr>
          <p:cNvPr id="17" name="TextBox 16">
            <a:extLst>
              <a:ext uri="{FF2B5EF4-FFF2-40B4-BE49-F238E27FC236}">
                <a16:creationId xmlns:a16="http://schemas.microsoft.com/office/drawing/2014/main" id="{787BEEBA-C5CA-8B41-9BC6-51FD4AEA0D8E}"/>
              </a:ext>
            </a:extLst>
          </p:cNvPr>
          <p:cNvSpPr txBox="1"/>
          <p:nvPr/>
        </p:nvSpPr>
        <p:spPr>
          <a:xfrm>
            <a:off x="8203358" y="896717"/>
            <a:ext cx="2023672" cy="369332"/>
          </a:xfrm>
          <a:prstGeom prst="rect">
            <a:avLst/>
          </a:prstGeom>
          <a:noFill/>
        </p:spPr>
        <p:txBody>
          <a:bodyPr wrap="square" rtlCol="0">
            <a:spAutoFit/>
          </a:bodyPr>
          <a:lstStyle/>
          <a:p>
            <a:pPr algn="ctr"/>
            <a:r>
              <a:rPr lang="en-GR" dirty="0">
                <a:solidFill>
                  <a:srgbClr val="FF0000"/>
                </a:solidFill>
              </a:rPr>
              <a:t>Width = 10%</a:t>
            </a:r>
          </a:p>
        </p:txBody>
      </p:sp>
      <p:sp>
        <p:nvSpPr>
          <p:cNvPr id="18" name="TextBox 17">
            <a:extLst>
              <a:ext uri="{FF2B5EF4-FFF2-40B4-BE49-F238E27FC236}">
                <a16:creationId xmlns:a16="http://schemas.microsoft.com/office/drawing/2014/main" id="{020840F4-D138-074C-9A38-D3DA666FB422}"/>
              </a:ext>
            </a:extLst>
          </p:cNvPr>
          <p:cNvSpPr txBox="1"/>
          <p:nvPr/>
        </p:nvSpPr>
        <p:spPr>
          <a:xfrm>
            <a:off x="1805207" y="896717"/>
            <a:ext cx="2023672" cy="369332"/>
          </a:xfrm>
          <a:prstGeom prst="rect">
            <a:avLst/>
          </a:prstGeom>
          <a:noFill/>
        </p:spPr>
        <p:txBody>
          <a:bodyPr wrap="square" rtlCol="0">
            <a:spAutoFit/>
          </a:bodyPr>
          <a:lstStyle/>
          <a:p>
            <a:pPr algn="ctr"/>
            <a:r>
              <a:rPr lang="en-GR" dirty="0">
                <a:solidFill>
                  <a:srgbClr val="FF0000"/>
                </a:solidFill>
              </a:rPr>
              <a:t>Width = 1%</a:t>
            </a:r>
          </a:p>
        </p:txBody>
      </p:sp>
    </p:spTree>
    <p:extLst>
      <p:ext uri="{BB962C8B-B14F-4D97-AF65-F5344CB8AC3E}">
        <p14:creationId xmlns:p14="http://schemas.microsoft.com/office/powerpoint/2010/main" val="229124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err="1">
                <a:solidFill>
                  <a:schemeClr val="tx1"/>
                </a:solidFill>
              </a:rPr>
              <a:t>Assymptotic</a:t>
            </a:r>
            <a:r>
              <a:rPr lang="en-GB" sz="2800" u="sng" dirty="0">
                <a:solidFill>
                  <a:schemeClr val="tx1"/>
                </a:solidFill>
              </a:rPr>
              <a:t> Limits 2018</a:t>
            </a:r>
          </a:p>
        </p:txBody>
      </p:sp>
      <p:sp>
        <p:nvSpPr>
          <p:cNvPr id="17" name="TextBox 16">
            <a:extLst>
              <a:ext uri="{FF2B5EF4-FFF2-40B4-BE49-F238E27FC236}">
                <a16:creationId xmlns:a16="http://schemas.microsoft.com/office/drawing/2014/main" id="{787BEEBA-C5CA-8B41-9BC6-51FD4AEA0D8E}"/>
              </a:ext>
            </a:extLst>
          </p:cNvPr>
          <p:cNvSpPr txBox="1"/>
          <p:nvPr/>
        </p:nvSpPr>
        <p:spPr>
          <a:xfrm>
            <a:off x="8203358" y="896717"/>
            <a:ext cx="2023672" cy="369332"/>
          </a:xfrm>
          <a:prstGeom prst="rect">
            <a:avLst/>
          </a:prstGeom>
          <a:noFill/>
        </p:spPr>
        <p:txBody>
          <a:bodyPr wrap="square" rtlCol="0">
            <a:spAutoFit/>
          </a:bodyPr>
          <a:lstStyle/>
          <a:p>
            <a:pPr algn="ctr"/>
            <a:r>
              <a:rPr lang="en-GR" dirty="0">
                <a:solidFill>
                  <a:srgbClr val="FF0000"/>
                </a:solidFill>
              </a:rPr>
              <a:t>Width = 10%</a:t>
            </a:r>
          </a:p>
        </p:txBody>
      </p:sp>
      <p:sp>
        <p:nvSpPr>
          <p:cNvPr id="18" name="TextBox 17">
            <a:extLst>
              <a:ext uri="{FF2B5EF4-FFF2-40B4-BE49-F238E27FC236}">
                <a16:creationId xmlns:a16="http://schemas.microsoft.com/office/drawing/2014/main" id="{020840F4-D138-074C-9A38-D3DA666FB422}"/>
              </a:ext>
            </a:extLst>
          </p:cNvPr>
          <p:cNvSpPr txBox="1"/>
          <p:nvPr/>
        </p:nvSpPr>
        <p:spPr>
          <a:xfrm>
            <a:off x="1805207" y="896717"/>
            <a:ext cx="2023672" cy="369332"/>
          </a:xfrm>
          <a:prstGeom prst="rect">
            <a:avLst/>
          </a:prstGeom>
          <a:noFill/>
        </p:spPr>
        <p:txBody>
          <a:bodyPr wrap="square" rtlCol="0">
            <a:spAutoFit/>
          </a:bodyPr>
          <a:lstStyle/>
          <a:p>
            <a:pPr algn="ctr"/>
            <a:r>
              <a:rPr lang="en-GR" dirty="0">
                <a:solidFill>
                  <a:srgbClr val="FF0000"/>
                </a:solidFill>
              </a:rPr>
              <a:t>Width = 1%</a:t>
            </a:r>
          </a:p>
        </p:txBody>
      </p:sp>
      <p:pic>
        <p:nvPicPr>
          <p:cNvPr id="4" name="Picture 3" descr="Chart&#10;&#10;Description automatically generated">
            <a:extLst>
              <a:ext uri="{FF2B5EF4-FFF2-40B4-BE49-F238E27FC236}">
                <a16:creationId xmlns:a16="http://schemas.microsoft.com/office/drawing/2014/main" id="{4D1B8F6B-BAF0-9142-A8FC-D765CA6484CA}"/>
              </a:ext>
            </a:extLst>
          </p:cNvPr>
          <p:cNvPicPr>
            <a:picLocks noChangeAspect="1"/>
          </p:cNvPicPr>
          <p:nvPr/>
        </p:nvPicPr>
        <p:blipFill>
          <a:blip r:embed="rId2"/>
          <a:stretch>
            <a:fillRect/>
          </a:stretch>
        </p:blipFill>
        <p:spPr>
          <a:xfrm>
            <a:off x="37013" y="1431290"/>
            <a:ext cx="5560060" cy="3995420"/>
          </a:xfrm>
          <a:prstGeom prst="rect">
            <a:avLst/>
          </a:prstGeom>
        </p:spPr>
      </p:pic>
      <p:pic>
        <p:nvPicPr>
          <p:cNvPr id="8" name="Picture 7" descr="Chart, line chart&#10;&#10;Description automatically generated">
            <a:extLst>
              <a:ext uri="{FF2B5EF4-FFF2-40B4-BE49-F238E27FC236}">
                <a16:creationId xmlns:a16="http://schemas.microsoft.com/office/drawing/2014/main" id="{92EE6241-C049-DA4E-9687-E225642F22C8}"/>
              </a:ext>
            </a:extLst>
          </p:cNvPr>
          <p:cNvPicPr>
            <a:picLocks noChangeAspect="1"/>
          </p:cNvPicPr>
          <p:nvPr/>
        </p:nvPicPr>
        <p:blipFill>
          <a:blip r:embed="rId3"/>
          <a:stretch>
            <a:fillRect/>
          </a:stretch>
        </p:blipFill>
        <p:spPr>
          <a:xfrm>
            <a:off x="6093697" y="1431290"/>
            <a:ext cx="5560060" cy="3995420"/>
          </a:xfrm>
          <a:prstGeom prst="rect">
            <a:avLst/>
          </a:prstGeom>
        </p:spPr>
      </p:pic>
    </p:spTree>
    <p:extLst>
      <p:ext uri="{BB962C8B-B14F-4D97-AF65-F5344CB8AC3E}">
        <p14:creationId xmlns:p14="http://schemas.microsoft.com/office/powerpoint/2010/main" val="88530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12/4/20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smtClean="0">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9</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8681237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11914</TotalTime>
  <Words>751</Words>
  <Application>Microsoft Macintosh PowerPoint</Application>
  <PresentationFormat>Widescreen</PresentationFormat>
  <Paragraphs>133</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Cambria Math</vt:lpstr>
      <vt:lpstr>Retrospect</vt:lpstr>
      <vt:lpstr>Custom Design</vt:lpstr>
      <vt:lpstr> HEP NTUA  Top Angular Report  4/12/2020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2126</cp:revision>
  <dcterms:created xsi:type="dcterms:W3CDTF">2019-11-29T10:22:58Z</dcterms:created>
  <dcterms:modified xsi:type="dcterms:W3CDTF">2020-12-04T08:23:34Z</dcterms:modified>
</cp:coreProperties>
</file>