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4"/>
  </p:notesMasterIdLst>
  <p:handoutMasterIdLst>
    <p:handoutMasterId r:id="rId35"/>
  </p:handoutMasterIdLst>
  <p:sldIdLst>
    <p:sldId id="256" r:id="rId3"/>
    <p:sldId id="380" r:id="rId4"/>
    <p:sldId id="373" r:id="rId5"/>
    <p:sldId id="549" r:id="rId6"/>
    <p:sldId id="525" r:id="rId7"/>
    <p:sldId id="534" r:id="rId8"/>
    <p:sldId id="519" r:id="rId9"/>
    <p:sldId id="556" r:id="rId10"/>
    <p:sldId id="516" r:id="rId11"/>
    <p:sldId id="536" r:id="rId12"/>
    <p:sldId id="494" r:id="rId13"/>
    <p:sldId id="559" r:id="rId14"/>
    <p:sldId id="563" r:id="rId15"/>
    <p:sldId id="271" r:id="rId16"/>
    <p:sldId id="557" r:id="rId17"/>
    <p:sldId id="562" r:id="rId18"/>
    <p:sldId id="539" r:id="rId19"/>
    <p:sldId id="548" r:id="rId20"/>
    <p:sldId id="500" r:id="rId21"/>
    <p:sldId id="544" r:id="rId22"/>
    <p:sldId id="507" r:id="rId23"/>
    <p:sldId id="535" r:id="rId24"/>
    <p:sldId id="487" r:id="rId25"/>
    <p:sldId id="554" r:id="rId26"/>
    <p:sldId id="529" r:id="rId27"/>
    <p:sldId id="530" r:id="rId28"/>
    <p:sldId id="532" r:id="rId29"/>
    <p:sldId id="545" r:id="rId30"/>
    <p:sldId id="558" r:id="rId31"/>
    <p:sldId id="540" r:id="rId32"/>
    <p:sldId id="5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 autoAdjust="0"/>
    <p:restoredTop sz="95014"/>
  </p:normalViewPr>
  <p:slideViewPr>
    <p:cSldViewPr snapToGrid="0">
      <p:cViewPr varScale="1">
        <p:scale>
          <a:sx n="83" d="100"/>
          <a:sy n="83" d="100"/>
        </p:scale>
        <p:origin x="2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9/22/20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9/22/20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2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9/22/20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9/22/20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9/22/20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9/22/20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9/22/20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9/22/20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9/22/20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msweb.cern.ch/das/request?view=list&amp;limit=50&amp;instance=prod%2Fglobal&amp;input=%2FTTToHadronic_TuneCP5_13TeV-powheg-pythia8%2FRunIIAutumn18MiniAOD-102X_upgrade2018_realistic_v15-v1%2FMINIAODSIM" TargetMode="External"/><Relationship Id="rId3" Type="http://schemas.openxmlformats.org/officeDocument/2006/relationships/hyperlink" Target="https://cmsweb.cern.ch/das/request?view=list&amp;limit=50&amp;instance=prod%2Fglobal&amp;input=%2FTT_Mtt-1000toInf_TuneCUETP8M2T4_13TeV-powheg-pythia8%2FRunIISummer16MiniAODv3-PUMoriond17_94X_mcRun2_asymptotic_v3-v2%2FMINIAODSIM" TargetMode="External"/><Relationship Id="rId7" Type="http://schemas.openxmlformats.org/officeDocument/2006/relationships/hyperlink" Target="https://cmsweb.cern.ch/das/request?view=list&amp;limit=50&amp;instance=prod%2Fglobal&amp;input=%2FTTTo2L2Nu_TuneCP5_13TeV-powheg-pythia8%2FRunIIFall17MiniAODv2-PU2017_12Apr2018_94X_mc2017_realistic_v14-v2%2FMINIAODSIM" TargetMode="External"/><Relationship Id="rId2" Type="http://schemas.openxmlformats.org/officeDocument/2006/relationships/hyperlink" Target="https://cmsweb.cern.ch/das/request?view=list&amp;limit=50&amp;instance=prod%2Fglobal&amp;input=%2FTT_Mtt-700to1000_TuneCUETP8M2T4_13TeV-powheg-pythia8%2FRunIISummer16MiniAODv3-PUMoriond17_94X_mcRun2_asymptotic_v3-v2%2FMINIAODSI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msweb.cern.ch/das/request?view=list&amp;limit=50&amp;instance=prod%2Fglobal&amp;input=%2FTTToSemiLeptonic_TuneCP5_13TeV-powheg-pythia8%2FRunIIFall17MiniAODv2-PU2017_12Apr2018_94X_mc2017_realistic_v14-v2%2FMINIAODSIM" TargetMode="External"/><Relationship Id="rId5" Type="http://schemas.openxmlformats.org/officeDocument/2006/relationships/hyperlink" Target="https://cmsweb.cern.ch/das/request?view=list&amp;limit=50&amp;instance=prod%2Fglobal&amp;input=%2FTTToHadronic_TuneCP5_13TeV-powheg-pythia8%2FRunIIFall17MiniAODv2-PU2017_12Apr2018_94X_mc2017_realistic_v14-v1%2FMINIAODSIM" TargetMode="External"/><Relationship Id="rId10" Type="http://schemas.openxmlformats.org/officeDocument/2006/relationships/hyperlink" Target="https://cmsweb.cern.ch/das/request?view=list&amp;limit=50&amp;instance=prod%2Fglobal&amp;input=%2FTTTo2L2Nu_TuneCP5_13TeV-powheg-pythia8%2FRunIIAutumn18MiniAOD-102X_upgrade2018_realistic_v15-v1%2FMINIAODSIM" TargetMode="External"/><Relationship Id="rId4" Type="http://schemas.openxmlformats.org/officeDocument/2006/relationships/hyperlink" Target="https://cmsweb.cern.ch/das/request?view=list&amp;limit=50&amp;instance=prod%2Fglobal&amp;input=%2FTT_TuneCUETP8M2T4_13TeV-powheg-pythia8%2FRunIISummer16MiniAODv3-PUMoriond17_94X_mcRun2_asymptotic_v3-v1%2FMINIAODSIM" TargetMode="External"/><Relationship Id="rId9" Type="http://schemas.openxmlformats.org/officeDocument/2006/relationships/hyperlink" Target="https://cmsweb.cern.ch/das/request?view=list&amp;limit=50&amp;instance=prod%2Fglobal&amp;input=%2FTTToSemiLeptonic_TuneCP5_13TeV-powheg-pythia8%2FRunIIAutumn18MiniAOD-102X_upgrade2018_realistic_v15-v1%2FMINIAODSI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r>
              <a:rPr lang="en-GB" sz="4400" dirty="0"/>
              <a:t>Measurement of differential production cross section for boosted top quarks in the all hadronic channel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23/9/2020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G. </a:t>
            </a:r>
            <a:r>
              <a:rPr lang="en-US" u="sng" dirty="0" err="1"/>
              <a:t>Bakas</a:t>
            </a:r>
            <a:r>
              <a:rPr lang="en-US" dirty="0"/>
              <a:t>, K. </a:t>
            </a:r>
            <a:r>
              <a:rPr lang="en-US" dirty="0" err="1"/>
              <a:t>Kousouris</a:t>
            </a:r>
            <a:r>
              <a:rPr lang="en-US" dirty="0"/>
              <a:t>, I. </a:t>
            </a:r>
            <a:r>
              <a:rPr lang="en-US" dirty="0" err="1"/>
              <a:t>Papakrivopoulos</a:t>
            </a:r>
            <a:r>
              <a:rPr lang="en-US" dirty="0"/>
              <a:t>, G. </a:t>
            </a:r>
            <a:r>
              <a:rPr lang="en-US" dirty="0" err="1"/>
              <a:t>Tsipolitis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Strength Results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BFB4-1B7E-D145-957A-CFB94683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39135" y="-565937"/>
            <a:ext cx="5713730" cy="7920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6F154-259D-4747-9F19-AEE5F95CD237}"/>
              </a:ext>
            </a:extLst>
          </p:cNvPr>
          <p:cNvSpPr/>
          <p:nvPr/>
        </p:nvSpPr>
        <p:spPr>
          <a:xfrm>
            <a:off x="3569551" y="1967346"/>
            <a:ext cx="1459649" cy="2022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7D06-CF8B-994A-A934-930C37A107AE}"/>
              </a:ext>
            </a:extLst>
          </p:cNvPr>
          <p:cNvSpPr/>
          <p:nvPr/>
        </p:nvSpPr>
        <p:spPr>
          <a:xfrm>
            <a:off x="5662590" y="2812472"/>
            <a:ext cx="1459649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CA7D-BAD0-EA4D-B73A-C7DE90EF5F89}"/>
              </a:ext>
            </a:extLst>
          </p:cNvPr>
          <p:cNvSpPr/>
          <p:nvPr/>
        </p:nvSpPr>
        <p:spPr>
          <a:xfrm>
            <a:off x="7741774" y="2417617"/>
            <a:ext cx="1459649" cy="20227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𝑓𝑖𝑡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604306" cy="800662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factor from SR</a:t>
            </a:r>
            <a:r>
              <a:rPr lang="en-US" baseline="-25000" dirty="0"/>
              <a:t>A </a:t>
            </a:r>
            <a:r>
              <a:rPr lang="en-US" dirty="0"/>
              <a:t>to SR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7AB4F-2EFC-D746-841A-CB591E172344}"/>
              </a:ext>
            </a:extLst>
          </p:cNvPr>
          <p:cNvSpPr/>
          <p:nvPr/>
        </p:nvSpPr>
        <p:spPr>
          <a:xfrm>
            <a:off x="5528618" y="642924"/>
            <a:ext cx="1800869" cy="954107"/>
          </a:xfrm>
          <a:prstGeom prst="wedgeRoundRectCallout">
            <a:avLst>
              <a:gd name="adj1" fmla="val -39030"/>
              <a:gd name="adj2" fmla="val 8241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FF885-3539-C64E-A125-23EB7D051E53}"/>
              </a:ext>
            </a:extLst>
          </p:cNvPr>
          <p:cNvSpPr txBox="1"/>
          <p:nvPr/>
        </p:nvSpPr>
        <p:spPr>
          <a:xfrm>
            <a:off x="5626899" y="654049"/>
            <a:ext cx="160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Fitted number of QCD events in SR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mass, </a:t>
            </a:r>
            <a:r>
              <a:rPr lang="en-US" dirty="0" err="1"/>
              <a:t>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C5BE2-2FE8-0740-8551-FE2BC1E51FA1}"/>
                  </a:ext>
                </a:extLst>
              </p:cNvPr>
              <p:cNvSpPr txBox="1"/>
              <p:nvPr/>
            </p:nvSpPr>
            <p:spPr>
              <a:xfrm>
                <a:off x="111965" y="4401756"/>
                <a:ext cx="11651945" cy="46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We deploy a fit in the Signal Region (2btag) to extract the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𝑄𝐶𝐷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𝑓𝑖𝑡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C5BE2-2FE8-0740-8551-FE2BC1E5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401756"/>
                <a:ext cx="11651945" cy="460254"/>
              </a:xfrm>
              <a:prstGeom prst="rect">
                <a:avLst/>
              </a:prstGeom>
              <a:blipFill>
                <a:blip r:embed="rId3"/>
                <a:stretch>
                  <a:fillRect l="-314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480526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805268"/>
                <a:ext cx="11651945" cy="47448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282413C-8544-4C9E-800A-F168669F9FC5}"/>
              </a:ext>
            </a:extLst>
          </p:cNvPr>
          <p:cNvSpPr txBox="1"/>
          <p:nvPr/>
        </p:nvSpPr>
        <p:spPr>
          <a:xfrm>
            <a:off x="111965" y="5329272"/>
            <a:ext cx="921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contaminated from ttbar and subdominant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bkgs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which has to be dealt with.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8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548993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-13404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 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5523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48993"/>
            <a:ext cx="2472271" cy="365125"/>
          </a:xfrm>
        </p:spPr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61F5-8AF9-6B46-A636-772584AC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-90112"/>
            <a:ext cx="3064637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9AC15-9D34-BD41-A37F-3860E61D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3" y="-90113"/>
            <a:ext cx="3064637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31CAC-3974-2F42-A22B-C4EC8049C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-90113"/>
            <a:ext cx="3064637" cy="4248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93902B-2389-6249-A502-D9D79E04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1947" y="2963053"/>
            <a:ext cx="3064637" cy="4248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7822AB-9624-5C49-A98F-6A55B8468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63681" y="2967723"/>
            <a:ext cx="3064637" cy="4248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C749DB-43B3-4341-854F-6ADB9B2DA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35418" y="2972393"/>
            <a:ext cx="3064637" cy="4248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31778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50CF6-9577-5945-8714-1974241AC78A}"/>
              </a:ext>
            </a:extLst>
          </p:cNvPr>
          <p:cNvSpPr txBox="1"/>
          <p:nvPr/>
        </p:nvSpPr>
        <p:spPr>
          <a:xfrm>
            <a:off x="4469872" y="4175355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F66C0-E951-3543-9155-19E5D73051F0}"/>
              </a:ext>
            </a:extLst>
          </p:cNvPr>
          <p:cNvSpPr txBox="1"/>
          <p:nvPr/>
        </p:nvSpPr>
        <p:spPr>
          <a:xfrm>
            <a:off x="313799" y="415985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41C05-8250-D34B-AFF3-B98D4E6599A3}"/>
              </a:ext>
            </a:extLst>
          </p:cNvPr>
          <p:cNvSpPr txBox="1"/>
          <p:nvPr/>
        </p:nvSpPr>
        <p:spPr>
          <a:xfrm>
            <a:off x="8473212" y="418114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537842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9350" y="-13404"/>
            <a:ext cx="719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 (Normalized)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3727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842"/>
            <a:ext cx="2472271" cy="365125"/>
          </a:xfrm>
        </p:spPr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AD3EA-FB17-3F48-805F-B703A08A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-90109"/>
            <a:ext cx="3064637" cy="42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800E8-5B88-C242-B811-3DA850E9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4228" y="-90109"/>
            <a:ext cx="3064637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67D1F7-E116-5D4F-9CFE-D542AD17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6509" y="-90110"/>
            <a:ext cx="3064637" cy="4248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B08D3D-67E1-4B4F-AF28-BFEA0121F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1947" y="2978549"/>
            <a:ext cx="3064637" cy="4248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6B771-26BF-6A4C-92CD-8F79EDEAE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63681" y="2978549"/>
            <a:ext cx="3064637" cy="4248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372D81-A515-DE43-800E-7F1CC971E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35418" y="2978548"/>
            <a:ext cx="3064637" cy="42485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9D1063-DB01-4C46-A572-CF4F1382ACD7}"/>
              </a:ext>
            </a:extLst>
          </p:cNvPr>
          <p:cNvSpPr txBox="1"/>
          <p:nvPr/>
        </p:nvSpPr>
        <p:spPr>
          <a:xfrm>
            <a:off x="4469876" y="4299339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D677F-F56B-9442-962E-151F4F60433F}"/>
              </a:ext>
            </a:extLst>
          </p:cNvPr>
          <p:cNvSpPr txBox="1"/>
          <p:nvPr/>
        </p:nvSpPr>
        <p:spPr>
          <a:xfrm>
            <a:off x="313803" y="4299339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E3EB7-2F52-524A-8050-E4F544FD241F}"/>
              </a:ext>
            </a:extLst>
          </p:cNvPr>
          <p:cNvSpPr txBox="1"/>
          <p:nvPr/>
        </p:nvSpPr>
        <p:spPr>
          <a:xfrm>
            <a:off x="8473216" y="4305130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5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70101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 sz="900" b="0">
                <a:solidFill>
                  <a:schemeClr val="bg1"/>
                </a:solidFill>
              </a:rPr>
              <a:t>14</a:t>
            </a:fld>
            <a:endParaRPr sz="900" b="0" dirty="0">
              <a:solidFill>
                <a:schemeClr val="bg1"/>
              </a:solidFill>
            </a:endParaRPr>
          </a:p>
        </p:txBody>
      </p:sp>
      <p:grpSp>
        <p:nvGrpSpPr>
          <p:cNvPr id="359" name="efficiency of the reco+true selection"/>
          <p:cNvGrpSpPr/>
          <p:nvPr/>
        </p:nvGrpSpPr>
        <p:grpSpPr>
          <a:xfrm>
            <a:off x="3214018" y="4296475"/>
            <a:ext cx="2976064" cy="1111469"/>
            <a:chOff x="-1" y="0"/>
            <a:chExt cx="3967562" cy="1580754"/>
          </a:xfrm>
        </p:grpSpPr>
        <p:sp>
          <p:nvSpPr>
            <p:cNvPr id="357" name="Shape"/>
            <p:cNvSpPr/>
            <p:nvPr/>
          </p:nvSpPr>
          <p:spPr>
            <a:xfrm>
              <a:off x="-1" y="0"/>
              <a:ext cx="3967562" cy="158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901" y="7007"/>
                  </a:lnTo>
                  <a:lnTo>
                    <a:pt x="346" y="7007"/>
                  </a:lnTo>
                  <a:cubicBezTo>
                    <a:pt x="155" y="7007"/>
                    <a:pt x="0" y="7395"/>
                    <a:pt x="0" y="7874"/>
                  </a:cubicBezTo>
                  <a:lnTo>
                    <a:pt x="0" y="20732"/>
                  </a:lnTo>
                  <a:cubicBezTo>
                    <a:pt x="0" y="21212"/>
                    <a:pt x="155" y="21600"/>
                    <a:pt x="346" y="21600"/>
                  </a:cubicBezTo>
                  <a:lnTo>
                    <a:pt x="17761" y="21600"/>
                  </a:lnTo>
                  <a:cubicBezTo>
                    <a:pt x="17951" y="21600"/>
                    <a:pt x="18106" y="21212"/>
                    <a:pt x="18106" y="20732"/>
                  </a:cubicBezTo>
                  <a:lnTo>
                    <a:pt x="18106" y="966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58" name="efficiency of the reco+true selection"/>
            <p:cNvSpPr txBox="1"/>
            <p:nvPr/>
          </p:nvSpPr>
          <p:spPr>
            <a:xfrm>
              <a:off x="-1" y="632035"/>
              <a:ext cx="3967562" cy="872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/>
                <a:t>efficiency of the </a:t>
              </a:r>
              <a:r>
                <a:rPr sz="1758" dirty="0" err="1"/>
                <a:t>reco+true</a:t>
              </a:r>
              <a:r>
                <a:rPr sz="1758" dirty="0"/>
                <a:t> selection</a:t>
              </a:r>
            </a:p>
          </p:txBody>
        </p:sp>
      </p:grpSp>
      <p:grpSp>
        <p:nvGrpSpPr>
          <p:cNvPr id="362" name="migration matrix"/>
          <p:cNvGrpSpPr/>
          <p:nvPr/>
        </p:nvGrpSpPr>
        <p:grpSpPr>
          <a:xfrm>
            <a:off x="5845275" y="4080767"/>
            <a:ext cx="1842833" cy="1327177"/>
            <a:chOff x="-1" y="0"/>
            <a:chExt cx="2620918" cy="1887539"/>
          </a:xfrm>
        </p:grpSpPr>
        <p:sp>
          <p:nvSpPr>
            <p:cNvPr id="360" name="Shape"/>
            <p:cNvSpPr/>
            <p:nvPr/>
          </p:nvSpPr>
          <p:spPr>
            <a:xfrm>
              <a:off x="-1" y="0"/>
              <a:ext cx="2508252" cy="188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93" y="0"/>
                  </a:moveTo>
                  <a:lnTo>
                    <a:pt x="17099" y="9378"/>
                  </a:lnTo>
                  <a:lnTo>
                    <a:pt x="547" y="9378"/>
                  </a:lnTo>
                  <a:cubicBezTo>
                    <a:pt x="245" y="9378"/>
                    <a:pt x="0" y="9704"/>
                    <a:pt x="0" y="10105"/>
                  </a:cubicBezTo>
                  <a:lnTo>
                    <a:pt x="0" y="20873"/>
                  </a:lnTo>
                  <a:cubicBezTo>
                    <a:pt x="0" y="21275"/>
                    <a:pt x="245" y="21600"/>
                    <a:pt x="547" y="21600"/>
                  </a:cubicBezTo>
                  <a:lnTo>
                    <a:pt x="21053" y="21600"/>
                  </a:lnTo>
                  <a:cubicBezTo>
                    <a:pt x="21355" y="21600"/>
                    <a:pt x="21600" y="21275"/>
                    <a:pt x="21600" y="20873"/>
                  </a:cubicBezTo>
                  <a:lnTo>
                    <a:pt x="21600" y="10105"/>
                  </a:lnTo>
                  <a:cubicBezTo>
                    <a:pt x="21600" y="9704"/>
                    <a:pt x="21355" y="9378"/>
                    <a:pt x="21053" y="9378"/>
                  </a:cubicBezTo>
                  <a:lnTo>
                    <a:pt x="19286" y="9378"/>
                  </a:lnTo>
                  <a:lnTo>
                    <a:pt x="18193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61" name="migration matrix"/>
            <p:cNvSpPr txBox="1"/>
            <p:nvPr/>
          </p:nvSpPr>
          <p:spPr>
            <a:xfrm>
              <a:off x="112666" y="1045864"/>
              <a:ext cx="2508251" cy="48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/>
                <a:t>migration matrix</a:t>
              </a:r>
            </a:p>
          </p:txBody>
        </p:sp>
      </p:grpSp>
      <p:grpSp>
        <p:nvGrpSpPr>
          <p:cNvPr id="365" name="reco efficiency of the reco+true selection"/>
          <p:cNvGrpSpPr/>
          <p:nvPr/>
        </p:nvGrpSpPr>
        <p:grpSpPr>
          <a:xfrm>
            <a:off x="7648561" y="4100022"/>
            <a:ext cx="2534885" cy="1307923"/>
            <a:chOff x="-1" y="0"/>
            <a:chExt cx="3605169" cy="1860155"/>
          </a:xfrm>
        </p:grpSpPr>
        <p:sp>
          <p:nvSpPr>
            <p:cNvPr id="363" name="Shape"/>
            <p:cNvSpPr/>
            <p:nvPr/>
          </p:nvSpPr>
          <p:spPr>
            <a:xfrm>
              <a:off x="-1" y="0"/>
              <a:ext cx="3325816" cy="186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76" y="0"/>
                  </a:moveTo>
                  <a:lnTo>
                    <a:pt x="3451" y="9199"/>
                  </a:lnTo>
                  <a:lnTo>
                    <a:pt x="412" y="9199"/>
                  </a:lnTo>
                  <a:cubicBezTo>
                    <a:pt x="185" y="9199"/>
                    <a:pt x="0" y="9529"/>
                    <a:pt x="0" y="9936"/>
                  </a:cubicBezTo>
                  <a:lnTo>
                    <a:pt x="0" y="20863"/>
                  </a:lnTo>
                  <a:cubicBezTo>
                    <a:pt x="0" y="21270"/>
                    <a:pt x="185" y="21600"/>
                    <a:pt x="412" y="21600"/>
                  </a:cubicBezTo>
                  <a:lnTo>
                    <a:pt x="21188" y="21600"/>
                  </a:lnTo>
                  <a:cubicBezTo>
                    <a:pt x="21415" y="21600"/>
                    <a:pt x="21600" y="21270"/>
                    <a:pt x="21600" y="20863"/>
                  </a:cubicBezTo>
                  <a:lnTo>
                    <a:pt x="21600" y="9936"/>
                  </a:lnTo>
                  <a:cubicBezTo>
                    <a:pt x="21600" y="9529"/>
                    <a:pt x="21415" y="9199"/>
                    <a:pt x="21188" y="9199"/>
                  </a:cubicBezTo>
                  <a:lnTo>
                    <a:pt x="5101" y="9199"/>
                  </a:lnTo>
                  <a:lnTo>
                    <a:pt x="4276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64" name="reco efficiency of the reco+true selection"/>
            <p:cNvSpPr txBox="1"/>
            <p:nvPr/>
          </p:nvSpPr>
          <p:spPr>
            <a:xfrm>
              <a:off x="279352" y="808244"/>
              <a:ext cx="3325816" cy="872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 err="1"/>
                <a:t>reco</a:t>
              </a:r>
              <a:r>
                <a:rPr sz="1758" dirty="0"/>
                <a:t> efficiency of the </a:t>
              </a:r>
              <a:r>
                <a:rPr sz="1758" dirty="0" err="1"/>
                <a:t>reco+true</a:t>
              </a:r>
              <a:r>
                <a:rPr sz="1758" dirty="0"/>
                <a:t> selection</a:t>
              </a:r>
            </a:p>
          </p:txBody>
        </p:sp>
      </p:grpSp>
      <p:grpSp>
        <p:nvGrpSpPr>
          <p:cNvPr id="369" name="Unfolding: simple response matrix inversion w/o regularisation"/>
          <p:cNvGrpSpPr/>
          <p:nvPr/>
        </p:nvGrpSpPr>
        <p:grpSpPr>
          <a:xfrm>
            <a:off x="2756527" y="5610593"/>
            <a:ext cx="7674521" cy="436833"/>
            <a:chOff x="-1" y="-1"/>
            <a:chExt cx="10914872" cy="621272"/>
          </a:xfrm>
        </p:grpSpPr>
        <p:sp>
          <p:nvSpPr>
            <p:cNvPr id="367" name="Rectangle"/>
            <p:cNvSpPr/>
            <p:nvPr/>
          </p:nvSpPr>
          <p:spPr>
            <a:xfrm>
              <a:off x="-1" y="-1"/>
              <a:ext cx="10914872" cy="62127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109"/>
            </a:p>
          </p:txBody>
        </p:sp>
        <p:sp>
          <p:nvSpPr>
            <p:cNvPr id="368" name="Unfolding: simple response matrix inversion w/o regularisation"/>
            <p:cNvSpPr txBox="1"/>
            <p:nvPr/>
          </p:nvSpPr>
          <p:spPr>
            <a:xfrm>
              <a:off x="-1" y="28530"/>
              <a:ext cx="10914872" cy="564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109" dirty="0"/>
                <a:t>Unfolding: simple response matrix inversion w/o </a:t>
              </a:r>
              <a:r>
                <a:rPr sz="2109" dirty="0" err="1"/>
                <a:t>regularisation</a:t>
              </a:r>
              <a:endParaRPr sz="2109" dirty="0"/>
            </a:p>
          </p:txBody>
        </p:sp>
      </p:grpSp>
      <p:pic>
        <p:nvPicPr>
          <p:cNvPr id="3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3" y="3288467"/>
            <a:ext cx="5633095" cy="1177394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Parton"/>
          <p:cNvSpPr txBox="1"/>
          <p:nvPr/>
        </p:nvSpPr>
        <p:spPr>
          <a:xfrm>
            <a:off x="1358584" y="789310"/>
            <a:ext cx="136199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b="1" dirty="0"/>
              <a:t>Parton</a:t>
            </a:r>
            <a:endParaRPr b="1" dirty="0"/>
          </a:p>
        </p:txBody>
      </p:sp>
      <p:sp>
        <p:nvSpPr>
          <p:cNvPr id="374" name="Particle…"/>
          <p:cNvSpPr txBox="1"/>
          <p:nvPr/>
        </p:nvSpPr>
        <p:spPr>
          <a:xfrm>
            <a:off x="9163748" y="636763"/>
            <a:ext cx="283834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1" dirty="0"/>
              <a:t>Particle level Top Candidates</a:t>
            </a:r>
            <a:endParaRPr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FE0B2-AE61-44A7-803D-74C52650A6E2}"/>
              </a:ext>
            </a:extLst>
          </p:cNvPr>
          <p:cNvSpPr txBox="1"/>
          <p:nvPr/>
        </p:nvSpPr>
        <p:spPr>
          <a:xfrm>
            <a:off x="111965" y="33090"/>
            <a:ext cx="41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Parton &amp; Particle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F30E8-54E2-4B6B-8616-9C9840E08B05}"/>
              </a:ext>
            </a:extLst>
          </p:cNvPr>
          <p:cNvSpPr txBox="1"/>
          <p:nvPr/>
        </p:nvSpPr>
        <p:spPr>
          <a:xfrm>
            <a:off x="6930105" y="2613826"/>
            <a:ext cx="97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Reco</a:t>
            </a:r>
            <a:r>
              <a:rPr lang="en-US" sz="1000" dirty="0"/>
              <a:t>/Fiducial</a:t>
            </a:r>
            <a:br>
              <a:rPr lang="en-US" sz="1000" dirty="0"/>
            </a:br>
            <a:r>
              <a:rPr lang="en-US" sz="1000" dirty="0"/>
              <a:t>Phase space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26FDFCA-EADF-4CE4-83F2-EEF94B9A67E4}"/>
              </a:ext>
            </a:extLst>
          </p:cNvPr>
          <p:cNvSpPr/>
          <p:nvPr/>
        </p:nvSpPr>
        <p:spPr>
          <a:xfrm>
            <a:off x="6484620" y="1762329"/>
            <a:ext cx="1748409" cy="1367680"/>
          </a:xfrm>
          <a:custGeom>
            <a:avLst/>
            <a:gdLst>
              <a:gd name="connsiteX0" fmla="*/ 822793 w 1748409"/>
              <a:gd name="connsiteY0" fmla="*/ 0 h 1383002"/>
              <a:gd name="connsiteX1" fmla="*/ 1748409 w 1748409"/>
              <a:gd name="connsiteY1" fmla="*/ 691501 h 1383002"/>
              <a:gd name="connsiteX2" fmla="*/ 822793 w 1748409"/>
              <a:gd name="connsiteY2" fmla="*/ 1383002 h 1383002"/>
              <a:gd name="connsiteX3" fmla="*/ 8894 w 1748409"/>
              <a:gd name="connsiteY3" fmla="*/ 1021111 h 1383002"/>
              <a:gd name="connsiteX4" fmla="*/ 0 w 1748409"/>
              <a:gd name="connsiteY4" fmla="*/ 1007318 h 1383002"/>
              <a:gd name="connsiteX5" fmla="*/ 26710 w 1748409"/>
              <a:gd name="connsiteY5" fmla="*/ 984829 h 1383002"/>
              <a:gd name="connsiteX6" fmla="*/ 353230 w 1748409"/>
              <a:gd name="connsiteY6" fmla="*/ 288839 h 1383002"/>
              <a:gd name="connsiteX7" fmla="*/ 345848 w 1748409"/>
              <a:gd name="connsiteY7" fmla="*/ 176967 h 1383002"/>
              <a:gd name="connsiteX8" fmla="*/ 331949 w 1748409"/>
              <a:gd name="connsiteY8" fmla="*/ 107281 h 1383002"/>
              <a:gd name="connsiteX9" fmla="*/ 462501 w 1748409"/>
              <a:gd name="connsiteY9" fmla="*/ 54342 h 1383002"/>
              <a:gd name="connsiteX10" fmla="*/ 822793 w 1748409"/>
              <a:gd name="connsiteY10" fmla="*/ 0 h 138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8409" h="1383002">
                <a:moveTo>
                  <a:pt x="822793" y="0"/>
                </a:moveTo>
                <a:cubicBezTo>
                  <a:pt x="1333997" y="0"/>
                  <a:pt x="1748409" y="309596"/>
                  <a:pt x="1748409" y="691501"/>
                </a:cubicBezTo>
                <a:cubicBezTo>
                  <a:pt x="1748409" y="1073406"/>
                  <a:pt x="1333997" y="1383002"/>
                  <a:pt x="822793" y="1383002"/>
                </a:cubicBezTo>
                <a:cubicBezTo>
                  <a:pt x="471340" y="1383002"/>
                  <a:pt x="165637" y="1236670"/>
                  <a:pt x="8894" y="1021111"/>
                </a:cubicBezTo>
                <a:lnTo>
                  <a:pt x="0" y="1007318"/>
                </a:lnTo>
                <a:lnTo>
                  <a:pt x="26710" y="984829"/>
                </a:lnTo>
                <a:cubicBezTo>
                  <a:pt x="230694" y="795693"/>
                  <a:pt x="353230" y="553216"/>
                  <a:pt x="353230" y="288839"/>
                </a:cubicBezTo>
                <a:cubicBezTo>
                  <a:pt x="353230" y="251071"/>
                  <a:pt x="350730" y="213750"/>
                  <a:pt x="345848" y="176967"/>
                </a:cubicBezTo>
                <a:lnTo>
                  <a:pt x="331949" y="107281"/>
                </a:lnTo>
                <a:lnTo>
                  <a:pt x="462501" y="54342"/>
                </a:lnTo>
                <a:cubicBezTo>
                  <a:pt x="573241" y="19350"/>
                  <a:pt x="694992" y="0"/>
                  <a:pt x="822793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645B0FE-CE14-4072-9B27-F766B35D8B4D}"/>
              </a:ext>
            </a:extLst>
          </p:cNvPr>
          <p:cNvSpPr/>
          <p:nvPr/>
        </p:nvSpPr>
        <p:spPr>
          <a:xfrm>
            <a:off x="3984009" y="955893"/>
            <a:ext cx="2838519" cy="2164086"/>
          </a:xfrm>
          <a:custGeom>
            <a:avLst/>
            <a:gdLst>
              <a:gd name="connsiteX0" fmla="*/ 1429900 w 2838519"/>
              <a:gd name="connsiteY0" fmla="*/ 0 h 2188328"/>
              <a:gd name="connsiteX1" fmla="*/ 2830750 w 2838519"/>
              <a:gd name="connsiteY1" fmla="*/ 873652 h 2188328"/>
              <a:gd name="connsiteX2" fmla="*/ 2838519 w 2838519"/>
              <a:gd name="connsiteY2" fmla="*/ 912606 h 2188328"/>
              <a:gd name="connsiteX3" fmla="*/ 2811842 w 2838519"/>
              <a:gd name="connsiteY3" fmla="*/ 923423 h 2188328"/>
              <a:gd name="connsiteX4" fmla="*/ 2403747 w 2838519"/>
              <a:gd name="connsiteY4" fmla="*/ 1496826 h 2188328"/>
              <a:gd name="connsiteX5" fmla="*/ 2476486 w 2838519"/>
              <a:gd name="connsiteY5" fmla="*/ 1765989 h 2188328"/>
              <a:gd name="connsiteX6" fmla="*/ 2506570 w 2838519"/>
              <a:gd name="connsiteY6" fmla="*/ 1812643 h 2188328"/>
              <a:gd name="connsiteX7" fmla="*/ 2440992 w 2838519"/>
              <a:gd name="connsiteY7" fmla="*/ 1867855 h 2188328"/>
              <a:gd name="connsiteX8" fmla="*/ 1429900 w 2838519"/>
              <a:gd name="connsiteY8" fmla="*/ 2188328 h 2188328"/>
              <a:gd name="connsiteX9" fmla="*/ 0 w 2838519"/>
              <a:gd name="connsiteY9" fmla="*/ 1094164 h 2188328"/>
              <a:gd name="connsiteX10" fmla="*/ 1429900 w 2838519"/>
              <a:gd name="connsiteY10" fmla="*/ 0 h 21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38519" h="2188328">
                <a:moveTo>
                  <a:pt x="1429900" y="0"/>
                </a:moveTo>
                <a:cubicBezTo>
                  <a:pt x="2120898" y="0"/>
                  <a:pt x="2697417" y="375060"/>
                  <a:pt x="2830750" y="873652"/>
                </a:cubicBezTo>
                <a:lnTo>
                  <a:pt x="2838519" y="912606"/>
                </a:lnTo>
                <a:lnTo>
                  <a:pt x="2811842" y="923423"/>
                </a:lnTo>
                <a:cubicBezTo>
                  <a:pt x="2565627" y="1047691"/>
                  <a:pt x="2403747" y="1258135"/>
                  <a:pt x="2403747" y="1496826"/>
                </a:cubicBezTo>
                <a:cubicBezTo>
                  <a:pt x="2403747" y="1592302"/>
                  <a:pt x="2429648" y="1683259"/>
                  <a:pt x="2476486" y="1765989"/>
                </a:cubicBezTo>
                <a:lnTo>
                  <a:pt x="2506570" y="1812643"/>
                </a:lnTo>
                <a:lnTo>
                  <a:pt x="2440992" y="1867855"/>
                </a:lnTo>
                <a:cubicBezTo>
                  <a:pt x="2182231" y="2065860"/>
                  <a:pt x="1824756" y="2188328"/>
                  <a:pt x="1429900" y="2188328"/>
                </a:cubicBezTo>
                <a:cubicBezTo>
                  <a:pt x="640188" y="2188328"/>
                  <a:pt x="0" y="1698454"/>
                  <a:pt x="0" y="1094164"/>
                </a:cubicBezTo>
                <a:cubicBezTo>
                  <a:pt x="0" y="489874"/>
                  <a:pt x="640188" y="0"/>
                  <a:pt x="142990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224683-0BF5-4920-A425-64779018955D}"/>
              </a:ext>
            </a:extLst>
          </p:cNvPr>
          <p:cNvSpPr/>
          <p:nvPr/>
        </p:nvSpPr>
        <p:spPr>
          <a:xfrm>
            <a:off x="6390490" y="1868500"/>
            <a:ext cx="456053" cy="890066"/>
          </a:xfrm>
          <a:custGeom>
            <a:avLst/>
            <a:gdLst>
              <a:gd name="connsiteX0" fmla="*/ 434772 w 456053"/>
              <a:gd name="connsiteY0" fmla="*/ 0 h 900037"/>
              <a:gd name="connsiteX1" fmla="*/ 448671 w 456053"/>
              <a:gd name="connsiteY1" fmla="*/ 69686 h 900037"/>
              <a:gd name="connsiteX2" fmla="*/ 456053 w 456053"/>
              <a:gd name="connsiteY2" fmla="*/ 181558 h 900037"/>
              <a:gd name="connsiteX3" fmla="*/ 129533 w 456053"/>
              <a:gd name="connsiteY3" fmla="*/ 877548 h 900037"/>
              <a:gd name="connsiteX4" fmla="*/ 102823 w 456053"/>
              <a:gd name="connsiteY4" fmla="*/ 900037 h 900037"/>
              <a:gd name="connsiteX5" fmla="*/ 72739 w 456053"/>
              <a:gd name="connsiteY5" fmla="*/ 853383 h 900037"/>
              <a:gd name="connsiteX6" fmla="*/ 0 w 456053"/>
              <a:gd name="connsiteY6" fmla="*/ 584220 h 900037"/>
              <a:gd name="connsiteX7" fmla="*/ 408095 w 456053"/>
              <a:gd name="connsiteY7" fmla="*/ 10817 h 900037"/>
              <a:gd name="connsiteX8" fmla="*/ 434772 w 456053"/>
              <a:gd name="connsiteY8" fmla="*/ 0 h 9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53" h="900037">
                <a:moveTo>
                  <a:pt x="434772" y="0"/>
                </a:moveTo>
                <a:lnTo>
                  <a:pt x="448671" y="69686"/>
                </a:lnTo>
                <a:cubicBezTo>
                  <a:pt x="453553" y="106469"/>
                  <a:pt x="456053" y="143790"/>
                  <a:pt x="456053" y="181558"/>
                </a:cubicBezTo>
                <a:cubicBezTo>
                  <a:pt x="456053" y="445935"/>
                  <a:pt x="333517" y="688412"/>
                  <a:pt x="129533" y="877548"/>
                </a:cubicBezTo>
                <a:lnTo>
                  <a:pt x="102823" y="900037"/>
                </a:lnTo>
                <a:lnTo>
                  <a:pt x="72739" y="853383"/>
                </a:lnTo>
                <a:cubicBezTo>
                  <a:pt x="25901" y="770653"/>
                  <a:pt x="0" y="679696"/>
                  <a:pt x="0" y="584220"/>
                </a:cubicBezTo>
                <a:cubicBezTo>
                  <a:pt x="0" y="345529"/>
                  <a:pt x="161880" y="135085"/>
                  <a:pt x="408095" y="10817"/>
                </a:cubicBezTo>
                <a:lnTo>
                  <a:pt x="434772" y="0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DD0B4-7F9D-4BF0-88BF-B88E4BA69CE6}"/>
              </a:ext>
            </a:extLst>
          </p:cNvPr>
          <p:cNvSpPr txBox="1"/>
          <p:nvPr/>
        </p:nvSpPr>
        <p:spPr>
          <a:xfrm>
            <a:off x="4373617" y="1834411"/>
            <a:ext cx="139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Parton Phase space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8542F911-9A7A-4470-8538-2B7467931D0E}"/>
              </a:ext>
            </a:extLst>
          </p:cNvPr>
          <p:cNvSpPr/>
          <p:nvPr/>
        </p:nvSpPr>
        <p:spPr>
          <a:xfrm rot="13436685">
            <a:off x="6922536" y="1856128"/>
            <a:ext cx="957343" cy="50473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29D291CE-185C-4972-9C8F-529CE6B2683F}"/>
              </a:ext>
            </a:extLst>
          </p:cNvPr>
          <p:cNvSpPr/>
          <p:nvPr/>
        </p:nvSpPr>
        <p:spPr>
          <a:xfrm rot="11866235">
            <a:off x="5823443" y="1469709"/>
            <a:ext cx="957343" cy="50473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B5FED-BD69-43D3-B075-A0D0C1920C9A}"/>
              </a:ext>
            </a:extLst>
          </p:cNvPr>
          <p:cNvSpPr/>
          <p:nvPr/>
        </p:nvSpPr>
        <p:spPr>
          <a:xfrm>
            <a:off x="3628443" y="712691"/>
            <a:ext cx="4951933" cy="25527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FCDA27-4C79-4CCD-B394-672669C27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862" y="1262849"/>
              <a:ext cx="3361088" cy="1549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50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FCDA27-4C79-4CCD-B394-672669C27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550404"/>
                  </p:ext>
                </p:extLst>
              </p:nvPr>
            </p:nvGraphicFramePr>
            <p:xfrm>
              <a:off x="60862" y="1262849"/>
              <a:ext cx="3361088" cy="1549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424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92857" r="-100361" b="-1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88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210938" r="-100361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326230" r="-10036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17">
                <a:extLst>
                  <a:ext uri="{FF2B5EF4-FFF2-40B4-BE49-F238E27FC236}">
                    <a16:creationId xmlns:a16="http://schemas.microsoft.com/office/drawing/2014/main" id="{0469E733-EAFE-4688-BA22-4F04B618DC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70746" y="1037227"/>
              <a:ext cx="3361088" cy="23693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2267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50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6681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1, 2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(120, 220)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3286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17">
                <a:extLst>
                  <a:ext uri="{FF2B5EF4-FFF2-40B4-BE49-F238E27FC236}">
                    <a16:creationId xmlns:a16="http://schemas.microsoft.com/office/drawing/2014/main" id="{0469E733-EAFE-4688-BA22-4F04B618D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018658"/>
                  </p:ext>
                </p:extLst>
              </p:nvPr>
            </p:nvGraphicFramePr>
            <p:xfrm>
              <a:off x="8770746" y="1037227"/>
              <a:ext cx="3361088" cy="23693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101563" r="-100361" b="-4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6681295"/>
                      </a:ext>
                    </a:extLst>
                  </a:tr>
                  <a:tr h="425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184286" r="-100361" b="-2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45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326230" r="-100361" b="-2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4279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371429" r="-100361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(120, 220)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515625" r="-10036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3286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8497EF36-FBE1-DA43-9252-9B472FB4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936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31" name="Date Placeholder 23">
            <a:extLst>
              <a:ext uri="{FF2B5EF4-FFF2-40B4-BE49-F238E27FC236}">
                <a16:creationId xmlns:a16="http://schemas.microsoft.com/office/drawing/2014/main" id="{8A5BCD04-6C5F-BD44-AA21-B4353935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70936"/>
            <a:ext cx="2472271" cy="365125"/>
          </a:xfrm>
        </p:spPr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-3981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50E0C-B84F-9741-8DEC-A7B9AD6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015" y="20320"/>
            <a:ext cx="2856865" cy="3960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0424D-9BA8-684F-8AC6-5AEF227F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1509" y="20318"/>
            <a:ext cx="2856865" cy="3960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A78B77-6FBD-FC40-9217-A42CC544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6597" y="20318"/>
            <a:ext cx="2856865" cy="39604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AB1CCC-3A97-164F-9F0E-05A425EDB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21015" y="2877185"/>
            <a:ext cx="2856865" cy="39604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BF92A5-6595-114E-8A16-8C836F36E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81510" y="2877184"/>
            <a:ext cx="2856865" cy="3960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84F38-B2C9-C647-8843-FFA0E1977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42004" y="2877184"/>
            <a:ext cx="2856865" cy="39604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AE4A9A-572E-874E-88AB-3CC4681295CD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B371F1-91A1-3A4D-A6A8-AF404B604888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B60B1-737A-7E46-ADCE-0271AB233E75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963A3-0626-5A42-8A08-DED070B1557C}"/>
              </a:ext>
            </a:extLst>
          </p:cNvPr>
          <p:cNvSpPr txBox="1"/>
          <p:nvPr/>
        </p:nvSpPr>
        <p:spPr>
          <a:xfrm>
            <a:off x="4464215" y="3868744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8A92C-88F9-3641-987D-953A64AC4AAD}"/>
              </a:ext>
            </a:extLst>
          </p:cNvPr>
          <p:cNvSpPr txBox="1"/>
          <p:nvPr/>
        </p:nvSpPr>
        <p:spPr>
          <a:xfrm>
            <a:off x="308142" y="3868744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0482CC-78AA-B94E-BD42-771A797D268C}"/>
              </a:ext>
            </a:extLst>
          </p:cNvPr>
          <p:cNvSpPr txBox="1"/>
          <p:nvPr/>
        </p:nvSpPr>
        <p:spPr>
          <a:xfrm>
            <a:off x="8467555" y="3874535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4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2678" y="33090"/>
            <a:ext cx="722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F814B-4844-2F48-AE81-90F439E0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9824" y="368616"/>
            <a:ext cx="4415155" cy="6120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A814D-126A-C34E-98E3-EC27260C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74612" y="368616"/>
            <a:ext cx="441515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4118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u="sng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Validation method to ensure that no SF’s are needed</a:t>
                </a:r>
                <a:endParaRPr lang="en-US" sz="2000" u="sng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From data we subtract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Randomization: Randomly select leading/</a:t>
                </a:r>
                <a:r>
                  <a:rPr lang="en-US" sz="2000" dirty="0" err="1"/>
                  <a:t>subleading</a:t>
                </a:r>
                <a:r>
                  <a:rPr lang="en-US" sz="2000" dirty="0"/>
                  <a:t> jet to use as tag or probe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en-US" sz="2000" dirty="0"/>
                  <a:t>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</a:t>
                </a:r>
                <a:r>
                  <a:rPr lang="el-GR" sz="2000" dirty="0"/>
                  <a:t> </a:t>
                </a:r>
                <a:r>
                  <a:rPr lang="en-US" sz="2000" dirty="0"/>
                  <a:t>based on the </a:t>
                </a:r>
                <a:r>
                  <a:rPr lang="en-US" sz="2000" dirty="0" err="1"/>
                  <a:t>topTagger</a:t>
                </a:r>
                <a:r>
                  <a:rPr lang="en-US" sz="2000" dirty="0"/>
                  <a:t> categories: [400-600] GeV, [600-800] GeV, [800-Inf] GeV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4118692"/>
              </a:xfrm>
              <a:prstGeom prst="rect">
                <a:avLst/>
              </a:prstGeom>
              <a:blipFill>
                <a:blip r:embed="rId2"/>
                <a:stretch>
                  <a:fillRect l="-421" t="-613" b="-184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40763" y="1582340"/>
            <a:ext cx="3691717" cy="341632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3F4F6-C403-254B-AF25-CD0445158DBD}"/>
              </a:ext>
            </a:extLst>
          </p:cNvPr>
          <p:cNvSpPr/>
          <p:nvPr/>
        </p:nvSpPr>
        <p:spPr>
          <a:xfrm>
            <a:off x="4131349" y="1582339"/>
            <a:ext cx="3743325" cy="341632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56F1-21AC-7F4D-A0D2-146947C908D9}"/>
              </a:ext>
            </a:extLst>
          </p:cNvPr>
          <p:cNvSpPr/>
          <p:nvPr/>
        </p:nvSpPr>
        <p:spPr>
          <a:xfrm>
            <a:off x="8122213" y="1564034"/>
            <a:ext cx="3804458" cy="341632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eff data: 0.798 ± 0.034</a:t>
            </a:r>
          </a:p>
          <a:p>
            <a:r>
              <a:rPr lang="en-GB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Efficiency per Pt region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[400-600]: 0.793 ± 0.04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[400-600]: 0.836 ± 0.006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[600-800]: 0.829 ± 0.066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[600-800]: 0.851 ± 0.013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[800-Inf]: 0.752 ± 0.13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[800-Inf]: 0.865 ± 0.032</a:t>
            </a:r>
            <a:endParaRPr lang="en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B9573-D6DE-C24F-B300-E04BB9A61824}"/>
              </a:ext>
            </a:extLst>
          </p:cNvPr>
          <p:cNvSpPr txBox="1"/>
          <p:nvPr/>
        </p:nvSpPr>
        <p:spPr>
          <a:xfrm>
            <a:off x="4408919" y="106460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9E17E-9A5F-8341-8B8D-E6E0464A2116}"/>
              </a:ext>
            </a:extLst>
          </p:cNvPr>
          <p:cNvSpPr txBox="1"/>
          <p:nvPr/>
        </p:nvSpPr>
        <p:spPr>
          <a:xfrm>
            <a:off x="470640" y="106460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FC962-80C4-2B4A-9A0C-B4B986C78A55}"/>
              </a:ext>
            </a:extLst>
          </p:cNvPr>
          <p:cNvSpPr txBox="1"/>
          <p:nvPr/>
        </p:nvSpPr>
        <p:spPr>
          <a:xfrm>
            <a:off x="8384477" y="106460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11559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EB30D-1896-E544-947E-9F4F9A085C5F}"/>
              </a:ext>
            </a:extLst>
          </p:cNvPr>
          <p:cNvSpPr txBox="1"/>
          <p:nvPr/>
        </p:nvSpPr>
        <p:spPr>
          <a:xfrm>
            <a:off x="182879" y="772054"/>
            <a:ext cx="116101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Applied the b-tagging SF’s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Significant effect on the ttbar signal strength on </a:t>
            </a:r>
            <a:r>
              <a:rPr lang="en-US" sz="2400" dirty="0">
                <a:solidFill>
                  <a:srgbClr val="FF0000"/>
                </a:solidFill>
              </a:rPr>
              <a:t>2017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2018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extracted the first results of the cross section in the Fiducial and the </a:t>
            </a:r>
            <a:r>
              <a:rPr lang="en-US" sz="2400" dirty="0" err="1"/>
              <a:t>parton</a:t>
            </a:r>
            <a:r>
              <a:rPr lang="en-US" sz="2400" dirty="0"/>
              <a:t>/particle levels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investigating ttbar Systematic Uncertainties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2016</a:t>
            </a:r>
            <a:r>
              <a:rPr lang="en-US" sz="2400" dirty="0"/>
              <a:t> Nominal MC: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Investigate on how to combine the measurements between the three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 them in the fiducial level and extract the cross section?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 the cross sections individually and combine the measurements in the</a:t>
            </a:r>
            <a:br>
              <a:rPr lang="en-US" sz="2400" dirty="0"/>
            </a:br>
            <a:r>
              <a:rPr lang="en-US" sz="2400" dirty="0"/>
              <a:t>unfolded level?</a:t>
            </a:r>
          </a:p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2D4599-5516-3249-A22C-12E60FA8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71298"/>
              </p:ext>
            </p:extLst>
          </p:nvPr>
        </p:nvGraphicFramePr>
        <p:xfrm>
          <a:off x="3060376" y="3541363"/>
          <a:ext cx="8152107" cy="1158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96915">
                  <a:extLst>
                    <a:ext uri="{9D8B030D-6E8A-4147-A177-3AD203B41FA5}">
                      <a16:colId xmlns:a16="http://schemas.microsoft.com/office/drawing/2014/main" val="3979361683"/>
                    </a:ext>
                  </a:extLst>
                </a:gridCol>
                <a:gridCol w="4555192">
                  <a:extLst>
                    <a:ext uri="{9D8B030D-6E8A-4147-A177-3AD203B41FA5}">
                      <a16:colId xmlns:a16="http://schemas.microsoft.com/office/drawing/2014/main" val="1695994119"/>
                    </a:ext>
                  </a:extLst>
                </a:gridCol>
              </a:tblGrid>
              <a:tr h="258426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CUETP8M2T4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TuneCP5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9634"/>
                  </a:ext>
                </a:extLst>
              </a:tr>
              <a:tr h="667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/TT_TuneCUETP8M2T4_13TeV-powheg-pythia8/RunIISummer16MiniAODv3-PUMoriond17_94X_mcRun2_asymptotic_v3-v1/MINIAODSIM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/TTToHadronic_TuneCP5_PSweights_13TeV-powheg-pythia8/RunIISummer16MiniAODv3-PUMoriond17_94X_mcRun2_asymptotic_v3-v1/MINIAODSIM (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TTToSemiLeptonic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TTTo2L2Nu)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2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3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5" y="1293223"/>
            <a:ext cx="5703376" cy="420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493" y="1012972"/>
            <a:ext cx="4463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Top, anti-top </a:t>
            </a:r>
            <a:r>
              <a:rPr lang="en-US"/>
              <a:t>production in the </a:t>
            </a:r>
            <a:r>
              <a:rPr lang="en-US" dirty="0"/>
              <a:t>fully hadronic</a:t>
            </a:r>
          </a:p>
          <a:p>
            <a:r>
              <a:rPr lang="en-US" dirty="0"/>
              <a:t>final state.</a:t>
            </a:r>
          </a:p>
          <a:p>
            <a:endParaRPr lang="en-US" dirty="0"/>
          </a:p>
          <a:p>
            <a:r>
              <a:rPr lang="en-US" dirty="0"/>
              <a:t>Trying to identify two big jets that contain the</a:t>
            </a:r>
          </a:p>
          <a:p>
            <a:r>
              <a:rPr lang="en-US" dirty="0"/>
              <a:t>products of the top/anti-top decay.</a:t>
            </a:r>
          </a:p>
        </p:txBody>
      </p:sp>
      <p:cxnSp>
        <p:nvCxnSpPr>
          <p:cNvPr id="8" name="Straight Connector 7"/>
          <p:cNvCxnSpPr>
            <a:endCxn id="14" idx="2"/>
          </p:cNvCxnSpPr>
          <p:nvPr/>
        </p:nvCxnSpPr>
        <p:spPr>
          <a:xfrm flipH="1" flipV="1">
            <a:off x="6693088" y="1061540"/>
            <a:ext cx="1051603" cy="1820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4" idx="6"/>
          </p:cNvCxnSpPr>
          <p:nvPr/>
        </p:nvCxnSpPr>
        <p:spPr>
          <a:xfrm flipV="1">
            <a:off x="7960792" y="2121540"/>
            <a:ext cx="2334350" cy="84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83875">
            <a:off x="6616724" y="1341394"/>
            <a:ext cx="3754782" cy="5002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Motivation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A5132-DAF3-B341-AC23-A33AA843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6" y="2544563"/>
            <a:ext cx="4254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A1E24-4BB0-1F4D-9273-7D85DB6A3DAD}"/>
              </a:ext>
            </a:extLst>
          </p:cNvPr>
          <p:cNvSpPr txBox="1"/>
          <p:nvPr/>
        </p:nvSpPr>
        <p:spPr>
          <a:xfrm>
            <a:off x="2805007" y="290578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</a:t>
            </a:r>
            <a:endParaRPr lang="en-US" sz="28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9/22/20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/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/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351296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53E4A8-5586-0742-92AE-8AB2965D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68118"/>
              </p:ext>
            </p:extLst>
          </p:nvPr>
        </p:nvGraphicFramePr>
        <p:xfrm>
          <a:off x="146755" y="558003"/>
          <a:ext cx="118984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47">
                  <a:extLst>
                    <a:ext uri="{9D8B030D-6E8A-4147-A177-3AD203B41FA5}">
                      <a16:colId xmlns:a16="http://schemas.microsoft.com/office/drawing/2014/main" val="1793480232"/>
                    </a:ext>
                  </a:extLst>
                </a:gridCol>
                <a:gridCol w="2130155">
                  <a:extLst>
                    <a:ext uri="{9D8B030D-6E8A-4147-A177-3AD203B41FA5}">
                      <a16:colId xmlns:a16="http://schemas.microsoft.com/office/drawing/2014/main" val="653301130"/>
                    </a:ext>
                  </a:extLst>
                </a:gridCol>
                <a:gridCol w="9030187">
                  <a:extLst>
                    <a:ext uri="{9D8B030D-6E8A-4147-A177-3AD203B41FA5}">
                      <a16:colId xmlns:a16="http://schemas.microsoft.com/office/drawing/2014/main" val="1879515542"/>
                    </a:ext>
                  </a:extLst>
                </a:gridCol>
              </a:tblGrid>
              <a:tr h="186090">
                <a:tc>
                  <a:txBody>
                    <a:bodyPr/>
                    <a:lstStyle/>
                    <a:p>
                      <a:r>
                        <a:rPr lang="en-GR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Type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42215"/>
                  </a:ext>
                </a:extLst>
              </a:tr>
              <a:tr h="263627">
                <a:tc rowSpan="3">
                  <a:txBody>
                    <a:bodyPr/>
                    <a:lstStyle/>
                    <a:p>
                      <a:endParaRPr lang="en-GR" dirty="0"/>
                    </a:p>
                    <a:p>
                      <a:r>
                        <a:rPr lang="en-GR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/TT_Mtt-700to1000_TuneCUETP8M2T4_13TeV-powheg-pythia8/RunIISummer16MiniAODv3-PUMoriond17_94X_mcRun2_asymptotic_v3-v2/MINIAODSIM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45721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/TT_Mtt-1000toInf_TuneCUETP8M2T4_13TeV-powheg-pythia8/RunIISummer16MiniAODv3-PUMoriond17_94X_mcRun2_asymptotic_v3-v2/MINIAODSIM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50468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/TT_TuneCUETP8M2T4_13TeV-powheg-pythia8/RunIISummer16MiniAODv3-PUMoriond17_94X_mcRun2_asymptotic_v3-v1/MINIAODSI</a:t>
                      </a:r>
                      <a:r>
                        <a:rPr lang="en-G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</a:t>
                      </a:r>
                      <a:endParaRPr lang="en-G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946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6258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6920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/TTToHadronic_TuneCP5_13TeV-powheg-pythia8/RunIIFall17MiniAODv2-PU2017_12Apr2018_94X_mc2017_realistic_v14-v1/MINIAODSIM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1319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/TTToSemiLeptonic_TuneCP5_13TeV-powheg-pythia8/RunIIFall17MiniAODv2-PU2017_12Apr2018_94X_mc2017_realistic_v14-v2/MINIAODSIM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2875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TTTo2L2Nu_TuneCP5_13TeV-powheg-pythia8/RunIIFall17MiniAODv2-PU2017_12Apr2018_94X_mc2017_realistic_v14-v2/MINIAODSIM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68110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7729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70522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/TTToHadronic_TuneCP5_13TeV-powheg-pythia8/RunIIAutumn18MiniAOD-102X_upgrade2018_realistic_v15-v1/MINIAODSIM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1316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/TTToSemiLeptonic_TuneCP5_13TeV-powheg-pythia8/RunIIAutumn18MiniAOD-102X_upgrade2018_realistic_v15-v1/MINIAODSIM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03175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/TTTo2L2Nu_TuneCP5_13TeV-powheg-pythia8/RunIIAutumn18MiniAOD-102X_upgrade2018_realistic_v15-v1/MINIAODSIM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011" y="1337334"/>
            <a:ext cx="51618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discriminator is a BDT trained individually for </a:t>
            </a:r>
            <a:r>
              <a:rPr lang="en-US" sz="1600" dirty="0">
                <a:solidFill>
                  <a:srgbClr val="00B0F0"/>
                </a:solidFill>
              </a:rPr>
              <a:t>2016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B050"/>
                </a:solidFill>
              </a:rPr>
              <a:t>2018</a:t>
            </a:r>
            <a:r>
              <a:rPr lang="en-US" sz="1600" dirty="0"/>
              <a:t> </a:t>
            </a:r>
          </a:p>
          <a:p>
            <a:r>
              <a:rPr lang="en-US" sz="1600" dirty="0"/>
              <a:t>Category training: split the sample in categories based on 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[400, 600]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[600, 800]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[800, 1200]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[1200, inf)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BDT, used variables: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Leading</a:t>
            </a:r>
            <a:r>
              <a:rPr lang="el-GR" sz="1600" dirty="0"/>
              <a:t> </a:t>
            </a:r>
            <a:r>
              <a:rPr lang="en-US" sz="1600" dirty="0"/>
              <a:t>and Sub-leading </a:t>
            </a:r>
            <a:r>
              <a:rPr lang="en-US" sz="1600" dirty="0" err="1"/>
              <a:t>subjet</a:t>
            </a:r>
            <a:r>
              <a:rPr lang="en-US" sz="1600" dirty="0"/>
              <a:t> mass</a:t>
            </a:r>
            <a:endParaRPr lang="el-GR" sz="16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N-</a:t>
            </a:r>
            <a:r>
              <a:rPr lang="en-US" sz="1600" dirty="0" err="1"/>
              <a:t>Subjetiness</a:t>
            </a:r>
            <a:r>
              <a:rPr lang="en-US" sz="1600" dirty="0"/>
              <a:t> variables (tau1, tau2, tau3)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fraction of the </a:t>
            </a:r>
            <a:r>
              <a:rPr lang="en-US" sz="1600" dirty="0" err="1"/>
              <a:t>jetPt</a:t>
            </a:r>
            <a:r>
              <a:rPr lang="en-US" sz="1600" dirty="0"/>
              <a:t> over the total </a:t>
            </a:r>
            <a:r>
              <a:rPr lang="en-US" sz="1600" dirty="0" err="1"/>
              <a:t>pt</a:t>
            </a:r>
            <a:r>
              <a:rPr lang="en-US" sz="1600" dirty="0"/>
              <a:t> sum of the event.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correlation functions (ecfB1N2,ecfB1N3, ecfB2N2, ecfB2N3)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BDT Output consistency for the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Calculation of Efficiency and acceptance for each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choose the WP’s for each year so that the leading jet </a:t>
            </a:r>
            <a:r>
              <a:rPr lang="en-US" sz="1600" dirty="0" err="1"/>
              <a:t>p</a:t>
            </a:r>
            <a:r>
              <a:rPr lang="en-US" sz="1600" baseline="-25000" dirty="0" err="1"/>
              <a:t>T</a:t>
            </a:r>
            <a:r>
              <a:rPr lang="en-US" sz="1600" dirty="0"/>
              <a:t> efficiency is similar for all years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415069"/>
            <a:ext cx="5072027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Overview: Discriminator, Efficiency and Acceptance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614C6-9A6A-3342-A963-DB4DFF18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415069"/>
            <a:ext cx="3227705" cy="237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8D914-32C2-8E42-9B07-830BD3D7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201" y="2014916"/>
            <a:ext cx="3227705" cy="23749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9A746B-4E09-EB4E-8161-36A3568E4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3722602"/>
            <a:ext cx="3227705" cy="23856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CB4B49-A23D-454A-9155-168C50D07E3B}"/>
              </a:ext>
            </a:extLst>
          </p:cNvPr>
          <p:cNvSpPr/>
          <p:nvPr/>
        </p:nvSpPr>
        <p:spPr>
          <a:xfrm>
            <a:off x="5496910" y="409991"/>
            <a:ext cx="3227705" cy="2385694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D705D-EFCE-0C40-940A-C9306C1364CA}"/>
              </a:ext>
            </a:extLst>
          </p:cNvPr>
          <p:cNvSpPr/>
          <p:nvPr/>
        </p:nvSpPr>
        <p:spPr>
          <a:xfrm>
            <a:off x="8853200" y="2004122"/>
            <a:ext cx="3227705" cy="23856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661233-9B9D-5A4D-AAAA-A8D93C49ED35}"/>
              </a:ext>
            </a:extLst>
          </p:cNvPr>
          <p:cNvSpPr/>
          <p:nvPr/>
        </p:nvSpPr>
        <p:spPr>
          <a:xfrm>
            <a:off x="5496910" y="3722390"/>
            <a:ext cx="3227705" cy="238569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2A7A2-1762-0641-AA8B-6A4DEE501308}"/>
              </a:ext>
            </a:extLst>
          </p:cNvPr>
          <p:cNvSpPr txBox="1"/>
          <p:nvPr/>
        </p:nvSpPr>
        <p:spPr>
          <a:xfrm>
            <a:off x="8508989" y="853701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113F7-3B31-4741-8911-95A65845D823}"/>
              </a:ext>
            </a:extLst>
          </p:cNvPr>
          <p:cNvSpPr txBox="1"/>
          <p:nvPr/>
        </p:nvSpPr>
        <p:spPr>
          <a:xfrm>
            <a:off x="9799540" y="146796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7C559D-3A7C-C642-8946-C3578A4E0870}"/>
              </a:ext>
            </a:extLst>
          </p:cNvPr>
          <p:cNvSpPr txBox="1"/>
          <p:nvPr/>
        </p:nvSpPr>
        <p:spPr>
          <a:xfrm>
            <a:off x="8508989" y="4915237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F5AC4-85AB-A943-80CC-6149447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7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Fit Params Results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5FDEE-2DEB-8A4E-8FBE-170867FE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487" y="4495"/>
            <a:ext cx="2856865" cy="396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409A2-0C36-3547-90DD-3F23B1B4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42648" y="4822"/>
            <a:ext cx="2856865" cy="3960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A700C3-39AD-8B4C-8F6A-89443612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2486" y="2892357"/>
            <a:ext cx="2856865" cy="39604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2B0A46-D837-0745-90E1-B548A9820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52981" y="2892357"/>
            <a:ext cx="2856865" cy="3960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43D936-7EB2-AB4D-8EA0-E17B18400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623694" y="4496"/>
            <a:ext cx="2856865" cy="3960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F209C8-2A8A-AB41-B450-D47EBB301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84189" y="2892683"/>
            <a:ext cx="2856865" cy="3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Plots</a:t>
            </a:r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6143" y="-42411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0318" y="3188184"/>
            <a:ext cx="2752979" cy="3816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215485" y="3465394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>
                <a:solidFill>
                  <a:srgbClr val="00B0F0"/>
                </a:solidFill>
              </a:rPr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42922" y="54360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>
                <a:solidFill>
                  <a:srgbClr val="FF0000"/>
                </a:solidFill>
              </a:rPr>
              <a:t>Tight TopTagger + SR TopTagger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475E14-5627-A144-A1D2-77624A3DB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85618" y="-41082"/>
            <a:ext cx="2752979" cy="38164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C0CC1E-ADED-FD4E-96DA-7E4C4924A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73262" y="3190842"/>
            <a:ext cx="2752979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33EE6-E50F-FE4E-A099-495850410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50179" y="-41082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74579-AD7A-9041-9F5D-F0AB298E6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750178" y="3188184"/>
            <a:ext cx="2752979" cy="3816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7985C4-7ADF-394B-82BB-9472E3352ECC}"/>
              </a:ext>
            </a:extLst>
          </p:cNvPr>
          <p:cNvCxnSpPr>
            <a:cxnSpLocks/>
          </p:cNvCxnSpPr>
          <p:nvPr/>
        </p:nvCxnSpPr>
        <p:spPr>
          <a:xfrm>
            <a:off x="113938" y="3271331"/>
            <a:ext cx="11896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A41F94-046C-3740-BA51-10292820F031}"/>
              </a:ext>
            </a:extLst>
          </p:cNvPr>
          <p:cNvCxnSpPr>
            <a:cxnSpLocks/>
          </p:cNvCxnSpPr>
          <p:nvPr/>
        </p:nvCxnSpPr>
        <p:spPr>
          <a:xfrm>
            <a:off x="101582" y="3466981"/>
            <a:ext cx="1189633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FEE6C9F-35DA-EB49-A817-D46BD7650EAE}"/>
              </a:ext>
            </a:extLst>
          </p:cNvPr>
          <p:cNvSpPr/>
          <p:nvPr/>
        </p:nvSpPr>
        <p:spPr>
          <a:xfrm>
            <a:off x="6861453" y="1130131"/>
            <a:ext cx="2193073" cy="830997"/>
          </a:xfrm>
          <a:prstGeom prst="rect">
            <a:avLst/>
          </a:prstGeom>
          <a:solidFill>
            <a:srgbClr val="FF0000">
              <a:alpha val="63000"/>
            </a:srgbClr>
          </a:solidFill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200" dirty="0"/>
              <a:t>To scale the ttbar </a:t>
            </a:r>
            <a:r>
              <a:rPr lang="en-US" sz="1200" dirty="0">
                <a:sym typeface="Wingdings" pitchFamily="2" charset="2"/>
              </a:rPr>
              <a:t> fit the leading </a:t>
            </a:r>
            <a:r>
              <a:rPr lang="en-US" sz="1200" dirty="0" err="1">
                <a:sym typeface="Wingdings" pitchFamily="2" charset="2"/>
              </a:rPr>
              <a:t>jetMassSoftDrop</a:t>
            </a:r>
            <a:r>
              <a:rPr lang="en-US" sz="1200" dirty="0">
                <a:sym typeface="Wingdings" pitchFamily="2" charset="2"/>
              </a:rPr>
              <a:t> in each of these regions (ttbar compatible ~ with SR)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7523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83234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73639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84832B29-C4F7-E24E-BC1A-2CB283C2CF2D}"/>
              </a:ext>
            </a:extLst>
          </p:cNvPr>
          <p:cNvSpPr txBox="1">
            <a:spLocks/>
          </p:cNvSpPr>
          <p:nvPr/>
        </p:nvSpPr>
        <p:spPr>
          <a:xfrm>
            <a:off x="171304" y="43417"/>
            <a:ext cx="10520413" cy="456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A89E4-97F4-F74C-AF8E-2099130DEA32}"/>
              </a:ext>
            </a:extLst>
          </p:cNvPr>
          <p:cNvSpPr txBox="1"/>
          <p:nvPr/>
        </p:nvSpPr>
        <p:spPr>
          <a:xfrm>
            <a:off x="271927" y="3701828"/>
            <a:ext cx="4985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Reconstructed level cuts: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nJets</a:t>
            </a:r>
            <a:r>
              <a:rPr lang="en-US" sz="1600" dirty="0"/>
              <a:t> &gt; 1, </a:t>
            </a:r>
            <a:r>
              <a:rPr lang="en-US" sz="1600" dirty="0" err="1"/>
              <a:t>nLeptons</a:t>
            </a:r>
            <a:r>
              <a:rPr lang="en-US" sz="1600" dirty="0"/>
              <a:t> = 0, Dijet mass (</a:t>
            </a:r>
            <a:r>
              <a:rPr lang="en-US" sz="1600" dirty="0" err="1"/>
              <a:t>mJJ</a:t>
            </a:r>
            <a:r>
              <a:rPr lang="en-US" sz="1600" dirty="0"/>
              <a:t>) &gt;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jet </a:t>
            </a:r>
            <a:r>
              <a:rPr lang="en-US" sz="1600" dirty="0" err="1"/>
              <a:t>p</a:t>
            </a:r>
            <a:r>
              <a:rPr lang="en-US" sz="1600" baseline="-25000" dirty="0" err="1"/>
              <a:t>T</a:t>
            </a:r>
            <a:r>
              <a:rPr lang="en-US" sz="1600" dirty="0"/>
              <a:t>  &gt;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 absolute jet eta</a:t>
            </a:r>
            <a:r>
              <a:rPr lang="el-GR" sz="1600" dirty="0"/>
              <a:t> |η|&lt;2.4</a:t>
            </a:r>
            <a:r>
              <a:rPr lang="en-US" sz="16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ED667-D4BC-FC43-901B-7AE8BCB19C47}"/>
              </a:ext>
            </a:extLst>
          </p:cNvPr>
          <p:cNvSpPr/>
          <p:nvPr/>
        </p:nvSpPr>
        <p:spPr>
          <a:xfrm>
            <a:off x="457814" y="2378389"/>
            <a:ext cx="3546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Parton cuts: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partonPt</a:t>
            </a:r>
            <a:r>
              <a:rPr lang="en-US" sz="1600" dirty="0"/>
              <a:t>[0],[1] &gt;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|</a:t>
            </a:r>
            <a:r>
              <a:rPr lang="en-US" sz="1600" dirty="0" err="1"/>
              <a:t>partonEta</a:t>
            </a:r>
            <a:r>
              <a:rPr lang="en-US" sz="1600" dirty="0"/>
              <a:t>[0],[1]| &lt; 2.4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mTTbarParton</a:t>
            </a:r>
            <a:r>
              <a:rPr lang="en-US" sz="1600" dirty="0"/>
              <a:t> &gt; 1000 GeV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BE3A3-6300-B443-ADC1-1DF749C22F15}"/>
              </a:ext>
            </a:extLst>
          </p:cNvPr>
          <p:cNvSpPr/>
          <p:nvPr/>
        </p:nvSpPr>
        <p:spPr>
          <a:xfrm>
            <a:off x="271926" y="4786698"/>
            <a:ext cx="4985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Btagging</a:t>
            </a:r>
            <a:r>
              <a:rPr lang="en-US" sz="1600" dirty="0"/>
              <a:t> 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bTagging</a:t>
            </a:r>
            <a:r>
              <a:rPr lang="en-US" sz="1600" dirty="0"/>
              <a:t> (medium WP </a:t>
            </a:r>
            <a:r>
              <a:rPr lang="en-US" sz="1600" b="1" dirty="0" err="1"/>
              <a:t>deepCSV</a:t>
            </a:r>
            <a:r>
              <a:rPr lang="en-US" sz="1600" dirty="0"/>
              <a:t>) (</a:t>
            </a:r>
            <a:r>
              <a:rPr lang="en-US" sz="1600" dirty="0">
                <a:solidFill>
                  <a:srgbClr val="00B0F0"/>
                </a:solidFill>
              </a:rPr>
              <a:t>2016: 0.6321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2017: 0.4941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2018: 0.4184</a:t>
            </a:r>
            <a:r>
              <a:rPr lang="en-US" sz="1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471E7-B615-C94A-9C10-B871F13E42C8}"/>
              </a:ext>
            </a:extLst>
          </p:cNvPr>
          <p:cNvSpPr/>
          <p:nvPr/>
        </p:nvSpPr>
        <p:spPr>
          <a:xfrm>
            <a:off x="271926" y="5659094"/>
            <a:ext cx="4985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 Tagger WP: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New top Tagger: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F0"/>
                </a:solidFill>
              </a:rPr>
              <a:t>2016: 0.2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2017:0.0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2018: 0.1</a:t>
            </a:r>
            <a:r>
              <a:rPr lang="en-US" sz="16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41184A-94FB-B745-883C-4D32014A1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6578" y="271736"/>
              <a:ext cx="7582558" cy="17604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74993">
                      <a:extLst>
                        <a:ext uri="{9D8B030D-6E8A-4147-A177-3AD203B41FA5}">
                          <a16:colId xmlns:a16="http://schemas.microsoft.com/office/drawing/2014/main" val="3979361683"/>
                        </a:ext>
                      </a:extLst>
                    </a:gridCol>
                    <a:gridCol w="4507565">
                      <a:extLst>
                        <a:ext uri="{9D8B030D-6E8A-4147-A177-3AD203B41FA5}">
                          <a16:colId xmlns:a16="http://schemas.microsoft.com/office/drawing/2014/main" val="1695994119"/>
                        </a:ext>
                      </a:extLst>
                    </a:gridCol>
                  </a:tblGrid>
                  <a:tr h="22127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69634"/>
                      </a:ext>
                    </a:extLst>
                  </a:tr>
                  <a:tr h="35016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Signal Region (SR)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120,220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626060"/>
                      </a:ext>
                    </a:extLst>
                  </a:tr>
                  <a:tr h="32498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Control Region (CR)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120,220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77898"/>
                      </a:ext>
                    </a:extLst>
                  </a:tr>
                  <a:tr h="325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Extended SR (SR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baseline="-250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50,300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267469"/>
                      </a:ext>
                    </a:extLst>
                  </a:tr>
                  <a:tr h="3256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Extended CR (CR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sz="1600" baseline="-25000" dirty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50,300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41184A-94FB-B745-883C-4D32014A1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107855"/>
                  </p:ext>
                </p:extLst>
              </p:nvPr>
            </p:nvGraphicFramePr>
            <p:xfrm>
              <a:off x="4396578" y="271736"/>
              <a:ext cx="7582558" cy="17604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74993">
                      <a:extLst>
                        <a:ext uri="{9D8B030D-6E8A-4147-A177-3AD203B41FA5}">
                          <a16:colId xmlns:a16="http://schemas.microsoft.com/office/drawing/2014/main" val="3979361683"/>
                        </a:ext>
                      </a:extLst>
                    </a:gridCol>
                    <a:gridCol w="4507565">
                      <a:extLst>
                        <a:ext uri="{9D8B030D-6E8A-4147-A177-3AD203B41FA5}">
                          <a16:colId xmlns:a16="http://schemas.microsoft.com/office/drawing/2014/main" val="169599411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69634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Signal Region (SR)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100000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0626060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Control Region (CR)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200000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778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Extended SR (SR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baseline="-250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289655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267469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Extended CR (CR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sz="1600" baseline="-25000" dirty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403571" b="-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41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EC80F9-6D7B-514A-9F93-9491B1EFE3C5}"/>
              </a:ext>
            </a:extLst>
          </p:cNvPr>
          <p:cNvSpPr txBox="1"/>
          <p:nvPr/>
        </p:nvSpPr>
        <p:spPr>
          <a:xfrm>
            <a:off x="212865" y="529797"/>
            <a:ext cx="3791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of interest: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ttbar mass, </a:t>
            </a:r>
            <a:r>
              <a:rPr lang="en-US" sz="1600" dirty="0" err="1"/>
              <a:t>pt</a:t>
            </a:r>
            <a:r>
              <a:rPr lang="en-US" sz="1600" dirty="0"/>
              <a:t>, rapidity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</a:t>
            </a:r>
            <a:r>
              <a:rPr lang="en-US" sz="1600" dirty="0" err="1"/>
              <a:t>jetPt</a:t>
            </a:r>
            <a:r>
              <a:rPr lang="en-US" sz="1600" dirty="0"/>
              <a:t> and |</a:t>
            </a:r>
            <a:r>
              <a:rPr lang="en-US" sz="1600" dirty="0" err="1"/>
              <a:t>jetY</a:t>
            </a:r>
            <a:r>
              <a:rPr lang="en-US" sz="1600" dirty="0"/>
              <a:t>|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Nominal ttbar MC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Mtt</a:t>
            </a:r>
            <a:r>
              <a:rPr lang="en-US" sz="1600" dirty="0"/>
              <a:t> samples (700-1000, 1000-Inf) (only for 2016)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D2622-05D6-5D4D-B09B-4FFEA696E693}"/>
              </a:ext>
            </a:extLst>
          </p:cNvPr>
          <p:cNvSpPr txBox="1"/>
          <p:nvPr/>
        </p:nvSpPr>
        <p:spPr>
          <a:xfrm>
            <a:off x="5535021" y="2153479"/>
            <a:ext cx="530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dirty="0"/>
              <a:t>Goal is to Unfold to the Parton And Particle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Closure Tests with Nominal MC’s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Unfolding and extrapolation with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87C0F-5917-5D4C-B2EE-C93D6A36D7E3}"/>
              </a:ext>
            </a:extLst>
          </p:cNvPr>
          <p:cNvSpPr txBox="1"/>
          <p:nvPr/>
        </p:nvSpPr>
        <p:spPr>
          <a:xfrm>
            <a:off x="5535021" y="3182931"/>
            <a:ext cx="5305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dirty="0"/>
              <a:t>Discovered that our Control Region is contaminated from ttbar </a:t>
            </a:r>
            <a:r>
              <a:rPr lang="en-GB" sz="1600" dirty="0"/>
              <a:t>and Subdominant </a:t>
            </a:r>
            <a:r>
              <a:rPr lang="en-GB" sz="1600" dirty="0" err="1"/>
              <a:t>bkg</a:t>
            </a:r>
            <a:r>
              <a:rPr lang="en-GB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Extract this contribution from the Data CR distribution </a:t>
            </a:r>
            <a:r>
              <a:rPr lang="en-GB" sz="1600" dirty="0">
                <a:sym typeface="Wingdings" pitchFamily="2" charset="2"/>
              </a:rPr>
              <a:t> pure QCD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35021" y="4440569"/>
            <a:ext cx="6185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Differences with TOP-18-013: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mJJ</a:t>
            </a:r>
            <a:r>
              <a:rPr lang="en-US" sz="1600" dirty="0"/>
              <a:t> and </a:t>
            </a:r>
            <a:r>
              <a:rPr lang="en-US" sz="1600" dirty="0" err="1"/>
              <a:t>mTTbarParton</a:t>
            </a:r>
            <a:r>
              <a:rPr lang="en-US" sz="1600" dirty="0"/>
              <a:t> cut at 1000 GeV instead of 800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top tagger, tagging jets and not events. The goal is to</a:t>
            </a:r>
            <a:br>
              <a:rPr lang="en-US" sz="1600" dirty="0"/>
            </a:br>
            <a:r>
              <a:rPr lang="en-US" sz="1600" dirty="0"/>
              <a:t>have higher efficiency in the far end of the spectrum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48596-D841-854E-90C0-2E3F036F1D06}"/>
              </a:ext>
            </a:extLst>
          </p:cNvPr>
          <p:cNvSpPr/>
          <p:nvPr/>
        </p:nvSpPr>
        <p:spPr>
          <a:xfrm>
            <a:off x="6935072" y="5787776"/>
            <a:ext cx="255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tagging SF’s are applied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982EAEFA-2D4C-A34F-99DC-439D59B72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980" y="5643366"/>
            <a:ext cx="672008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3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86586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254700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A24D4-267C-6C42-B24B-458A3FA8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01264" y="745477"/>
            <a:ext cx="4922647" cy="59767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DF0C02-65A7-9F40-8BFD-DDFCC54BF517}"/>
              </a:ext>
            </a:extLst>
          </p:cNvPr>
          <p:cNvSpPr/>
          <p:nvPr/>
        </p:nvSpPr>
        <p:spPr>
          <a:xfrm>
            <a:off x="1373952" y="2776947"/>
            <a:ext cx="341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2017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2018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 drops ↓ </a:t>
            </a:r>
          </a:p>
        </p:txBody>
      </p:sp>
    </p:spTree>
    <p:extLst>
      <p:ext uri="{BB962C8B-B14F-4D97-AF65-F5344CB8AC3E}">
        <p14:creationId xmlns:p14="http://schemas.microsoft.com/office/powerpoint/2010/main" val="41488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DD64E-4816-7C43-BBAC-8B68A289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01264" y="745477"/>
            <a:ext cx="4922647" cy="59767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38951E-A69A-FF48-8883-0A374A21429F}"/>
              </a:ext>
            </a:extLst>
          </p:cNvPr>
          <p:cNvSpPr/>
          <p:nvPr/>
        </p:nvSpPr>
        <p:spPr>
          <a:xfrm>
            <a:off x="1373952" y="2776947"/>
            <a:ext cx="341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2017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2018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 drops ↓ </a:t>
            </a:r>
          </a:p>
        </p:txBody>
      </p:sp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3905" y="891194"/>
            <a:ext cx="2856865" cy="3960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AFDD22-044D-C741-8A24-EB918998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7567" y="891193"/>
            <a:ext cx="2856865" cy="396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1970EA-3BD6-8E45-8D3B-3EEFE848F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83320" y="891192"/>
            <a:ext cx="2856865" cy="3960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D1FAAA-D99D-A74B-8C71-1259F708EAED}"/>
              </a:ext>
            </a:extLst>
          </p:cNvPr>
          <p:cNvSpPr txBox="1"/>
          <p:nvPr/>
        </p:nvSpPr>
        <p:spPr>
          <a:xfrm>
            <a:off x="4472456" y="84580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A7078-096A-2B48-AABF-57B8052D469E}"/>
              </a:ext>
            </a:extLst>
          </p:cNvPr>
          <p:cNvSpPr txBox="1"/>
          <p:nvPr/>
        </p:nvSpPr>
        <p:spPr>
          <a:xfrm>
            <a:off x="316383" y="84580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BBD1E-CA26-5849-831E-6FC1CE14E485}"/>
              </a:ext>
            </a:extLst>
          </p:cNvPr>
          <p:cNvSpPr txBox="1"/>
          <p:nvPr/>
        </p:nvSpPr>
        <p:spPr>
          <a:xfrm>
            <a:off x="8475796" y="851593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13A47-D1C7-864A-96AB-1F3A906762CB}"/>
              </a:ext>
            </a:extLst>
          </p:cNvPr>
          <p:cNvSpPr txBox="1"/>
          <p:nvPr/>
        </p:nvSpPr>
        <p:spPr>
          <a:xfrm>
            <a:off x="1033350" y="4857430"/>
            <a:ext cx="530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that response matrices are compatible to each other 	</a:t>
            </a:r>
            <a:endParaRPr lang="en-GR" dirty="0"/>
          </a:p>
          <a:p>
            <a:pPr marL="342900" indent="-342900">
              <a:buAutoNum type="arabicPeriod"/>
            </a:pPr>
            <a:r>
              <a:rPr lang="en-GR" dirty="0"/>
              <a:t>Unfold each year and combine results?</a:t>
            </a:r>
          </a:p>
          <a:p>
            <a:pPr marL="342900" indent="-342900">
              <a:buAutoNum type="arabicPeriod"/>
            </a:pPr>
            <a:r>
              <a:rPr lang="en-GR" dirty="0"/>
              <a:t>Combine Fiducial Measurements and then unfold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5656" y="1564142"/>
            <a:ext cx="3535680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3956B-337A-DF41-B4CF-A5DCD677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06374" y="1564142"/>
            <a:ext cx="3535680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7363C-418B-774A-9D65-224FEF26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2618" y="1564142"/>
            <a:ext cx="3535680" cy="4176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1C5E5-C88F-DE47-A187-E4464DCF85DA}"/>
              </a:ext>
            </a:extLst>
          </p:cNvPr>
          <p:cNvSpPr txBox="1"/>
          <p:nvPr/>
        </p:nvSpPr>
        <p:spPr>
          <a:xfrm>
            <a:off x="4472456" y="912707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9C2F0-6D88-D24F-A665-2BFAFE1E26B4}"/>
              </a:ext>
            </a:extLst>
          </p:cNvPr>
          <p:cNvSpPr txBox="1"/>
          <p:nvPr/>
        </p:nvSpPr>
        <p:spPr>
          <a:xfrm>
            <a:off x="316383" y="91270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57A1A-A920-0C4C-97F4-8D3CBA8DE2D3}"/>
              </a:ext>
            </a:extLst>
          </p:cNvPr>
          <p:cNvSpPr txBox="1"/>
          <p:nvPr/>
        </p:nvSpPr>
        <p:spPr>
          <a:xfrm>
            <a:off x="8475796" y="918498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5656" y="1564142"/>
            <a:ext cx="3535680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3956B-337A-DF41-B4CF-A5DCD677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06374" y="1564142"/>
            <a:ext cx="3535680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7363C-418B-774A-9D65-224FEF26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2618" y="1564142"/>
            <a:ext cx="3535680" cy="4176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F215F9-298A-F747-8FF1-1F873DA4B492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34503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49640" y="33090"/>
            <a:ext cx="553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Mass Fit in Extended SR (SR</a:t>
            </a:r>
            <a:r>
              <a:rPr lang="en-US" sz="2800" u="sng" baseline="-25000" dirty="0"/>
              <a:t>A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5180820" y="111242"/>
            <a:ext cx="412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51366" y="732857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" y="732857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897" b="-2608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6447" y="926515"/>
            <a:ext cx="3366770" cy="39604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51366" y="4572030"/>
            <a:ext cx="3960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900" dirty="0">
                <a:solidFill>
                  <a:srgbClr val="00B0F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ctr"/>
            <a:r>
              <a:rPr lang="en-GB" sz="9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 (new)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BE340-8580-2C4B-8A0D-F18EFB3D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273626" y="922465"/>
            <a:ext cx="3366770" cy="3960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12F86-5EF8-334B-A553-31F068347A2D}"/>
              </a:ext>
            </a:extLst>
          </p:cNvPr>
          <p:cNvSpPr/>
          <p:nvPr/>
        </p:nvSpPr>
        <p:spPr>
          <a:xfrm>
            <a:off x="3992261" y="4710529"/>
            <a:ext cx="3960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FF0000"/>
                </a:solidFill>
                <a:latin typeface="Menlo" panose="020B0609030804020204" pitchFamily="49" charset="0"/>
              </a:rPr>
              <a:t>nFitQCD_2b    2.1662e+03 +/-  3.11e+02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ctr"/>
            <a:r>
              <a:rPr lang="en-GB" sz="9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B8704-E566-8041-8370-04363ADD7560}"/>
              </a:ext>
            </a:extLst>
          </p:cNvPr>
          <p:cNvSpPr/>
          <p:nvPr/>
        </p:nvSpPr>
        <p:spPr>
          <a:xfrm>
            <a:off x="7826356" y="4707994"/>
            <a:ext cx="396049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1.0071e+00 +/-  2.84e-02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9.9006e-01 +/-  1.92e-03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1.2862e-02 +/-  2.71e-03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1.0737e+02 +/-  2.97e+02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00B050"/>
                </a:solidFill>
                <a:latin typeface="Menlo" panose="020B0609030804020204" pitchFamily="49" charset="0"/>
              </a:rPr>
              <a:t>nFitQCD_2b    5.0444e+03 +/-  2.83e+02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7.6593e+03 +/-  1.86e+02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ctr"/>
            <a:r>
              <a:rPr lang="en-GB" sz="9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0.683382 ± 0.0200866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704E2B-6290-D44B-96C6-B6E5206A9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49620" y="1012375"/>
            <a:ext cx="3366770" cy="3960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67C483-3670-CA49-9F6D-2F926CA8C6B5}"/>
              </a:ext>
            </a:extLst>
          </p:cNvPr>
          <p:cNvSpPr txBox="1"/>
          <p:nvPr/>
        </p:nvSpPr>
        <p:spPr>
          <a:xfrm>
            <a:off x="3317257" y="170444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761E-D710-F447-8733-A0326070FB43}"/>
              </a:ext>
            </a:extLst>
          </p:cNvPr>
          <p:cNvSpPr txBox="1"/>
          <p:nvPr/>
        </p:nvSpPr>
        <p:spPr>
          <a:xfrm>
            <a:off x="-578927" y="170444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437101-B10F-D34B-B66F-87915F31570B}"/>
              </a:ext>
            </a:extLst>
          </p:cNvPr>
          <p:cNvSpPr txBox="1"/>
          <p:nvPr/>
        </p:nvSpPr>
        <p:spPr>
          <a:xfrm>
            <a:off x="7305874" y="1713899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9" name="Graphic 18" descr="Warning">
            <a:extLst>
              <a:ext uri="{FF2B5EF4-FFF2-40B4-BE49-F238E27FC236}">
                <a16:creationId xmlns:a16="http://schemas.microsoft.com/office/drawing/2014/main" id="{D73D881E-F512-F547-B3DD-7A4EC95AB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219" y="5499250"/>
            <a:ext cx="249111" cy="249111"/>
          </a:xfrm>
          <a:prstGeom prst="rect">
            <a:avLst/>
          </a:prstGeom>
        </p:spPr>
      </p:pic>
      <p:pic>
        <p:nvPicPr>
          <p:cNvPr id="20" name="Graphic 19" descr="Warning">
            <a:extLst>
              <a:ext uri="{FF2B5EF4-FFF2-40B4-BE49-F238E27FC236}">
                <a16:creationId xmlns:a16="http://schemas.microsoft.com/office/drawing/2014/main" id="{83461D83-595A-174A-934C-2844B0529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5715" y="5499249"/>
            <a:ext cx="249111" cy="249111"/>
          </a:xfrm>
          <a:prstGeom prst="rect">
            <a:avLst/>
          </a:prstGeom>
        </p:spPr>
      </p:pic>
      <p:pic>
        <p:nvPicPr>
          <p:cNvPr id="21" name="Graphic 20" descr="Warning">
            <a:extLst>
              <a:ext uri="{FF2B5EF4-FFF2-40B4-BE49-F238E27FC236}">
                <a16:creationId xmlns:a16="http://schemas.microsoft.com/office/drawing/2014/main" id="{4E3130FA-0ED2-A84A-A355-D8727880E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4744" y="5498489"/>
            <a:ext cx="249111" cy="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8232</TotalTime>
  <Words>2920</Words>
  <Application>Microsoft Macintosh PowerPoint</Application>
  <PresentationFormat>Widescreen</PresentationFormat>
  <Paragraphs>529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Measurement of differential production cross section for boosted top quarks in the all hadronic channel  NTUA 23/9/2020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1701</cp:revision>
  <dcterms:created xsi:type="dcterms:W3CDTF">2019-11-29T10:22:58Z</dcterms:created>
  <dcterms:modified xsi:type="dcterms:W3CDTF">2020-09-22T10:34:02Z</dcterms:modified>
</cp:coreProperties>
</file>