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1" r:id="rId2"/>
  </p:sldMasterIdLst>
  <p:notesMasterIdLst>
    <p:notesMasterId r:id="rId17"/>
  </p:notesMasterIdLst>
  <p:handoutMasterIdLst>
    <p:handoutMasterId r:id="rId18"/>
  </p:handoutMasterIdLst>
  <p:sldIdLst>
    <p:sldId id="256" r:id="rId3"/>
    <p:sldId id="568" r:id="rId4"/>
    <p:sldId id="594" r:id="rId5"/>
    <p:sldId id="605" r:id="rId6"/>
    <p:sldId id="606" r:id="rId7"/>
    <p:sldId id="610" r:id="rId8"/>
    <p:sldId id="611" r:id="rId9"/>
    <p:sldId id="607" r:id="rId10"/>
    <p:sldId id="608" r:id="rId11"/>
    <p:sldId id="609" r:id="rId12"/>
    <p:sldId id="596" r:id="rId13"/>
    <p:sldId id="588" r:id="rId14"/>
    <p:sldId id="507" r:id="rId15"/>
    <p:sldId id="58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15" autoAdjust="0"/>
    <p:restoredTop sz="95084"/>
  </p:normalViewPr>
  <p:slideViewPr>
    <p:cSldViewPr snapToGrid="0">
      <p:cViewPr varScale="1">
        <p:scale>
          <a:sx n="86" d="100"/>
          <a:sy n="86" d="100"/>
        </p:scale>
        <p:origin x="224" y="872"/>
      </p:cViewPr>
      <p:guideLst/>
    </p:cSldViewPr>
  </p:slideViewPr>
  <p:notesTextViewPr>
    <p:cViewPr>
      <p:scale>
        <a:sx n="1" d="1"/>
        <a:sy n="1" d="1"/>
      </p:scale>
      <p:origin x="0" y="0"/>
    </p:cViewPr>
  </p:notesTextViewPr>
  <p:notesViewPr>
    <p:cSldViewPr snapToGrid="0">
      <p:cViewPr varScale="1">
        <p:scale>
          <a:sx n="45" d="100"/>
          <a:sy n="45" d="100"/>
        </p:scale>
        <p:origin x="2478" y="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97F6CE-C9BA-5B44-AF0F-C73B1C17650F}" type="datetime1">
              <a:rPr lang="en-US" smtClean="0"/>
              <a:t>3/18/21</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EE66DE-DB1C-43AA-B4F1-B9CA616C3851}" type="slidenum">
              <a:rPr lang="en-GB" smtClean="0"/>
              <a:t>‹#›</a:t>
            </a:fld>
            <a:endParaRPr lang="en-GB"/>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265" y="8685213"/>
            <a:ext cx="582535" cy="4587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010390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D4A26-E586-E648-884B-C9B1EA03133F}" type="datetime1">
              <a:rPr lang="en-US" smtClean="0"/>
              <a:t>3/18/21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33F1CD-332F-48CC-8A24-9D0A5CE7D91D}" type="slidenum">
              <a:rPr lang="en-GB" smtClean="0"/>
              <a:t>‹#›</a:t>
            </a:fld>
            <a:endParaRPr lang="en-GB"/>
          </a:p>
        </p:txBody>
      </p:sp>
    </p:spTree>
    <p:extLst>
      <p:ext uri="{BB962C8B-B14F-4D97-AF65-F5344CB8AC3E}">
        <p14:creationId xmlns:p14="http://schemas.microsoft.com/office/powerpoint/2010/main" val="80925030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33D9703A-F6B0-E34C-B7F9-5A8864FF4F07}" type="datetime1">
              <a:rPr lang="en-US" smtClean="0"/>
              <a:t>3/18/21</a:t>
            </a:fld>
            <a:endParaRPr lang="en-GB"/>
          </a:p>
        </p:txBody>
      </p:sp>
      <p:sp>
        <p:nvSpPr>
          <p:cNvPr id="5" name="Slide Number Placeholder 4"/>
          <p:cNvSpPr>
            <a:spLocks noGrp="1"/>
          </p:cNvSpPr>
          <p:nvPr>
            <p:ph type="sldNum" sz="quarter" idx="11"/>
          </p:nvPr>
        </p:nvSpPr>
        <p:spPr/>
        <p:txBody>
          <a:bodyPr/>
          <a:lstStyle/>
          <a:p>
            <a:fld id="{5033F1CD-332F-48CC-8A24-9D0A5CE7D91D}" type="slidenum">
              <a:rPr lang="en-GB" smtClean="0"/>
              <a:t>1</a:t>
            </a:fld>
            <a:endParaRPr lang="en-GB"/>
          </a:p>
        </p:txBody>
      </p:sp>
    </p:spTree>
    <p:extLst>
      <p:ext uri="{BB962C8B-B14F-4D97-AF65-F5344CB8AC3E}">
        <p14:creationId xmlns:p14="http://schemas.microsoft.com/office/powerpoint/2010/main" val="420934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C51A3BE-CA11-4547-A39A-766971096B34}" type="datetime1">
              <a:rPr lang="en-US" smtClean="0"/>
              <a:t>3/18/21</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2B2CF9A-A7BF-1245-99D9-4054301C36E0}" type="datetime1">
              <a:rPr lang="en-US" smtClean="0"/>
              <a:t>3/18/21</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8F3968-5050-1740-9AB7-A06844E87E5F}" type="datetime1">
              <a:rPr lang="en-US" smtClean="0"/>
              <a:t>3/18/21</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A19A844-E33A-B644-A0FB-7455E93D924C}" type="datetime1">
              <a:rPr lang="en-US" smtClean="0"/>
              <a:t>3/18/21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610251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61E92BF-DA59-B546-88AE-9835521A3798}" type="datetime1">
              <a:rPr lang="en-US" smtClean="0"/>
              <a:t>3/18/21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033997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C78CAC-926A-EF4D-9608-460C3A301243}" type="datetime1">
              <a:rPr lang="en-US" smtClean="0"/>
              <a:t>3/18/21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321689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2675A6D-6B9B-6546-A3DC-004E809EED54}" type="datetime1">
              <a:rPr lang="en-US" smtClean="0"/>
              <a:t>3/18/21</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278732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5D89806-B328-B147-9EC9-15D0307996ED}" type="datetime1">
              <a:rPr lang="en-US" smtClean="0"/>
              <a:t>3/18/21</a:t>
            </a:fld>
            <a:endParaRPr lang="en-GB"/>
          </a:p>
        </p:txBody>
      </p:sp>
      <p:sp>
        <p:nvSpPr>
          <p:cNvPr id="8" name="Footer Placeholder 7"/>
          <p:cNvSpPr>
            <a:spLocks noGrp="1"/>
          </p:cNvSpPr>
          <p:nvPr>
            <p:ph type="ftr" sz="quarter" idx="11"/>
          </p:nvPr>
        </p:nvSpPr>
        <p:spPr/>
        <p:txBody>
          <a:bodyPr/>
          <a:lstStyle/>
          <a:p>
            <a:r>
              <a:rPr lang="fi-FI"/>
              <a:t>NTUA G. Bakas</a:t>
            </a:r>
            <a:endParaRPr lang="en-GB"/>
          </a:p>
        </p:txBody>
      </p:sp>
      <p:sp>
        <p:nvSpPr>
          <p:cNvPr id="9" name="Slide Number Placeholder 8"/>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05873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02FE0D6-14B8-A94B-B441-7BA984189CE2}" type="datetime1">
              <a:rPr lang="en-US" smtClean="0"/>
              <a:t>3/18/21</a:t>
            </a:fld>
            <a:endParaRPr lang="en-GB"/>
          </a:p>
        </p:txBody>
      </p:sp>
      <p:sp>
        <p:nvSpPr>
          <p:cNvPr id="4" name="Footer Placeholder 3"/>
          <p:cNvSpPr>
            <a:spLocks noGrp="1"/>
          </p:cNvSpPr>
          <p:nvPr>
            <p:ph type="ftr" sz="quarter" idx="11"/>
          </p:nvPr>
        </p:nvSpPr>
        <p:spPr/>
        <p:txBody>
          <a:bodyPr/>
          <a:lstStyle/>
          <a:p>
            <a:r>
              <a:rPr lang="fi-FI"/>
              <a:t>NTUA G. Bakas</a:t>
            </a:r>
            <a:endParaRPr lang="en-GB"/>
          </a:p>
        </p:txBody>
      </p:sp>
      <p:sp>
        <p:nvSpPr>
          <p:cNvPr id="5" name="Slide Number Placeholder 4"/>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40024844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294EA8-7AEB-3247-9A81-8483D03B0462}" type="datetime1">
              <a:rPr lang="en-US" smtClean="0"/>
              <a:t>3/18/21</a:t>
            </a:fld>
            <a:endParaRPr lang="en-GB"/>
          </a:p>
        </p:txBody>
      </p:sp>
      <p:sp>
        <p:nvSpPr>
          <p:cNvPr id="3" name="Footer Placeholder 2"/>
          <p:cNvSpPr>
            <a:spLocks noGrp="1"/>
          </p:cNvSpPr>
          <p:nvPr>
            <p:ph type="ftr" sz="quarter" idx="11"/>
          </p:nvPr>
        </p:nvSpPr>
        <p:spPr/>
        <p:txBody>
          <a:bodyPr/>
          <a:lstStyle/>
          <a:p>
            <a:r>
              <a:rPr lang="fi-FI"/>
              <a:t>NTUA G. Bakas</a:t>
            </a:r>
            <a:endParaRPr lang="en-GB"/>
          </a:p>
        </p:txBody>
      </p:sp>
      <p:sp>
        <p:nvSpPr>
          <p:cNvPr id="4" name="Slide Number Placeholder 3"/>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36632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2E9315-386E-6846-8498-4330F1BBFC0A}" type="datetime1">
              <a:rPr lang="en-US" smtClean="0"/>
              <a:t>3/18/21</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9537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89856" y="1289956"/>
            <a:ext cx="11185074" cy="49312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E394EB9-E681-C34A-89D4-D81E4C62EA5B}" type="datetime1">
              <a:rPr lang="en-US" smtClean="0"/>
              <a:t>3/18/21</a:t>
            </a:fld>
            <a:endParaRPr lang="en-US" dirty="0"/>
          </a:p>
        </p:txBody>
      </p:sp>
      <p:sp>
        <p:nvSpPr>
          <p:cNvPr id="9" name="Footer Placeholder 8"/>
          <p:cNvSpPr>
            <a:spLocks noGrp="1"/>
          </p:cNvSpPr>
          <p:nvPr>
            <p:ph type="ftr" sz="quarter" idx="11"/>
          </p:nvPr>
        </p:nvSpPr>
        <p:spPr/>
        <p:txBody>
          <a:bodyPr/>
          <a:lstStyle/>
          <a:p>
            <a:r>
              <a:rPr lang="fi-FI"/>
              <a:t>NTUA G. Bakas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itle 10"/>
          <p:cNvSpPr>
            <a:spLocks noGrp="1"/>
          </p:cNvSpPr>
          <p:nvPr>
            <p:ph type="title"/>
          </p:nvPr>
        </p:nvSpPr>
        <p:spPr>
          <a:xfrm>
            <a:off x="489856" y="-1"/>
            <a:ext cx="8882743" cy="1289957"/>
          </a:xfrm>
        </p:spPr>
        <p:txBody>
          <a:bodyPr/>
          <a:lstStyle/>
          <a:p>
            <a:r>
              <a:rPr lang="en-GB"/>
              <a:t>Click to edit Master title style</a:t>
            </a:r>
            <a:endParaRPr lang="en-GB"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20BF5D-E794-2B42-91EC-2A3B4450069D}" type="datetime1">
              <a:rPr lang="en-US" smtClean="0"/>
              <a:t>3/18/21</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9617106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A4C039E-7082-7D42-AA91-9FF3EF6ADB5B}" type="datetime1">
              <a:rPr lang="en-US" smtClean="0"/>
              <a:t>3/18/21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9125160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817B3FE-3894-A848-8D78-14007FB2FF94}" type="datetime1">
              <a:rPr lang="en-US" smtClean="0"/>
              <a:t>3/18/21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00584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DEEC64B-3E48-2F44-A6A9-A1C06A2C021E}" type="datetime1">
              <a:rPr lang="en-US" smtClean="0"/>
              <a:t>3/18/21</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3265" y="0"/>
            <a:ext cx="9548949" cy="1255043"/>
          </a:xfrm>
        </p:spPr>
        <p:txBody>
          <a:bodyPr/>
          <a:lstStyle/>
          <a:p>
            <a:r>
              <a:rPr lang="en-GB"/>
              <a:t>Click to edit Master title style</a:t>
            </a:r>
            <a:endParaRPr lang="en-US" dirty="0"/>
          </a:p>
        </p:txBody>
      </p:sp>
      <p:sp>
        <p:nvSpPr>
          <p:cNvPr id="3" name="Content Placeholder 2"/>
          <p:cNvSpPr>
            <a:spLocks noGrp="1"/>
          </p:cNvSpPr>
          <p:nvPr>
            <p:ph sz="half" idx="1"/>
          </p:nvPr>
        </p:nvSpPr>
        <p:spPr>
          <a:xfrm>
            <a:off x="3264" y="1428330"/>
            <a:ext cx="6054635" cy="4858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097586" y="1428329"/>
            <a:ext cx="6094413" cy="4858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1E195D8-183A-7F4D-8D17-8ADC90214B8A}" type="datetime1">
              <a:rPr lang="en-US" smtClean="0"/>
              <a:t>3/18/21</a:t>
            </a:fld>
            <a:endParaRPr lang="en-US" dirty="0"/>
          </a:p>
        </p:txBody>
      </p:sp>
      <p:sp>
        <p:nvSpPr>
          <p:cNvPr id="6" name="Footer Placeholder 5"/>
          <p:cNvSpPr>
            <a:spLocks noGrp="1"/>
          </p:cNvSpPr>
          <p:nvPr>
            <p:ph type="ftr" sz="quarter" idx="11"/>
          </p:nvPr>
        </p:nvSpPr>
        <p:spPr/>
        <p:txBody>
          <a:bodyPr/>
          <a:lstStyle/>
          <a:p>
            <a:r>
              <a:rPr lang="fi-FI"/>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0" y="27154"/>
            <a:ext cx="9454243" cy="1148503"/>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DD0A991-48AE-1D43-8113-23F8EAF6681B}" type="datetime1">
              <a:rPr lang="en-US" smtClean="0"/>
              <a:t>3/18/21</a:t>
            </a:fld>
            <a:endParaRPr lang="en-US" dirty="0"/>
          </a:p>
        </p:txBody>
      </p:sp>
      <p:sp>
        <p:nvSpPr>
          <p:cNvPr id="8" name="Footer Placeholder 7"/>
          <p:cNvSpPr>
            <a:spLocks noGrp="1"/>
          </p:cNvSpPr>
          <p:nvPr>
            <p:ph type="ftr" sz="quarter" idx="11"/>
          </p:nvPr>
        </p:nvSpPr>
        <p:spPr/>
        <p:txBody>
          <a:bodyPr/>
          <a:lstStyle/>
          <a:p>
            <a:r>
              <a:rPr lang="fi-FI"/>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C12579A-EC7F-EB4A-BC5C-80733D051D29}" type="datetime1">
              <a:rPr lang="en-US" smtClean="0"/>
              <a:t>3/18/21</a:t>
            </a:fld>
            <a:endParaRPr lang="en-US" dirty="0"/>
          </a:p>
        </p:txBody>
      </p:sp>
      <p:sp>
        <p:nvSpPr>
          <p:cNvPr id="4" name="Footer Placeholder 3"/>
          <p:cNvSpPr>
            <a:spLocks noGrp="1"/>
          </p:cNvSpPr>
          <p:nvPr>
            <p:ph type="ftr" sz="quarter" idx="11"/>
          </p:nvPr>
        </p:nvSpPr>
        <p:spPr/>
        <p:txBody>
          <a:bodyPr/>
          <a:lstStyle/>
          <a:p>
            <a:r>
              <a:rPr lang="fi-FI"/>
              <a:t>NTUA G. Bakas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9454CD-6DAB-7942-9B1D-8F3E2B882464}" type="datetime1">
              <a:rPr lang="en-US" smtClean="0"/>
              <a:t>3/18/21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fi-FI"/>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12483" y="5366222"/>
            <a:ext cx="825539" cy="801242"/>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87284"/>
            <a:ext cx="3200400" cy="1121030"/>
          </a:xfrm>
        </p:spPr>
        <p:txBody>
          <a:bodyPr anchor="b">
            <a:normAutofit/>
          </a:bodyPr>
          <a:lstStyle>
            <a:lvl1pPr>
              <a:defRPr sz="36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4278086" y="87284"/>
            <a:ext cx="7727196" cy="62179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57200" y="1420586"/>
            <a:ext cx="3200400" cy="4884618"/>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D2CAD36-D42B-D445-A707-AA59905C7768}" type="datetime1">
              <a:rPr lang="en-US" smtClean="0"/>
              <a:t>3/18/21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i-FI"/>
              <a:t>NTUA G. Bakas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D1D63B8-BB32-E649-92D4-94351543394C}" type="datetime1">
              <a:rPr lang="en-US" smtClean="0"/>
              <a:t>3/18/21</a:t>
            </a:fld>
            <a:endParaRPr lang="en-US" dirty="0"/>
          </a:p>
        </p:txBody>
      </p:sp>
      <p:sp>
        <p:nvSpPr>
          <p:cNvPr id="6" name="Footer Placeholder 5"/>
          <p:cNvSpPr>
            <a:spLocks noGrp="1"/>
          </p:cNvSpPr>
          <p:nvPr>
            <p:ph type="ftr" sz="quarter" idx="11"/>
          </p:nvPr>
        </p:nvSpPr>
        <p:spPr/>
        <p:txBody>
          <a:bodyPr/>
          <a:lstStyle/>
          <a:p>
            <a:r>
              <a:rPr lang="fi-FI"/>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3895" y="32658"/>
            <a:ext cx="8161019" cy="1028700"/>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11160" y="1443930"/>
            <a:ext cx="11939326" cy="4857296"/>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D02AE22-A9EA-FE42-BAB8-AD1D7606FF2E}" type="datetime1">
              <a:rPr lang="en-US" smtClean="0"/>
              <a:t>3/18/21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i-FI"/>
              <a:t>NTUA G. Bakas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flipV="1">
            <a:off x="555171" y="1273629"/>
            <a:ext cx="10657312" cy="1632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212483" y="5499984"/>
            <a:ext cx="825539" cy="80124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41388"/>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7A731C-B4EF-644F-8FDB-2EBA3EC9415A}" type="datetime1">
              <a:rPr lang="en-US" smtClean="0"/>
              <a:t>3/18/21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a:t>NTUA G. Bakas</a:t>
            </a: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B5D5E-B83D-4048-87A4-9B83BCBFD02A}" type="slidenum">
              <a:rPr lang="en-GB" smtClean="0"/>
              <a:t>‹#›</a:t>
            </a:fld>
            <a:endParaRPr lang="en-GB"/>
          </a:p>
        </p:txBody>
      </p:sp>
    </p:spTree>
    <p:extLst>
      <p:ext uri="{BB962C8B-B14F-4D97-AF65-F5344CB8AC3E}">
        <p14:creationId xmlns:p14="http://schemas.microsoft.com/office/powerpoint/2010/main" val="341972939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7.xml"/><Relationship Id="rId5" Type="http://schemas.openxmlformats.org/officeDocument/2006/relationships/image" Target="../media/image7.emf"/><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7.xml"/><Relationship Id="rId5" Type="http://schemas.openxmlformats.org/officeDocument/2006/relationships/image" Target="../media/image11.emf"/><Relationship Id="rId4" Type="http://schemas.openxmlformats.org/officeDocument/2006/relationships/image" Target="../media/image10.emf"/></Relationships>
</file>

<file path=ppt/slides/_rels/slide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7.xml"/><Relationship Id="rId5" Type="http://schemas.openxmlformats.org/officeDocument/2006/relationships/image" Target="../media/image17.emf"/><Relationship Id="rId4" Type="http://schemas.openxmlformats.org/officeDocument/2006/relationships/image" Target="../media/image16.emf"/></Relationships>
</file>

<file path=ppt/slides/_rels/slide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7.xml"/><Relationship Id="rId5" Type="http://schemas.openxmlformats.org/officeDocument/2006/relationships/image" Target="../media/image21.emf"/><Relationship Id="rId4" Type="http://schemas.openxmlformats.org/officeDocument/2006/relationships/image" Target="../media/image20.emf"/></Relationships>
</file>

<file path=ppt/slides/_rels/slide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7.xml"/><Relationship Id="rId5" Type="http://schemas.openxmlformats.org/officeDocument/2006/relationships/image" Target="../media/image25.emf"/><Relationship Id="rId4" Type="http://schemas.openxmlformats.org/officeDocument/2006/relationships/image" Target="../media/image24.emf"/></Relationships>
</file>

<file path=ppt/slides/_rels/slide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7.xml"/><Relationship Id="rId5" Type="http://schemas.openxmlformats.org/officeDocument/2006/relationships/image" Target="../media/image29.emf"/><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28600"/>
            <a:ext cx="10058400" cy="3015733"/>
          </a:xfrm>
        </p:spPr>
        <p:txBody>
          <a:bodyPr anchor="t">
            <a:noAutofit/>
          </a:bodyPr>
          <a:lstStyle/>
          <a:p>
            <a:pPr algn="ctr"/>
            <a:br>
              <a:rPr lang="en-US" sz="4400" dirty="0"/>
            </a:br>
            <a:r>
              <a:rPr lang="en-US" sz="4400" dirty="0"/>
              <a:t>HEP NTUA </a:t>
            </a:r>
            <a:br>
              <a:rPr lang="en-US" sz="4400" dirty="0"/>
            </a:br>
            <a:r>
              <a:rPr lang="en-US" sz="4400" dirty="0"/>
              <a:t>Top Angular Report</a:t>
            </a:r>
            <a:br>
              <a:rPr lang="en-US" sz="4400" dirty="0"/>
            </a:br>
            <a:br>
              <a:rPr lang="en-US" sz="4400"/>
            </a:br>
            <a:r>
              <a:rPr lang="en-US" sz="4400"/>
              <a:t>18/3/2021</a:t>
            </a:r>
            <a:endParaRPr lang="en-GB" sz="4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3779" y="4589506"/>
            <a:ext cx="1083373" cy="102069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4393" y="4589506"/>
            <a:ext cx="1048465" cy="1048465"/>
          </a:xfrm>
          <a:prstGeom prst="rect">
            <a:avLst/>
          </a:prstGeom>
        </p:spPr>
      </p:pic>
      <p:sp>
        <p:nvSpPr>
          <p:cNvPr id="3" name="TextBox 2"/>
          <p:cNvSpPr txBox="1"/>
          <p:nvPr/>
        </p:nvSpPr>
        <p:spPr>
          <a:xfrm>
            <a:off x="1138645" y="3925902"/>
            <a:ext cx="9914709" cy="369332"/>
          </a:xfrm>
          <a:prstGeom prst="rect">
            <a:avLst/>
          </a:prstGeom>
          <a:noFill/>
        </p:spPr>
        <p:txBody>
          <a:bodyPr wrap="square" rtlCol="0">
            <a:spAutoFit/>
          </a:bodyPr>
          <a:lstStyle/>
          <a:p>
            <a:pPr algn="ctr"/>
            <a:r>
              <a:rPr lang="en-US" dirty="0"/>
              <a:t>George </a:t>
            </a:r>
            <a:r>
              <a:rPr lang="en-US" dirty="0" err="1"/>
              <a:t>Bakas</a:t>
            </a:r>
            <a:endParaRPr lang="en-US" dirty="0"/>
          </a:p>
        </p:txBody>
      </p:sp>
    </p:spTree>
    <p:extLst>
      <p:ext uri="{BB962C8B-B14F-4D97-AF65-F5344CB8AC3E}">
        <p14:creationId xmlns:p14="http://schemas.microsoft.com/office/powerpoint/2010/main" val="25870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10</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solidFill>
                  <a:schemeClr val="tx1">
                    <a:lumMod val="95000"/>
                    <a:lumOff val="5000"/>
                  </a:schemeClr>
                </a:solidFill>
              </a:rPr>
              <a:t>Chi (</a:t>
            </a:r>
            <a:r>
              <a:rPr lang="el-GR" sz="2800" u="sng" dirty="0">
                <a:solidFill>
                  <a:schemeClr val="tx1">
                    <a:lumMod val="95000"/>
                    <a:lumOff val="5000"/>
                  </a:schemeClr>
                </a:solidFill>
              </a:rPr>
              <a:t>χ</a:t>
            </a:r>
            <a:r>
              <a:rPr lang="en-GB" sz="2800" u="sng" dirty="0">
                <a:solidFill>
                  <a:schemeClr val="tx1">
                    <a:lumMod val="95000"/>
                    <a:lumOff val="5000"/>
                  </a:schemeClr>
                </a:solidFill>
              </a:rPr>
              <a:t>) sensitivity</a:t>
            </a:r>
          </a:p>
        </p:txBody>
      </p:sp>
      <p:sp>
        <p:nvSpPr>
          <p:cNvPr id="21" name="TextBox 20">
            <a:extLst>
              <a:ext uri="{FF2B5EF4-FFF2-40B4-BE49-F238E27FC236}">
                <a16:creationId xmlns:a16="http://schemas.microsoft.com/office/drawing/2014/main" id="{F428E97F-E442-F14E-9CB9-B30F346A9D76}"/>
              </a:ext>
            </a:extLst>
          </p:cNvPr>
          <p:cNvSpPr txBox="1"/>
          <p:nvPr/>
        </p:nvSpPr>
        <p:spPr>
          <a:xfrm>
            <a:off x="0"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=4000, w = 1%</a:t>
            </a:r>
          </a:p>
        </p:txBody>
      </p:sp>
      <p:sp>
        <p:nvSpPr>
          <p:cNvPr id="23" name="TextBox 22">
            <a:extLst>
              <a:ext uri="{FF2B5EF4-FFF2-40B4-BE49-F238E27FC236}">
                <a16:creationId xmlns:a16="http://schemas.microsoft.com/office/drawing/2014/main" id="{7328C7EA-20B2-594C-95E0-5D0A7AB50953}"/>
              </a:ext>
            </a:extLst>
          </p:cNvPr>
          <p:cNvSpPr txBox="1"/>
          <p:nvPr/>
        </p:nvSpPr>
        <p:spPr>
          <a:xfrm>
            <a:off x="10258268"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=4500, w = 1%</a:t>
            </a:r>
          </a:p>
        </p:txBody>
      </p:sp>
      <p:pic>
        <p:nvPicPr>
          <p:cNvPr id="5" name="Picture 4">
            <a:extLst>
              <a:ext uri="{FF2B5EF4-FFF2-40B4-BE49-F238E27FC236}">
                <a16:creationId xmlns:a16="http://schemas.microsoft.com/office/drawing/2014/main" id="{CB8DA095-1BF8-2049-AC42-3962730D2D0B}"/>
              </a:ext>
            </a:extLst>
          </p:cNvPr>
          <p:cNvPicPr>
            <a:picLocks noChangeAspect="1"/>
          </p:cNvPicPr>
          <p:nvPr/>
        </p:nvPicPr>
        <p:blipFill>
          <a:blip r:embed="rId2"/>
          <a:stretch>
            <a:fillRect/>
          </a:stretch>
        </p:blipFill>
        <p:spPr>
          <a:xfrm rot="5400000">
            <a:off x="2382757" y="358019"/>
            <a:ext cx="3101340" cy="4320540"/>
          </a:xfrm>
          <a:prstGeom prst="rect">
            <a:avLst/>
          </a:prstGeom>
        </p:spPr>
      </p:pic>
      <p:pic>
        <p:nvPicPr>
          <p:cNvPr id="10" name="Picture 9">
            <a:extLst>
              <a:ext uri="{FF2B5EF4-FFF2-40B4-BE49-F238E27FC236}">
                <a16:creationId xmlns:a16="http://schemas.microsoft.com/office/drawing/2014/main" id="{88C25B06-A67F-E440-B0F9-0FFB39D4D010}"/>
              </a:ext>
            </a:extLst>
          </p:cNvPr>
          <p:cNvPicPr>
            <a:picLocks noChangeAspect="1"/>
          </p:cNvPicPr>
          <p:nvPr/>
        </p:nvPicPr>
        <p:blipFill>
          <a:blip r:embed="rId3"/>
          <a:stretch>
            <a:fillRect/>
          </a:stretch>
        </p:blipFill>
        <p:spPr>
          <a:xfrm rot="5400000">
            <a:off x="6625313" y="358019"/>
            <a:ext cx="3101340" cy="4320540"/>
          </a:xfrm>
          <a:prstGeom prst="rect">
            <a:avLst/>
          </a:prstGeom>
        </p:spPr>
      </p:pic>
    </p:spTree>
    <p:extLst>
      <p:ext uri="{BB962C8B-B14F-4D97-AF65-F5344CB8AC3E}">
        <p14:creationId xmlns:p14="http://schemas.microsoft.com/office/powerpoint/2010/main" val="3466652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11</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Angular Distributions (Brazilian Plot)</a:t>
            </a:r>
            <a:endParaRPr lang="en-GB" sz="2800" u="sng" dirty="0">
              <a:solidFill>
                <a:srgbClr val="FF0000"/>
              </a:solidFill>
            </a:endParaRPr>
          </a:p>
        </p:txBody>
      </p:sp>
      <p:sp>
        <p:nvSpPr>
          <p:cNvPr id="8" name="TextBox 7">
            <a:extLst>
              <a:ext uri="{FF2B5EF4-FFF2-40B4-BE49-F238E27FC236}">
                <a16:creationId xmlns:a16="http://schemas.microsoft.com/office/drawing/2014/main" id="{52270E51-8590-1445-A479-6F585D764111}"/>
              </a:ext>
            </a:extLst>
          </p:cNvPr>
          <p:cNvSpPr txBox="1"/>
          <p:nvPr/>
        </p:nvSpPr>
        <p:spPr>
          <a:xfrm>
            <a:off x="0" y="541642"/>
            <a:ext cx="6798527" cy="646331"/>
          </a:xfrm>
          <a:prstGeom prst="rect">
            <a:avLst/>
          </a:prstGeom>
          <a:noFill/>
        </p:spPr>
        <p:txBody>
          <a:bodyPr wrap="square" rtlCol="0">
            <a:spAutoFit/>
          </a:bodyPr>
          <a:lstStyle/>
          <a:p>
            <a:r>
              <a:rPr lang="en-GR" dirty="0"/>
              <a:t>Assymptotic limits for M Z’: 1.2, 1.4, 1.6, 1.8, 2, 2.5, 3, 3.5, 4, 4.5 TeV </a:t>
            </a:r>
          </a:p>
          <a:p>
            <a:r>
              <a:rPr lang="en-GR" dirty="0"/>
              <a:t>Width 1%</a:t>
            </a:r>
          </a:p>
        </p:txBody>
      </p:sp>
      <p:pic>
        <p:nvPicPr>
          <p:cNvPr id="4" name="Picture 3" descr="Chart&#10;&#10;Description automatically generated">
            <a:extLst>
              <a:ext uri="{FF2B5EF4-FFF2-40B4-BE49-F238E27FC236}">
                <a16:creationId xmlns:a16="http://schemas.microsoft.com/office/drawing/2014/main" id="{AE71105B-177B-8240-A87D-692E434EDF5C}"/>
              </a:ext>
            </a:extLst>
          </p:cNvPr>
          <p:cNvPicPr>
            <a:picLocks noChangeAspect="1"/>
          </p:cNvPicPr>
          <p:nvPr/>
        </p:nvPicPr>
        <p:blipFill>
          <a:blip r:embed="rId2"/>
          <a:stretch>
            <a:fillRect/>
          </a:stretch>
        </p:blipFill>
        <p:spPr>
          <a:xfrm>
            <a:off x="345815" y="1807772"/>
            <a:ext cx="5560060" cy="3995420"/>
          </a:xfrm>
          <a:prstGeom prst="rect">
            <a:avLst/>
          </a:prstGeom>
        </p:spPr>
      </p:pic>
      <p:pic>
        <p:nvPicPr>
          <p:cNvPr id="9" name="Picture 8" descr="Chart&#10;&#10;Description automatically generated">
            <a:extLst>
              <a:ext uri="{FF2B5EF4-FFF2-40B4-BE49-F238E27FC236}">
                <a16:creationId xmlns:a16="http://schemas.microsoft.com/office/drawing/2014/main" id="{A3283BB2-6EC2-F24B-BBAC-3D1A61E1662C}"/>
              </a:ext>
            </a:extLst>
          </p:cNvPr>
          <p:cNvPicPr>
            <a:picLocks noChangeAspect="1"/>
          </p:cNvPicPr>
          <p:nvPr/>
        </p:nvPicPr>
        <p:blipFill>
          <a:blip r:embed="rId3"/>
          <a:stretch>
            <a:fillRect/>
          </a:stretch>
        </p:blipFill>
        <p:spPr>
          <a:xfrm>
            <a:off x="5981689" y="1807772"/>
            <a:ext cx="5560060" cy="3995420"/>
          </a:xfrm>
          <a:prstGeom prst="rect">
            <a:avLst/>
          </a:prstGeom>
        </p:spPr>
      </p:pic>
      <p:sp>
        <p:nvSpPr>
          <p:cNvPr id="12" name="Rectangle 11">
            <a:extLst>
              <a:ext uri="{FF2B5EF4-FFF2-40B4-BE49-F238E27FC236}">
                <a16:creationId xmlns:a16="http://schemas.microsoft.com/office/drawing/2014/main" id="{75064292-C16D-9548-A4FF-2E3D1836F141}"/>
              </a:ext>
            </a:extLst>
          </p:cNvPr>
          <p:cNvSpPr/>
          <p:nvPr/>
        </p:nvSpPr>
        <p:spPr>
          <a:xfrm>
            <a:off x="2817967" y="1438440"/>
            <a:ext cx="652743" cy="369332"/>
          </a:xfrm>
          <a:prstGeom prst="rect">
            <a:avLst/>
          </a:prstGeom>
        </p:spPr>
        <p:txBody>
          <a:bodyPr wrap="none">
            <a:spAutoFit/>
          </a:bodyPr>
          <a:lstStyle/>
          <a:p>
            <a:r>
              <a:rPr lang="en-GR" dirty="0"/>
              <a:t>2017</a:t>
            </a:r>
          </a:p>
        </p:txBody>
      </p:sp>
      <p:sp>
        <p:nvSpPr>
          <p:cNvPr id="13" name="Rectangle 12">
            <a:extLst>
              <a:ext uri="{FF2B5EF4-FFF2-40B4-BE49-F238E27FC236}">
                <a16:creationId xmlns:a16="http://schemas.microsoft.com/office/drawing/2014/main" id="{6137B5D8-68A1-CE4D-B875-9AADBCE66FED}"/>
              </a:ext>
            </a:extLst>
          </p:cNvPr>
          <p:cNvSpPr/>
          <p:nvPr/>
        </p:nvSpPr>
        <p:spPr>
          <a:xfrm>
            <a:off x="8717786" y="1438440"/>
            <a:ext cx="652743" cy="369332"/>
          </a:xfrm>
          <a:prstGeom prst="rect">
            <a:avLst/>
          </a:prstGeom>
        </p:spPr>
        <p:txBody>
          <a:bodyPr wrap="none">
            <a:spAutoFit/>
          </a:bodyPr>
          <a:lstStyle/>
          <a:p>
            <a:r>
              <a:rPr lang="en-GR" dirty="0"/>
              <a:t>2018</a:t>
            </a:r>
          </a:p>
        </p:txBody>
      </p:sp>
    </p:spTree>
    <p:extLst>
      <p:ext uri="{BB962C8B-B14F-4D97-AF65-F5344CB8AC3E}">
        <p14:creationId xmlns:p14="http://schemas.microsoft.com/office/powerpoint/2010/main" val="3913691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12</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5793" y="2828018"/>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BACKUP</a:t>
            </a:r>
          </a:p>
        </p:txBody>
      </p:sp>
    </p:spTree>
    <p:extLst>
      <p:ext uri="{BB962C8B-B14F-4D97-AF65-F5344CB8AC3E}">
        <p14:creationId xmlns:p14="http://schemas.microsoft.com/office/powerpoint/2010/main" val="1485357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6" name="TextBox 5">
            <a:extLst>
              <a:ext uri="{FF2B5EF4-FFF2-40B4-BE49-F238E27FC236}">
                <a16:creationId xmlns:a16="http://schemas.microsoft.com/office/drawing/2014/main" id="{1DDE6F7F-FC19-F840-A70E-C84BA99E0247}"/>
              </a:ext>
            </a:extLst>
          </p:cNvPr>
          <p:cNvSpPr txBox="1"/>
          <p:nvPr/>
        </p:nvSpPr>
        <p:spPr>
          <a:xfrm>
            <a:off x="2574438" y="65430"/>
            <a:ext cx="1990226" cy="430887"/>
          </a:xfrm>
          <a:prstGeom prst="rect">
            <a:avLst/>
          </a:prstGeom>
          <a:noFill/>
        </p:spPr>
        <p:txBody>
          <a:bodyPr wrap="square" rtlCol="0">
            <a:spAutoFit/>
          </a:bodyPr>
          <a:lstStyle/>
          <a:p>
            <a:r>
              <a:rPr lang="en-US" sz="2200" dirty="0">
                <a:solidFill>
                  <a:srgbClr val="00B050"/>
                </a:solidFill>
                <a:sym typeface="Wingdings" pitchFamily="2" charset="2"/>
              </a:rPr>
              <a:t>Signal Selection</a:t>
            </a: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13</a:t>
            </a:fld>
            <a:endParaRPr lang="en-US" dirty="0"/>
          </a:p>
        </p:txBody>
      </p:sp>
      <p:sp>
        <p:nvSpPr>
          <p:cNvPr id="24" name="Date Placeholder 23">
            <a:extLst>
              <a:ext uri="{FF2B5EF4-FFF2-40B4-BE49-F238E27FC236}">
                <a16:creationId xmlns:a16="http://schemas.microsoft.com/office/drawing/2014/main" id="{056D71EF-2E89-4043-8F92-90A4D46A3E69}"/>
              </a:ext>
            </a:extLst>
          </p:cNvPr>
          <p:cNvSpPr>
            <a:spLocks noGrp="1"/>
          </p:cNvSpPr>
          <p:nvPr>
            <p:ph type="dt" sz="half" idx="10"/>
          </p:nvPr>
        </p:nvSpPr>
        <p:spPr/>
        <p:txBody>
          <a:bodyPr/>
          <a:lstStyle/>
          <a:p>
            <a:fld id="{F7AFF6A5-F1FB-284A-BF72-2836D5A0B341}" type="datetime1">
              <a:rPr lang="en-US" smtClean="0"/>
              <a:t>3/18/21</a:t>
            </a:fld>
            <a:endParaRPr lang="en-US" dirty="0"/>
          </a:p>
        </p:txBody>
      </p:sp>
      <p:graphicFrame>
        <p:nvGraphicFramePr>
          <p:cNvPr id="4" name="Table 3">
            <a:extLst>
              <a:ext uri="{FF2B5EF4-FFF2-40B4-BE49-F238E27FC236}">
                <a16:creationId xmlns:a16="http://schemas.microsoft.com/office/drawing/2014/main" id="{9FB11E00-21A0-484F-B127-1B964919B378}"/>
              </a:ext>
            </a:extLst>
          </p:cNvPr>
          <p:cNvGraphicFramePr>
            <a:graphicFrameLocks noGrp="1"/>
          </p:cNvGraphicFramePr>
          <p:nvPr/>
        </p:nvGraphicFramePr>
        <p:xfrm>
          <a:off x="1348101" y="557850"/>
          <a:ext cx="4368118" cy="5455057"/>
        </p:xfrm>
        <a:graphic>
          <a:graphicData uri="http://schemas.openxmlformats.org/drawingml/2006/table">
            <a:tbl>
              <a:tblPr firstRow="1" bandRow="1">
                <a:tableStyleId>{46F890A9-2807-4EBB-B81D-B2AA78EC7F39}</a:tableStyleId>
              </a:tblPr>
              <a:tblGrid>
                <a:gridCol w="2184059">
                  <a:extLst>
                    <a:ext uri="{9D8B030D-6E8A-4147-A177-3AD203B41FA5}">
                      <a16:colId xmlns:a16="http://schemas.microsoft.com/office/drawing/2014/main" val="3731337435"/>
                    </a:ext>
                  </a:extLst>
                </a:gridCol>
                <a:gridCol w="2184059">
                  <a:extLst>
                    <a:ext uri="{9D8B030D-6E8A-4147-A177-3AD203B41FA5}">
                      <a16:colId xmlns:a16="http://schemas.microsoft.com/office/drawing/2014/main" val="3688698510"/>
                    </a:ext>
                  </a:extLst>
                </a:gridCol>
              </a:tblGrid>
              <a:tr h="462602">
                <a:tc>
                  <a:txBody>
                    <a:bodyPr/>
                    <a:lstStyle/>
                    <a:p>
                      <a:pPr algn="ctr"/>
                      <a:r>
                        <a:rPr lang="en-GR" dirty="0"/>
                        <a:t>Variables</a:t>
                      </a:r>
                    </a:p>
                  </a:txBody>
                  <a:tcPr/>
                </a:tc>
                <a:tc>
                  <a:txBody>
                    <a:bodyPr/>
                    <a:lstStyle/>
                    <a:p>
                      <a:pPr algn="ctr"/>
                      <a:r>
                        <a:rPr lang="en-GR" dirty="0"/>
                        <a:t>Selected Cut</a:t>
                      </a:r>
                    </a:p>
                  </a:txBody>
                  <a:tcPr/>
                </a:tc>
                <a:extLst>
                  <a:ext uri="{0D108BD9-81ED-4DB2-BD59-A6C34878D82A}">
                    <a16:rowId xmlns:a16="http://schemas.microsoft.com/office/drawing/2014/main" val="1233017762"/>
                  </a:ext>
                </a:extLst>
              </a:tr>
              <a:tr h="462602">
                <a:tc>
                  <a:txBody>
                    <a:bodyPr/>
                    <a:lstStyle/>
                    <a:p>
                      <a:pPr algn="ctr"/>
                      <a:r>
                        <a:rPr lang="en-GR" dirty="0"/>
                        <a:t>pT (both leading jets) </a:t>
                      </a:r>
                    </a:p>
                  </a:txBody>
                  <a:tcPr/>
                </a:tc>
                <a:tc>
                  <a:txBody>
                    <a:bodyPr/>
                    <a:lstStyle/>
                    <a:p>
                      <a:pPr algn="ctr"/>
                      <a:r>
                        <a:rPr lang="en-GR" dirty="0"/>
                        <a:t>&gt; 400 GeV</a:t>
                      </a:r>
                    </a:p>
                  </a:txBody>
                  <a:tcPr/>
                </a:tc>
                <a:extLst>
                  <a:ext uri="{0D108BD9-81ED-4DB2-BD59-A6C34878D82A}">
                    <a16:rowId xmlns:a16="http://schemas.microsoft.com/office/drawing/2014/main" val="1455770781"/>
                  </a:ext>
                </a:extLst>
              </a:tr>
              <a:tr h="462602">
                <a:tc>
                  <a:txBody>
                    <a:bodyPr/>
                    <a:lstStyle/>
                    <a:p>
                      <a:pPr algn="ctr"/>
                      <a:r>
                        <a:rPr lang="en-GR" dirty="0"/>
                        <a:t>Njets </a:t>
                      </a:r>
                    </a:p>
                  </a:txBody>
                  <a:tcPr/>
                </a:tc>
                <a:tc>
                  <a:txBody>
                    <a:bodyPr/>
                    <a:lstStyle/>
                    <a:p>
                      <a:pPr algn="ctr"/>
                      <a:r>
                        <a:rPr lang="en-GR" dirty="0"/>
                        <a:t>&gt; 1</a:t>
                      </a:r>
                    </a:p>
                  </a:txBody>
                  <a:tcPr/>
                </a:tc>
                <a:extLst>
                  <a:ext uri="{0D108BD9-81ED-4DB2-BD59-A6C34878D82A}">
                    <a16:rowId xmlns:a16="http://schemas.microsoft.com/office/drawing/2014/main" val="4073963215"/>
                  </a:ext>
                </a:extLst>
              </a:tr>
              <a:tr h="462602">
                <a:tc>
                  <a:txBody>
                    <a:bodyPr/>
                    <a:lstStyle/>
                    <a:p>
                      <a:pPr algn="ctr"/>
                      <a:r>
                        <a:rPr lang="en-GR" dirty="0"/>
                        <a:t>N leptons</a:t>
                      </a:r>
                    </a:p>
                  </a:txBody>
                  <a:tcPr/>
                </a:tc>
                <a:tc>
                  <a:txBody>
                    <a:bodyPr/>
                    <a:lstStyle/>
                    <a:p>
                      <a:pPr algn="ctr"/>
                      <a:r>
                        <a:rPr lang="en-GR" dirty="0"/>
                        <a:t>= 0</a:t>
                      </a:r>
                    </a:p>
                  </a:txBody>
                  <a:tcPr/>
                </a:tc>
                <a:extLst>
                  <a:ext uri="{0D108BD9-81ED-4DB2-BD59-A6C34878D82A}">
                    <a16:rowId xmlns:a16="http://schemas.microsoft.com/office/drawing/2014/main" val="1636792577"/>
                  </a:ext>
                </a:extLst>
              </a:tr>
              <a:tr h="581727">
                <a:tc>
                  <a:txBody>
                    <a:bodyPr/>
                    <a:lstStyle/>
                    <a:p>
                      <a:pPr algn="ctr"/>
                      <a:r>
                        <a:rPr lang="en-GR" dirty="0"/>
                        <a:t>|eta| (both leading jets)</a:t>
                      </a:r>
                    </a:p>
                  </a:txBody>
                  <a:tcPr/>
                </a:tc>
                <a:tc>
                  <a:txBody>
                    <a:bodyPr/>
                    <a:lstStyle/>
                    <a:p>
                      <a:pPr algn="ctr"/>
                      <a:r>
                        <a:rPr lang="en-GR" dirty="0"/>
                        <a:t>&lt; 2.4</a:t>
                      </a:r>
                    </a:p>
                  </a:txBody>
                  <a:tcPr/>
                </a:tc>
                <a:extLst>
                  <a:ext uri="{0D108BD9-81ED-4DB2-BD59-A6C34878D82A}">
                    <a16:rowId xmlns:a16="http://schemas.microsoft.com/office/drawing/2014/main" val="2646382854"/>
                  </a:ext>
                </a:extLst>
              </a:tr>
              <a:tr h="462602">
                <a:tc>
                  <a:txBody>
                    <a:bodyPr/>
                    <a:lstStyle/>
                    <a:p>
                      <a:pPr algn="ctr"/>
                      <a:r>
                        <a:rPr lang="en-GR" dirty="0"/>
                        <a:t>mJJ</a:t>
                      </a:r>
                    </a:p>
                  </a:txBody>
                  <a:tcPr/>
                </a:tc>
                <a:tc>
                  <a:txBody>
                    <a:bodyPr/>
                    <a:lstStyle/>
                    <a:p>
                      <a:pPr algn="ctr"/>
                      <a:r>
                        <a:rPr lang="en-GR" dirty="0"/>
                        <a:t>&gt; 1000 GeV</a:t>
                      </a:r>
                    </a:p>
                  </a:txBody>
                  <a:tcPr/>
                </a:tc>
                <a:extLst>
                  <a:ext uri="{0D108BD9-81ED-4DB2-BD59-A6C34878D82A}">
                    <a16:rowId xmlns:a16="http://schemas.microsoft.com/office/drawing/2014/main" val="1717255047"/>
                  </a:ext>
                </a:extLst>
              </a:tr>
              <a:tr h="581727">
                <a:tc>
                  <a:txBody>
                    <a:bodyPr/>
                    <a:lstStyle/>
                    <a:p>
                      <a:pPr algn="ctr"/>
                      <a:r>
                        <a:rPr lang="en-GR" dirty="0"/>
                        <a:t>jetMassSoftDrop (only for fit)</a:t>
                      </a:r>
                    </a:p>
                  </a:txBody>
                  <a:tcPr/>
                </a:tc>
                <a:tc>
                  <a:txBody>
                    <a:bodyPr/>
                    <a:lstStyle/>
                    <a:p>
                      <a:pPr algn="ctr"/>
                      <a:r>
                        <a:rPr lang="en-GR" dirty="0"/>
                        <a:t>(50,300) GeV</a:t>
                      </a:r>
                    </a:p>
                  </a:txBody>
                  <a:tcPr/>
                </a:tc>
                <a:extLst>
                  <a:ext uri="{0D108BD9-81ED-4DB2-BD59-A6C34878D82A}">
                    <a16:rowId xmlns:a16="http://schemas.microsoft.com/office/drawing/2014/main" val="4172697806"/>
                  </a:ext>
                </a:extLst>
              </a:tr>
              <a:tr h="5817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a:t>
                      </a:r>
                      <a:r>
                        <a:rPr lang="en-GR" dirty="0"/>
                        <a:t>op Tagger</a:t>
                      </a:r>
                    </a:p>
                    <a:p>
                      <a:pPr algn="ctr"/>
                      <a:endParaRPr lang="en-GR" dirty="0"/>
                    </a:p>
                  </a:txBody>
                  <a:tcPr/>
                </a:tc>
                <a:tc>
                  <a:txBody>
                    <a:bodyPr/>
                    <a:lstStyle/>
                    <a:p>
                      <a:pPr algn="ctr"/>
                      <a:r>
                        <a:rPr lang="en-GR" dirty="0"/>
                        <a:t>&gt; </a:t>
                      </a:r>
                      <a:r>
                        <a:rPr lang="en-GR" dirty="0">
                          <a:solidFill>
                            <a:srgbClr val="00B0F0"/>
                          </a:solidFill>
                        </a:rPr>
                        <a:t>0.2</a:t>
                      </a:r>
                      <a:r>
                        <a:rPr lang="en-GR" dirty="0"/>
                        <a:t>, </a:t>
                      </a:r>
                      <a:r>
                        <a:rPr lang="en-GR" dirty="0">
                          <a:solidFill>
                            <a:srgbClr val="FF0000"/>
                          </a:solidFill>
                        </a:rPr>
                        <a:t>0</a:t>
                      </a:r>
                      <a:r>
                        <a:rPr lang="en-GR" dirty="0"/>
                        <a:t>, </a:t>
                      </a:r>
                      <a:r>
                        <a:rPr lang="en-GR" dirty="0">
                          <a:solidFill>
                            <a:srgbClr val="00B050"/>
                          </a:solidFill>
                        </a:rPr>
                        <a:t>0.1</a:t>
                      </a:r>
                    </a:p>
                  </a:txBody>
                  <a:tcPr/>
                </a:tc>
                <a:extLst>
                  <a:ext uri="{0D108BD9-81ED-4DB2-BD59-A6C34878D82A}">
                    <a16:rowId xmlns:a16="http://schemas.microsoft.com/office/drawing/2014/main" val="1785673893"/>
                  </a:ext>
                </a:extLst>
              </a:tr>
              <a:tr h="581727">
                <a:tc>
                  <a:txBody>
                    <a:bodyPr/>
                    <a:lstStyle/>
                    <a:p>
                      <a:pPr algn="ctr"/>
                      <a:r>
                        <a:rPr lang="en-GR" dirty="0"/>
                        <a:t>B tagging (2 btagged jets)</a:t>
                      </a:r>
                    </a:p>
                  </a:txBody>
                  <a:tcPr/>
                </a:tc>
                <a:tc>
                  <a:txBody>
                    <a:bodyPr/>
                    <a:lstStyle/>
                    <a:p>
                      <a:pPr algn="ctr"/>
                      <a:r>
                        <a:rPr lang="en-GR" dirty="0"/>
                        <a:t>&gt; </a:t>
                      </a:r>
                      <a:r>
                        <a:rPr lang="en-GR" dirty="0">
                          <a:solidFill>
                            <a:srgbClr val="FF0000"/>
                          </a:solidFill>
                        </a:rPr>
                        <a:t>Medium</a:t>
                      </a:r>
                      <a:r>
                        <a:rPr lang="en-GR" dirty="0"/>
                        <a:t> WP</a:t>
                      </a:r>
                    </a:p>
                  </a:txBody>
                  <a:tcPr/>
                </a:tc>
                <a:extLst>
                  <a:ext uri="{0D108BD9-81ED-4DB2-BD59-A6C34878D82A}">
                    <a16:rowId xmlns:a16="http://schemas.microsoft.com/office/drawing/2014/main" val="770137147"/>
                  </a:ext>
                </a:extLst>
              </a:tr>
              <a:tr h="581727">
                <a:tc>
                  <a:txBody>
                    <a:bodyPr/>
                    <a:lstStyle/>
                    <a:p>
                      <a:pPr algn="ctr"/>
                      <a:r>
                        <a:rPr lang="en-GR" dirty="0"/>
                        <a:t>Signal Trigger</a:t>
                      </a:r>
                    </a:p>
                  </a:txBody>
                  <a:tcPr/>
                </a:tc>
                <a:tc>
                  <a:txBody>
                    <a:bodyPr/>
                    <a:lstStyle/>
                    <a:p>
                      <a:pPr algn="ctr"/>
                      <a:endParaRPr lang="en-GR" dirty="0"/>
                    </a:p>
                  </a:txBody>
                  <a:tcPr/>
                </a:tc>
                <a:extLst>
                  <a:ext uri="{0D108BD9-81ED-4DB2-BD59-A6C34878D82A}">
                    <a16:rowId xmlns:a16="http://schemas.microsoft.com/office/drawing/2014/main" val="2405045937"/>
                  </a:ext>
                </a:extLst>
              </a:tr>
            </a:tbl>
          </a:graphicData>
        </a:graphic>
      </p:graphicFrame>
      <p:graphicFrame>
        <p:nvGraphicFramePr>
          <p:cNvPr id="10" name="Table 9">
            <a:extLst>
              <a:ext uri="{FF2B5EF4-FFF2-40B4-BE49-F238E27FC236}">
                <a16:creationId xmlns:a16="http://schemas.microsoft.com/office/drawing/2014/main" id="{DAB3EDC7-2C81-A141-8F2F-14CEB014A448}"/>
              </a:ext>
            </a:extLst>
          </p:cNvPr>
          <p:cNvGraphicFramePr>
            <a:graphicFrameLocks noGrp="1"/>
          </p:cNvGraphicFramePr>
          <p:nvPr/>
        </p:nvGraphicFramePr>
        <p:xfrm>
          <a:off x="6844365" y="557852"/>
          <a:ext cx="4368118" cy="5498871"/>
        </p:xfrm>
        <a:graphic>
          <a:graphicData uri="http://schemas.openxmlformats.org/drawingml/2006/table">
            <a:tbl>
              <a:tblPr firstRow="1" bandRow="1">
                <a:tableStyleId>{0660B408-B3CF-4A94-85FC-2B1E0A45F4A2}</a:tableStyleId>
              </a:tblPr>
              <a:tblGrid>
                <a:gridCol w="2184059">
                  <a:extLst>
                    <a:ext uri="{9D8B030D-6E8A-4147-A177-3AD203B41FA5}">
                      <a16:colId xmlns:a16="http://schemas.microsoft.com/office/drawing/2014/main" val="3731337435"/>
                    </a:ext>
                  </a:extLst>
                </a:gridCol>
                <a:gridCol w="2184059">
                  <a:extLst>
                    <a:ext uri="{9D8B030D-6E8A-4147-A177-3AD203B41FA5}">
                      <a16:colId xmlns:a16="http://schemas.microsoft.com/office/drawing/2014/main" val="3688698510"/>
                    </a:ext>
                  </a:extLst>
                </a:gridCol>
              </a:tblGrid>
              <a:tr h="430967">
                <a:tc>
                  <a:txBody>
                    <a:bodyPr/>
                    <a:lstStyle/>
                    <a:p>
                      <a:pPr algn="ctr"/>
                      <a:r>
                        <a:rPr lang="en-GR" dirty="0"/>
                        <a:t>Variables</a:t>
                      </a:r>
                    </a:p>
                  </a:txBody>
                  <a:tcPr/>
                </a:tc>
                <a:tc>
                  <a:txBody>
                    <a:bodyPr/>
                    <a:lstStyle/>
                    <a:p>
                      <a:pPr algn="ctr"/>
                      <a:r>
                        <a:rPr lang="en-GR" dirty="0"/>
                        <a:t>Selected Cut</a:t>
                      </a:r>
                    </a:p>
                  </a:txBody>
                  <a:tcPr/>
                </a:tc>
                <a:extLst>
                  <a:ext uri="{0D108BD9-81ED-4DB2-BD59-A6C34878D82A}">
                    <a16:rowId xmlns:a16="http://schemas.microsoft.com/office/drawing/2014/main" val="1233017762"/>
                  </a:ext>
                </a:extLst>
              </a:tr>
              <a:tr h="494428">
                <a:tc>
                  <a:txBody>
                    <a:bodyPr/>
                    <a:lstStyle/>
                    <a:p>
                      <a:pPr algn="ctr"/>
                      <a:r>
                        <a:rPr lang="en-GR" dirty="0"/>
                        <a:t>pT (both leading jets) </a:t>
                      </a:r>
                    </a:p>
                  </a:txBody>
                  <a:tcPr/>
                </a:tc>
                <a:tc>
                  <a:txBody>
                    <a:bodyPr/>
                    <a:lstStyle/>
                    <a:p>
                      <a:pPr algn="ctr"/>
                      <a:r>
                        <a:rPr lang="en-GR" dirty="0"/>
                        <a:t>&gt; 400 GeV</a:t>
                      </a:r>
                    </a:p>
                  </a:txBody>
                  <a:tcPr/>
                </a:tc>
                <a:extLst>
                  <a:ext uri="{0D108BD9-81ED-4DB2-BD59-A6C34878D82A}">
                    <a16:rowId xmlns:a16="http://schemas.microsoft.com/office/drawing/2014/main" val="1455770781"/>
                  </a:ext>
                </a:extLst>
              </a:tr>
              <a:tr h="430967">
                <a:tc>
                  <a:txBody>
                    <a:bodyPr/>
                    <a:lstStyle/>
                    <a:p>
                      <a:pPr algn="ctr"/>
                      <a:r>
                        <a:rPr lang="en-GR" dirty="0"/>
                        <a:t>Njets </a:t>
                      </a:r>
                    </a:p>
                  </a:txBody>
                  <a:tcPr/>
                </a:tc>
                <a:tc>
                  <a:txBody>
                    <a:bodyPr/>
                    <a:lstStyle/>
                    <a:p>
                      <a:pPr algn="ctr"/>
                      <a:r>
                        <a:rPr lang="en-GR" dirty="0"/>
                        <a:t>&gt; 1</a:t>
                      </a:r>
                    </a:p>
                  </a:txBody>
                  <a:tcPr/>
                </a:tc>
                <a:extLst>
                  <a:ext uri="{0D108BD9-81ED-4DB2-BD59-A6C34878D82A}">
                    <a16:rowId xmlns:a16="http://schemas.microsoft.com/office/drawing/2014/main" val="3320086472"/>
                  </a:ext>
                </a:extLst>
              </a:tr>
              <a:tr h="6057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R" dirty="0"/>
                        <a:t>N leptons</a:t>
                      </a:r>
                    </a:p>
                  </a:txBody>
                  <a:tcPr/>
                </a:tc>
                <a:tc>
                  <a:txBody>
                    <a:bodyPr/>
                    <a:lstStyle/>
                    <a:p>
                      <a:pPr algn="ctr"/>
                      <a:r>
                        <a:rPr lang="en-GR" dirty="0"/>
                        <a:t>= 0</a:t>
                      </a:r>
                    </a:p>
                  </a:txBody>
                  <a:tcPr/>
                </a:tc>
                <a:extLst>
                  <a:ext uri="{0D108BD9-81ED-4DB2-BD59-A6C34878D82A}">
                    <a16:rowId xmlns:a16="http://schemas.microsoft.com/office/drawing/2014/main" val="1978738799"/>
                  </a:ext>
                </a:extLst>
              </a:tr>
              <a:tr h="629126">
                <a:tc>
                  <a:txBody>
                    <a:bodyPr/>
                    <a:lstStyle/>
                    <a:p>
                      <a:pPr algn="ctr"/>
                      <a:r>
                        <a:rPr lang="en-GR" dirty="0"/>
                        <a:t>|eta| (both leading jets)</a:t>
                      </a:r>
                    </a:p>
                  </a:txBody>
                  <a:tcPr/>
                </a:tc>
                <a:tc>
                  <a:txBody>
                    <a:bodyPr/>
                    <a:lstStyle/>
                    <a:p>
                      <a:pPr algn="ctr"/>
                      <a:r>
                        <a:rPr lang="en-GR" dirty="0"/>
                        <a:t>&lt; 2.4</a:t>
                      </a:r>
                    </a:p>
                  </a:txBody>
                  <a:tcPr/>
                </a:tc>
                <a:extLst>
                  <a:ext uri="{0D108BD9-81ED-4DB2-BD59-A6C34878D82A}">
                    <a16:rowId xmlns:a16="http://schemas.microsoft.com/office/drawing/2014/main" val="2646382854"/>
                  </a:ext>
                </a:extLst>
              </a:tr>
              <a:tr h="430967">
                <a:tc>
                  <a:txBody>
                    <a:bodyPr/>
                    <a:lstStyle/>
                    <a:p>
                      <a:pPr algn="ctr"/>
                      <a:r>
                        <a:rPr lang="en-GR" dirty="0"/>
                        <a:t>mJJ</a:t>
                      </a:r>
                    </a:p>
                  </a:txBody>
                  <a:tcPr/>
                </a:tc>
                <a:tc>
                  <a:txBody>
                    <a:bodyPr/>
                    <a:lstStyle/>
                    <a:p>
                      <a:pPr algn="ctr"/>
                      <a:r>
                        <a:rPr lang="en-GR" dirty="0"/>
                        <a:t>&gt; 1000 GeV</a:t>
                      </a:r>
                    </a:p>
                  </a:txBody>
                  <a:tcPr/>
                </a:tc>
                <a:extLst>
                  <a:ext uri="{0D108BD9-81ED-4DB2-BD59-A6C34878D82A}">
                    <a16:rowId xmlns:a16="http://schemas.microsoft.com/office/drawing/2014/main" val="1717255047"/>
                  </a:ext>
                </a:extLst>
              </a:tr>
              <a:tr h="629126">
                <a:tc>
                  <a:txBody>
                    <a:bodyPr/>
                    <a:lstStyle/>
                    <a:p>
                      <a:pPr algn="ctr"/>
                      <a:r>
                        <a:rPr lang="en-GR" dirty="0"/>
                        <a:t>jetMassSoftDrop (only for fit)</a:t>
                      </a:r>
                    </a:p>
                  </a:txBody>
                  <a:tcPr/>
                </a:tc>
                <a:tc>
                  <a:txBody>
                    <a:bodyPr/>
                    <a:lstStyle/>
                    <a:p>
                      <a:pPr algn="ctr"/>
                      <a:r>
                        <a:rPr lang="en-GR" dirty="0"/>
                        <a:t>(50,300) GeV</a:t>
                      </a:r>
                    </a:p>
                  </a:txBody>
                  <a:tcPr/>
                </a:tc>
                <a:extLst>
                  <a:ext uri="{0D108BD9-81ED-4DB2-BD59-A6C34878D82A}">
                    <a16:rowId xmlns:a16="http://schemas.microsoft.com/office/drawing/2014/main" val="4172697806"/>
                  </a:ext>
                </a:extLst>
              </a:tr>
              <a:tr h="6291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a:t>
                      </a:r>
                      <a:r>
                        <a:rPr lang="en-GR" dirty="0"/>
                        <a:t>op Tagger</a:t>
                      </a:r>
                    </a:p>
                    <a:p>
                      <a:pPr algn="ctr"/>
                      <a:endParaRPr lang="en-G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R" dirty="0"/>
                        <a:t>&gt; </a:t>
                      </a:r>
                      <a:r>
                        <a:rPr lang="en-GR" dirty="0">
                          <a:solidFill>
                            <a:srgbClr val="00B0F0"/>
                          </a:solidFill>
                        </a:rPr>
                        <a:t>0.2</a:t>
                      </a:r>
                      <a:r>
                        <a:rPr lang="en-GR" dirty="0"/>
                        <a:t>, </a:t>
                      </a:r>
                      <a:r>
                        <a:rPr lang="en-GR" dirty="0">
                          <a:solidFill>
                            <a:srgbClr val="FF0000"/>
                          </a:solidFill>
                        </a:rPr>
                        <a:t>0</a:t>
                      </a:r>
                      <a:r>
                        <a:rPr lang="en-GR" dirty="0"/>
                        <a:t>, </a:t>
                      </a:r>
                      <a:r>
                        <a:rPr lang="en-GR" dirty="0">
                          <a:solidFill>
                            <a:srgbClr val="00B050"/>
                          </a:solidFill>
                        </a:rPr>
                        <a:t>0.1</a:t>
                      </a:r>
                    </a:p>
                    <a:p>
                      <a:pPr algn="ctr"/>
                      <a:endParaRPr lang="en-GR" dirty="0"/>
                    </a:p>
                  </a:txBody>
                  <a:tcPr/>
                </a:tc>
                <a:extLst>
                  <a:ext uri="{0D108BD9-81ED-4DB2-BD59-A6C34878D82A}">
                    <a16:rowId xmlns:a16="http://schemas.microsoft.com/office/drawing/2014/main" val="1785673893"/>
                  </a:ext>
                </a:extLst>
              </a:tr>
              <a:tr h="629126">
                <a:tc>
                  <a:txBody>
                    <a:bodyPr/>
                    <a:lstStyle/>
                    <a:p>
                      <a:pPr algn="ctr"/>
                      <a:r>
                        <a:rPr lang="en-GR" dirty="0"/>
                        <a:t>B tagging (0 btagged jets)</a:t>
                      </a:r>
                    </a:p>
                  </a:txBody>
                  <a:tcPr/>
                </a:tc>
                <a:tc>
                  <a:txBody>
                    <a:bodyPr/>
                    <a:lstStyle/>
                    <a:p>
                      <a:pPr algn="ctr"/>
                      <a:r>
                        <a:rPr lang="en-GR" dirty="0"/>
                        <a:t>&lt; </a:t>
                      </a:r>
                      <a:r>
                        <a:rPr lang="en-GR" dirty="0">
                          <a:solidFill>
                            <a:srgbClr val="FF0000"/>
                          </a:solidFill>
                        </a:rPr>
                        <a:t>Medium</a:t>
                      </a:r>
                      <a:r>
                        <a:rPr lang="en-GR" dirty="0"/>
                        <a:t> WP</a:t>
                      </a:r>
                    </a:p>
                  </a:txBody>
                  <a:tcPr/>
                </a:tc>
                <a:extLst>
                  <a:ext uri="{0D108BD9-81ED-4DB2-BD59-A6C34878D82A}">
                    <a16:rowId xmlns:a16="http://schemas.microsoft.com/office/drawing/2014/main" val="770137147"/>
                  </a:ext>
                </a:extLst>
              </a:tr>
              <a:tr h="545436">
                <a:tc>
                  <a:txBody>
                    <a:bodyPr/>
                    <a:lstStyle/>
                    <a:p>
                      <a:pPr algn="ctr"/>
                      <a:r>
                        <a:rPr lang="en-GR" dirty="0"/>
                        <a:t>Control Trigger</a:t>
                      </a:r>
                    </a:p>
                  </a:txBody>
                  <a:tcPr/>
                </a:tc>
                <a:tc>
                  <a:txBody>
                    <a:bodyPr/>
                    <a:lstStyle/>
                    <a:p>
                      <a:pPr algn="ctr"/>
                      <a:endParaRPr lang="en-GR" dirty="0"/>
                    </a:p>
                  </a:txBody>
                  <a:tcPr/>
                </a:tc>
                <a:extLst>
                  <a:ext uri="{0D108BD9-81ED-4DB2-BD59-A6C34878D82A}">
                    <a16:rowId xmlns:a16="http://schemas.microsoft.com/office/drawing/2014/main" val="1181864082"/>
                  </a:ext>
                </a:extLst>
              </a:tr>
            </a:tbl>
          </a:graphicData>
        </a:graphic>
      </p:graphicFrame>
      <p:sp>
        <p:nvSpPr>
          <p:cNvPr id="11" name="TextBox 10">
            <a:extLst>
              <a:ext uri="{FF2B5EF4-FFF2-40B4-BE49-F238E27FC236}">
                <a16:creationId xmlns:a16="http://schemas.microsoft.com/office/drawing/2014/main" id="{9E9DDF71-90B0-C245-8A52-0A505D755F00}"/>
              </a:ext>
            </a:extLst>
          </p:cNvPr>
          <p:cNvSpPr txBox="1"/>
          <p:nvPr/>
        </p:nvSpPr>
        <p:spPr>
          <a:xfrm>
            <a:off x="7423707" y="65430"/>
            <a:ext cx="3291946" cy="430887"/>
          </a:xfrm>
          <a:prstGeom prst="rect">
            <a:avLst/>
          </a:prstGeom>
          <a:noFill/>
        </p:spPr>
        <p:txBody>
          <a:bodyPr wrap="square" rtlCol="0">
            <a:spAutoFit/>
          </a:bodyPr>
          <a:lstStyle/>
          <a:p>
            <a:r>
              <a:rPr lang="en-US" sz="2200" dirty="0">
                <a:solidFill>
                  <a:srgbClr val="FF0000"/>
                </a:solidFill>
                <a:sym typeface="Wingdings" pitchFamily="2" charset="2"/>
              </a:rPr>
              <a:t>Control Region Selection</a:t>
            </a:r>
          </a:p>
        </p:txBody>
      </p:sp>
    </p:spTree>
    <p:extLst>
      <p:ext uri="{BB962C8B-B14F-4D97-AF65-F5344CB8AC3E}">
        <p14:creationId xmlns:p14="http://schemas.microsoft.com/office/powerpoint/2010/main" val="814623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11559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Top Angular Distributions</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14</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9205DDD-0312-2745-961D-CBF014D1E19E}"/>
                  </a:ext>
                </a:extLst>
              </p:cNvPr>
              <p:cNvSpPr txBox="1"/>
              <p:nvPr/>
            </p:nvSpPr>
            <p:spPr>
              <a:xfrm>
                <a:off x="406503" y="899333"/>
                <a:ext cx="11378993" cy="5059334"/>
              </a:xfrm>
              <a:prstGeom prst="rect">
                <a:avLst/>
              </a:prstGeom>
              <a:noFill/>
            </p:spPr>
            <p:txBody>
              <a:bodyPr wrap="square" rtlCol="0">
                <a:spAutoFit/>
              </a:bodyPr>
              <a:lstStyle/>
              <a:p>
                <a:pPr marL="285750" indent="-285750">
                  <a:buFont typeface="Arial" panose="020B0604020202020204" pitchFamily="34" charset="0"/>
                  <a:buChar char="•"/>
                </a:pPr>
                <a:r>
                  <a:rPr lang="en-US" sz="1600" dirty="0"/>
                  <a:t>We employ the </a:t>
                </a:r>
                <a:r>
                  <a:rPr lang="en-US" sz="1600" dirty="0" err="1"/>
                  <a:t>dijet</a:t>
                </a:r>
                <a:r>
                  <a:rPr lang="en-US" sz="1600" dirty="0"/>
                  <a:t> angular variable </a:t>
                </a:r>
                <a:r>
                  <a:rPr lang="el-GR" sz="1600" dirty="0"/>
                  <a:t>χ </a:t>
                </a:r>
                <a:r>
                  <a:rPr lang="en-US" sz="1600" dirty="0"/>
                  <a:t>from the </a:t>
                </a:r>
                <a:r>
                  <a:rPr lang="en-US" sz="1600" dirty="0" err="1"/>
                  <a:t>rapidities</a:t>
                </a:r>
                <a:r>
                  <a:rPr lang="en-US" sz="1600" dirty="0"/>
                  <a:t> of the two leading jets</a:t>
                </a:r>
              </a:p>
              <a:p>
                <a:pPr marL="285750" indent="-285750">
                  <a:buFont typeface="Arial" panose="020B0604020202020204" pitchFamily="34" charset="0"/>
                  <a:buChar char="•"/>
                </a:pPr>
                <a:r>
                  <a:rPr lang="en-US" sz="1600" dirty="0"/>
                  <a:t>Why </a:t>
                </a:r>
                <a:r>
                  <a:rPr lang="el-GR" sz="1600" dirty="0"/>
                  <a:t>χ</a:t>
                </a:r>
                <a:r>
                  <a:rPr lang="en-US" sz="1600" dirty="0"/>
                  <a:t>?</a:t>
                </a:r>
              </a:p>
              <a:p>
                <a:pPr marL="742950" lvl="1" indent="-285750">
                  <a:buFont typeface="Arial" panose="020B0604020202020204" pitchFamily="34" charset="0"/>
                  <a:buChar char="•"/>
                </a:pPr>
                <a:r>
                  <a:rPr lang="en-US" sz="1600" dirty="0"/>
                  <a:t>The distributions associated with the final states produced via QCD interactions are relatively flat in comparison with the distributions of the BSM models or new particles, which typically peak at low values of x</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can measure the variable </a:t>
                </a:r>
                <a:r>
                  <a:rPr lang="el-GR" sz="1600" dirty="0"/>
                  <a:t>χ </a:t>
                </a:r>
                <a:r>
                  <a:rPr lang="en-US" sz="1600" dirty="0"/>
                  <a:t>in two ways </a:t>
                </a:r>
              </a:p>
              <a:p>
                <a:pPr lvl="1"/>
                <a:endParaRPr lang="en-US" sz="1600" dirty="0"/>
              </a:p>
              <a:p>
                <a:pPr lvl="1"/>
                <a:r>
                  <a:rPr lang="en-US" sz="1600" dirty="0"/>
                  <a:t>1. By measuring the difference of the </a:t>
                </a:r>
                <a:r>
                  <a:rPr lang="en-US" sz="1600" dirty="0" err="1"/>
                  <a:t>rapidities</a:t>
                </a:r>
                <a:r>
                  <a:rPr lang="en-US" sz="1600" dirty="0"/>
                  <a:t> of the two leading jets such as the corresponding rapidity in the ZMF is: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𝑦</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a14:m>
                <a:endParaRPr lang="en-US" sz="1600" dirty="0"/>
              </a:p>
              <a:p>
                <a:pPr lvl="1"/>
                <a:endParaRPr lang="en-US" sz="1600" dirty="0"/>
              </a:p>
              <a:p>
                <a:pPr lvl="1"/>
                <a:r>
                  <a:rPr lang="el-GR" sz="1600" dirty="0"/>
                  <a:t>Χ </a:t>
                </a:r>
                <a:r>
                  <a:rPr lang="en-US" sz="1600" dirty="0"/>
                  <a:t>is defined as </a:t>
                </a:r>
                <a14:m>
                  <m:oMath xmlns:m="http://schemas.openxmlformats.org/officeDocument/2006/math">
                    <m:r>
                      <a:rPr lang="el-GR" sz="1600" b="0" i="1" smtClean="0">
                        <a:solidFill>
                          <a:srgbClr val="FF0000"/>
                        </a:solidFill>
                        <a:latin typeface="Cambria Math" panose="02040503050406030204" pitchFamily="18" charset="0"/>
                      </a:rPr>
                      <m:t>𝜒</m:t>
                    </m:r>
                    <m:r>
                      <a:rPr lang="el-GR"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𝑦</m:t>
                            </m:r>
                          </m:e>
                          <m: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1</m:t>
                            </m:r>
                          </m:sub>
                        </m:sSub>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2</m:t>
                            </m:r>
                          </m:sub>
                        </m:sSub>
                        <m:r>
                          <a:rPr lang="en-US" sz="1600" b="0" i="1" smtClean="0">
                            <a:solidFill>
                              <a:srgbClr val="FF0000"/>
                            </a:solidFill>
                            <a:latin typeface="Cambria Math" panose="02040503050406030204" pitchFamily="18" charset="0"/>
                          </a:rPr>
                          <m:t>|</m:t>
                        </m:r>
                      </m:sup>
                    </m:sSup>
                  </m:oMath>
                </a14:m>
                <a:r>
                  <a:rPr lang="en-US" sz="1600" dirty="0"/>
                  <a:t> (1) and can be measured by creating the </a:t>
                </a:r>
                <a:r>
                  <a:rPr lang="en-US" sz="1600" dirty="0" err="1"/>
                  <a:t>TLorentzVector</a:t>
                </a:r>
                <a:r>
                  <a:rPr lang="en-US" sz="1600" dirty="0"/>
                  <a:t>, boost it to the ZMF and find the rapidity difference of the two leading jets</a:t>
                </a:r>
              </a:p>
              <a:p>
                <a:pPr lvl="1"/>
                <a:endParaRPr lang="en-US" sz="1600" dirty="0"/>
              </a:p>
              <a:p>
                <a:pPr lvl="1"/>
                <a:r>
                  <a:rPr lang="en-US" sz="1600" dirty="0"/>
                  <a:t>2. By measuring the scattering angle </a:t>
                </a:r>
                <a:r>
                  <a:rPr lang="el-GR" sz="1600" dirty="0"/>
                  <a:t>θ* (</a:t>
                </a:r>
                <a:r>
                  <a:rPr lang="en-US" sz="1600" dirty="0"/>
                  <a:t>angle between top quark and z-axis in the Zero Momentum Frame)</a:t>
                </a:r>
              </a:p>
              <a:p>
                <a:pPr lvl="1"/>
                <a:r>
                  <a:rPr lang="en-US" sz="1600" dirty="0"/>
                  <a:t>We define as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m:rPr>
                        <m:sty m:val="p"/>
                      </m:rPr>
                      <a:rPr lang="en-US" sz="1600">
                        <a:latin typeface="Cambria Math" panose="02040503050406030204" pitchFamily="18" charset="0"/>
                      </a:rPr>
                      <m:t>ln</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r>
                          <a:rPr lang="el-GR" sz="1600" i="1">
                            <a:latin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m:rPr>
                                <m:sty m:val="p"/>
                              </m:rPr>
                              <a:rPr lang="el-GR" sz="1600">
                                <a:latin typeface="Cambria Math" panose="02040503050406030204" pitchFamily="18" charset="0"/>
                              </a:rPr>
                              <m:t>θ</m:t>
                            </m:r>
                          </m:e>
                          <m:sup>
                            <m:r>
                              <a:rPr lang="el-GR" sz="1600">
                                <a:latin typeface="Cambria Math" panose="02040503050406030204" pitchFamily="18" charset="0"/>
                              </a:rPr>
                              <m:t>∗</m:t>
                            </m:r>
                          </m:sup>
                        </m:sSup>
                        <m:r>
                          <a:rPr lang="en-US" sz="1600" i="1">
                            <a:latin typeface="Cambria Math" panose="02040503050406030204" pitchFamily="18" charset="0"/>
                          </a:rPr>
                          <m:t>|</m:t>
                        </m:r>
                      </m:num>
                      <m:den>
                        <m:r>
                          <a:rPr lang="el-GR" sz="1600" i="1">
                            <a:latin typeface="Cambria Math" panose="02040503050406030204" pitchFamily="18" charset="0"/>
                          </a:rPr>
                          <m:t>1−</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a:rPr lang="el-GR" sz="1600" i="1">
                                <a:latin typeface="Cambria Math" panose="02040503050406030204" pitchFamily="18" charset="0"/>
                              </a:rPr>
                              <m:t>𝜃</m:t>
                            </m:r>
                          </m:e>
                          <m:sup>
                            <m:r>
                              <a:rPr lang="el-GR" sz="1600" i="1">
                                <a:latin typeface="Cambria Math" panose="02040503050406030204" pitchFamily="18" charset="0"/>
                              </a:rPr>
                              <m:t>∗</m:t>
                            </m:r>
                          </m:sup>
                        </m:sSup>
                        <m:r>
                          <a:rPr lang="en-US" sz="1600" i="1">
                            <a:latin typeface="Cambria Math" panose="02040503050406030204" pitchFamily="18" charset="0"/>
                          </a:rPr>
                          <m:t>|</m:t>
                        </m:r>
                      </m:den>
                    </m:f>
                    <m:r>
                      <a:rPr lang="en-US" sz="1600" i="1">
                        <a:latin typeface="Cambria Math" panose="02040503050406030204" pitchFamily="18" charset="0"/>
                      </a:rPr>
                      <m:t>)</m:t>
                    </m:r>
                  </m:oMath>
                </a14:m>
                <a:r>
                  <a:rPr lang="en-US" sz="1600" dirty="0"/>
                  <a:t>   and from (1) we can find that:</a:t>
                </a:r>
              </a:p>
              <a:p>
                <a:pPr lvl="1"/>
                <a:endParaRPr lang="en-US" sz="1600" dirty="0"/>
              </a:p>
              <a:p>
                <a:pPr lvl="1"/>
                <a14:m>
                  <m:oMathPara xmlns:m="http://schemas.openxmlformats.org/officeDocument/2006/math">
                    <m:oMathParaPr>
                      <m:jc m:val="centerGroup"/>
                    </m:oMathParaPr>
                    <m:oMath xmlns:m="http://schemas.openxmlformats.org/officeDocument/2006/math">
                      <m:r>
                        <a:rPr lang="el-GR" sz="1600" b="0" i="1" smtClean="0">
                          <a:latin typeface="Cambria Math" panose="02040503050406030204" pitchFamily="18" charset="0"/>
                        </a:rPr>
                        <m:t>𝜒</m:t>
                      </m:r>
                      <m:r>
                        <a:rPr lang="el-GR" sz="1600" b="0" i="1" smtClean="0">
                          <a:latin typeface="Cambria Math" panose="02040503050406030204" pitchFamily="18" charset="0"/>
                        </a:rPr>
                        <m:t>= </m:t>
                      </m:r>
                      <m:f>
                        <m:fPr>
                          <m:ctrlPr>
                            <a:rPr lang="el-GR" sz="1600" b="0" i="1" smtClean="0">
                              <a:latin typeface="Cambria Math" panose="02040503050406030204" pitchFamily="18" charset="0"/>
                            </a:rPr>
                          </m:ctrlPr>
                        </m:fPr>
                        <m:num>
                          <m:r>
                            <a:rPr lang="el-GR"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num>
                        <m:den>
                          <m:r>
                            <a:rPr lang="el-GR" sz="1600" b="0" i="1" smtClean="0">
                              <a:latin typeface="Cambria Math" panose="02040503050406030204" pitchFamily="18" charset="0"/>
                            </a:rPr>
                            <m:t>1−|</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den>
                      </m:f>
                    </m:oMath>
                  </m:oMathPara>
                </a14:m>
                <a:endParaRPr lang="en-US" sz="1600" dirty="0"/>
              </a:p>
              <a:p>
                <a:pPr lvl="1"/>
                <a:r>
                  <a:rPr lang="en-US" sz="1600" dirty="0"/>
                  <a:t>	</a:t>
                </a:r>
              </a:p>
            </p:txBody>
          </p:sp>
        </mc:Choice>
        <mc:Fallback xmlns="">
          <p:sp>
            <p:nvSpPr>
              <p:cNvPr id="6" name="TextBox 5">
                <a:extLst>
                  <a:ext uri="{FF2B5EF4-FFF2-40B4-BE49-F238E27FC236}">
                    <a16:creationId xmlns:a16="http://schemas.microsoft.com/office/drawing/2014/main" id="{59205DDD-0312-2745-961D-CBF014D1E19E}"/>
                  </a:ext>
                </a:extLst>
              </p:cNvPr>
              <p:cNvSpPr txBox="1">
                <a:spLocks noRot="1" noChangeAspect="1" noMove="1" noResize="1" noEditPoints="1" noAdjustHandles="1" noChangeArrowheads="1" noChangeShapeType="1" noTextEdit="1"/>
              </p:cNvSpPr>
              <p:nvPr/>
            </p:nvSpPr>
            <p:spPr>
              <a:xfrm>
                <a:off x="406503" y="899333"/>
                <a:ext cx="11378993" cy="5059334"/>
              </a:xfrm>
              <a:prstGeom prst="rect">
                <a:avLst/>
              </a:prstGeom>
              <a:blipFill>
                <a:blip r:embed="rId2"/>
                <a:stretch>
                  <a:fillRect l="-335" t="-503"/>
                </a:stretch>
              </a:blipFill>
            </p:spPr>
            <p:txBody>
              <a:bodyPr/>
              <a:lstStyle/>
              <a:p>
                <a:r>
                  <a:rPr lang="en-GR">
                    <a:noFill/>
                  </a:rPr>
                  <a:t> </a:t>
                </a:r>
              </a:p>
            </p:txBody>
          </p:sp>
        </mc:Fallback>
      </mc:AlternateContent>
    </p:spTree>
    <p:extLst>
      <p:ext uri="{BB962C8B-B14F-4D97-AF65-F5344CB8AC3E}">
        <p14:creationId xmlns:p14="http://schemas.microsoft.com/office/powerpoint/2010/main" val="83530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4598" y="6459784"/>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Summary</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2</a:t>
            </a:fld>
            <a:endParaRPr lang="en-US" dirty="0"/>
          </a:p>
        </p:txBody>
      </p:sp>
      <p:sp>
        <p:nvSpPr>
          <p:cNvPr id="3" name="TextBox 2">
            <a:extLst>
              <a:ext uri="{FF2B5EF4-FFF2-40B4-BE49-F238E27FC236}">
                <a16:creationId xmlns:a16="http://schemas.microsoft.com/office/drawing/2014/main" id="{FD9EB30D-1896-E544-947E-9F4F9A085C5F}"/>
              </a:ext>
            </a:extLst>
          </p:cNvPr>
          <p:cNvSpPr txBox="1"/>
          <p:nvPr/>
        </p:nvSpPr>
        <p:spPr>
          <a:xfrm>
            <a:off x="182879" y="600982"/>
            <a:ext cx="11610109"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sym typeface="Wingdings" pitchFamily="2" charset="2"/>
              </a:rPr>
              <a:t>Signal Region is now the same with </a:t>
            </a:r>
            <a:r>
              <a:rPr lang="en-US" sz="2400" dirty="0" err="1">
                <a:sym typeface="Wingdings" pitchFamily="2" charset="2"/>
              </a:rPr>
              <a:t>ttX</a:t>
            </a:r>
            <a:r>
              <a:rPr lang="en-US" sz="2400" dirty="0">
                <a:sym typeface="Wingdings" pitchFamily="2" charset="2"/>
              </a:rPr>
              <a:t> analysis:</a:t>
            </a:r>
          </a:p>
          <a:p>
            <a:pPr marL="800100" lvl="1" indent="-342900">
              <a:buFont typeface="Arial" panose="020B0604020202020204" pitchFamily="34" charset="0"/>
              <a:buChar char="•"/>
            </a:pPr>
            <a:r>
              <a:rPr lang="en-US" sz="2400" dirty="0" err="1">
                <a:sym typeface="Wingdings" pitchFamily="2" charset="2"/>
              </a:rPr>
              <a:t>mJJ</a:t>
            </a:r>
            <a:r>
              <a:rPr lang="en-US" sz="2400" dirty="0">
                <a:sym typeface="Wingdings" pitchFamily="2" charset="2"/>
              </a:rPr>
              <a:t> &gt; 1000 GeV</a:t>
            </a:r>
          </a:p>
          <a:p>
            <a:pPr marL="800100" lvl="1" indent="-342900">
              <a:buFont typeface="Arial" panose="020B0604020202020204" pitchFamily="34" charset="0"/>
              <a:buChar char="•"/>
            </a:pPr>
            <a:r>
              <a:rPr lang="en-US" sz="2400" dirty="0">
                <a:sym typeface="Wingdings" pitchFamily="2" charset="2"/>
              </a:rPr>
              <a:t>Angular distribution integration</a:t>
            </a:r>
          </a:p>
          <a:p>
            <a:endParaRPr lang="en-US" sz="2400" dirty="0">
              <a:sym typeface="Wingdings" pitchFamily="2" charset="2"/>
            </a:endParaRPr>
          </a:p>
          <a:p>
            <a:pPr marL="342900" indent="-342900">
              <a:buFont typeface="Arial" panose="020B0604020202020204" pitchFamily="34" charset="0"/>
              <a:buChar char="•"/>
            </a:pPr>
            <a:r>
              <a:rPr lang="en-US" sz="2400" dirty="0">
                <a:sym typeface="Wingdings" pitchFamily="2" charset="2"/>
              </a:rPr>
              <a:t>Stack histograms: (</a:t>
            </a:r>
            <a:r>
              <a:rPr lang="en-US" sz="2400" dirty="0" err="1">
                <a:sym typeface="Wingdings" pitchFamily="2" charset="2"/>
              </a:rPr>
              <a:t>m</a:t>
            </a:r>
            <a:r>
              <a:rPr lang="en-US" sz="2400" baseline="-25000" dirty="0" err="1">
                <a:sym typeface="Wingdings" pitchFamily="2" charset="2"/>
              </a:rPr>
              <a:t>Z</a:t>
            </a:r>
            <a:r>
              <a:rPr lang="en-US" sz="2400" baseline="-25000" dirty="0">
                <a:sym typeface="Wingdings" pitchFamily="2" charset="2"/>
              </a:rPr>
              <a:t>’</a:t>
            </a:r>
            <a:r>
              <a:rPr lang="en-US" sz="2400" dirty="0">
                <a:sym typeface="Wingdings" pitchFamily="2" charset="2"/>
              </a:rPr>
              <a:t>: 1.2, 1.4, 1.6, 1.8, 2, 2.5, 3, 3.5, 4, 4.5 </a:t>
            </a:r>
            <a:r>
              <a:rPr lang="en-US" sz="2400" dirty="0" err="1">
                <a:sym typeface="Wingdings" pitchFamily="2" charset="2"/>
              </a:rPr>
              <a:t>TeV</a:t>
            </a:r>
            <a:r>
              <a:rPr lang="en-US" sz="2400" dirty="0">
                <a:sym typeface="Wingdings" pitchFamily="2" charset="2"/>
              </a:rPr>
              <a:t> width 1%)</a:t>
            </a:r>
          </a:p>
          <a:p>
            <a:pPr marL="800100" lvl="1" indent="-342900">
              <a:buFont typeface="Arial" panose="020B0604020202020204" pitchFamily="34" charset="0"/>
              <a:buChar char="•"/>
            </a:pPr>
            <a:r>
              <a:rPr lang="en-US" sz="2400" dirty="0">
                <a:sym typeface="Wingdings" pitchFamily="2" charset="2"/>
              </a:rPr>
              <a:t>Year 2017</a:t>
            </a:r>
          </a:p>
          <a:p>
            <a:pPr marL="800100" lvl="1" indent="-342900">
              <a:buFont typeface="Arial" panose="020B0604020202020204" pitchFamily="34" charset="0"/>
              <a:buChar char="•"/>
            </a:pPr>
            <a:r>
              <a:rPr lang="en-US" sz="2400" dirty="0">
                <a:sym typeface="Wingdings" pitchFamily="2" charset="2"/>
              </a:rPr>
              <a:t>Data vs MC (</a:t>
            </a:r>
            <a:r>
              <a:rPr lang="en-US" sz="2400" dirty="0" err="1">
                <a:sym typeface="Wingdings" pitchFamily="2" charset="2"/>
              </a:rPr>
              <a:t>qcd</a:t>
            </a:r>
            <a:r>
              <a:rPr lang="en-US" sz="2400" dirty="0">
                <a:sym typeface="Wingdings" pitchFamily="2" charset="2"/>
              </a:rPr>
              <a:t> scaled with k-factor to data)</a:t>
            </a:r>
          </a:p>
          <a:p>
            <a:pPr marL="800100" lvl="1" indent="-342900">
              <a:buFont typeface="Arial" panose="020B0604020202020204" pitchFamily="34" charset="0"/>
              <a:buChar char="•"/>
            </a:pPr>
            <a:r>
              <a:rPr lang="en-US" sz="2400" dirty="0" err="1">
                <a:sym typeface="Wingdings" pitchFamily="2" charset="2"/>
              </a:rPr>
              <a:t>TTbar</a:t>
            </a:r>
            <a:r>
              <a:rPr lang="en-US" sz="2400" dirty="0">
                <a:sym typeface="Wingdings" pitchFamily="2" charset="2"/>
              </a:rPr>
              <a:t> scaled with signal strength </a:t>
            </a:r>
          </a:p>
          <a:p>
            <a:pPr marL="800100" lvl="1" indent="-342900">
              <a:buFont typeface="Arial" panose="020B0604020202020204" pitchFamily="34" charset="0"/>
              <a:buChar char="•"/>
            </a:pPr>
            <a:r>
              <a:rPr lang="en-US" sz="2400" dirty="0" err="1">
                <a:sym typeface="Wingdings" pitchFamily="2" charset="2"/>
              </a:rPr>
              <a:t>mJJ</a:t>
            </a:r>
            <a:r>
              <a:rPr lang="en-US" sz="2400" dirty="0">
                <a:sym typeface="Wingdings" pitchFamily="2" charset="2"/>
              </a:rPr>
              <a:t> and chi </a:t>
            </a:r>
          </a:p>
          <a:p>
            <a:pPr marL="342900" indent="-342900">
              <a:buFont typeface="Arial" panose="020B0604020202020204" pitchFamily="34" charset="0"/>
              <a:buChar char="•"/>
            </a:pPr>
            <a:endParaRPr lang="en-US" sz="2400" dirty="0">
              <a:sym typeface="Wingdings" pitchFamily="2" charset="2"/>
            </a:endParaRPr>
          </a:p>
          <a:p>
            <a:pPr marL="342900" indent="-342900">
              <a:buFont typeface="Arial" panose="020B0604020202020204" pitchFamily="34" charset="0"/>
              <a:buChar char="•"/>
            </a:pPr>
            <a:r>
              <a:rPr lang="en-US" sz="2400" dirty="0">
                <a:sym typeface="Wingdings" pitchFamily="2" charset="2"/>
              </a:rPr>
              <a:t>Asymptotic Limits (Brazilian plots) </a:t>
            </a:r>
          </a:p>
          <a:p>
            <a:pPr marL="800100" lvl="1" indent="-342900">
              <a:buFont typeface="Arial" panose="020B0604020202020204" pitchFamily="34" charset="0"/>
              <a:buChar char="•"/>
            </a:pPr>
            <a:r>
              <a:rPr lang="en-US" sz="2400" dirty="0">
                <a:sym typeface="Wingdings" pitchFamily="2" charset="2"/>
              </a:rPr>
              <a:t>2017 and 2018</a:t>
            </a:r>
          </a:p>
          <a:p>
            <a:pPr marL="800100" lvl="1" indent="-342900">
              <a:buFont typeface="Arial" panose="020B0604020202020204" pitchFamily="34" charset="0"/>
              <a:buChar char="•"/>
            </a:pPr>
            <a:endParaRPr lang="en-US" sz="2400" dirty="0">
              <a:sym typeface="Wingdings" pitchFamily="2" charset="2"/>
            </a:endParaRPr>
          </a:p>
        </p:txBody>
      </p:sp>
    </p:spTree>
    <p:extLst>
      <p:ext uri="{BB962C8B-B14F-4D97-AF65-F5344CB8AC3E}">
        <p14:creationId xmlns:p14="http://schemas.microsoft.com/office/powerpoint/2010/main" val="206483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3</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Stack Histograms </a:t>
            </a:r>
            <a:r>
              <a:rPr lang="en-GB" sz="2800" u="sng" dirty="0" err="1"/>
              <a:t>mJJ</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0"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=1200, w = 1%</a:t>
            </a:r>
          </a:p>
        </p:txBody>
      </p:sp>
      <p:sp>
        <p:nvSpPr>
          <p:cNvPr id="22" name="TextBox 21">
            <a:extLst>
              <a:ext uri="{FF2B5EF4-FFF2-40B4-BE49-F238E27FC236}">
                <a16:creationId xmlns:a16="http://schemas.microsoft.com/office/drawing/2014/main" id="{604C635C-AFB0-6A45-A110-C274ACEF6636}"/>
              </a:ext>
            </a:extLst>
          </p:cNvPr>
          <p:cNvSpPr txBox="1"/>
          <p:nvPr/>
        </p:nvSpPr>
        <p:spPr>
          <a:xfrm>
            <a:off x="-60194"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=1400, w = 1%</a:t>
            </a:r>
          </a:p>
        </p:txBody>
      </p:sp>
      <p:sp>
        <p:nvSpPr>
          <p:cNvPr id="23" name="TextBox 22">
            <a:extLst>
              <a:ext uri="{FF2B5EF4-FFF2-40B4-BE49-F238E27FC236}">
                <a16:creationId xmlns:a16="http://schemas.microsoft.com/office/drawing/2014/main" id="{7328C7EA-20B2-594C-95E0-5D0A7AB50953}"/>
              </a:ext>
            </a:extLst>
          </p:cNvPr>
          <p:cNvSpPr txBox="1"/>
          <p:nvPr/>
        </p:nvSpPr>
        <p:spPr>
          <a:xfrm>
            <a:off x="10258268"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=1600, w = 1%</a:t>
            </a:r>
          </a:p>
        </p:txBody>
      </p:sp>
      <p:sp>
        <p:nvSpPr>
          <p:cNvPr id="24" name="TextBox 23">
            <a:extLst>
              <a:ext uri="{FF2B5EF4-FFF2-40B4-BE49-F238E27FC236}">
                <a16:creationId xmlns:a16="http://schemas.microsoft.com/office/drawing/2014/main" id="{2F899BD0-5148-EE45-9F57-F54E80881C8C}"/>
              </a:ext>
            </a:extLst>
          </p:cNvPr>
          <p:cNvSpPr txBox="1"/>
          <p:nvPr/>
        </p:nvSpPr>
        <p:spPr>
          <a:xfrm>
            <a:off x="10258268"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=1800, w = 1%</a:t>
            </a:r>
          </a:p>
        </p:txBody>
      </p:sp>
      <p:pic>
        <p:nvPicPr>
          <p:cNvPr id="14" name="Picture 13">
            <a:extLst>
              <a:ext uri="{FF2B5EF4-FFF2-40B4-BE49-F238E27FC236}">
                <a16:creationId xmlns:a16="http://schemas.microsoft.com/office/drawing/2014/main" id="{9BFE427B-AD49-1C43-8658-C30C76928CC6}"/>
              </a:ext>
            </a:extLst>
          </p:cNvPr>
          <p:cNvPicPr>
            <a:picLocks noChangeAspect="1"/>
          </p:cNvPicPr>
          <p:nvPr/>
        </p:nvPicPr>
        <p:blipFill>
          <a:blip r:embed="rId2"/>
          <a:stretch>
            <a:fillRect/>
          </a:stretch>
        </p:blipFill>
        <p:spPr>
          <a:xfrm rot="5400000">
            <a:off x="2398027" y="-9453"/>
            <a:ext cx="3049651" cy="4248531"/>
          </a:xfrm>
          <a:prstGeom prst="rect">
            <a:avLst/>
          </a:prstGeom>
        </p:spPr>
      </p:pic>
      <p:pic>
        <p:nvPicPr>
          <p:cNvPr id="16" name="Picture 15">
            <a:extLst>
              <a:ext uri="{FF2B5EF4-FFF2-40B4-BE49-F238E27FC236}">
                <a16:creationId xmlns:a16="http://schemas.microsoft.com/office/drawing/2014/main" id="{58FCF846-A490-4445-9AE5-7D12C010FFC4}"/>
              </a:ext>
            </a:extLst>
          </p:cNvPr>
          <p:cNvPicPr>
            <a:picLocks noChangeAspect="1"/>
          </p:cNvPicPr>
          <p:nvPr/>
        </p:nvPicPr>
        <p:blipFill>
          <a:blip r:embed="rId3"/>
          <a:stretch>
            <a:fillRect/>
          </a:stretch>
        </p:blipFill>
        <p:spPr>
          <a:xfrm rot="5400000">
            <a:off x="2398028" y="3175819"/>
            <a:ext cx="3049651" cy="4248531"/>
          </a:xfrm>
          <a:prstGeom prst="rect">
            <a:avLst/>
          </a:prstGeom>
        </p:spPr>
      </p:pic>
      <p:pic>
        <p:nvPicPr>
          <p:cNvPr id="18" name="Picture 17">
            <a:extLst>
              <a:ext uri="{FF2B5EF4-FFF2-40B4-BE49-F238E27FC236}">
                <a16:creationId xmlns:a16="http://schemas.microsoft.com/office/drawing/2014/main" id="{AD4E9C43-208C-DE4C-9088-FA2987FBADAD}"/>
              </a:ext>
            </a:extLst>
          </p:cNvPr>
          <p:cNvPicPr>
            <a:picLocks noChangeAspect="1"/>
          </p:cNvPicPr>
          <p:nvPr/>
        </p:nvPicPr>
        <p:blipFill>
          <a:blip r:embed="rId4"/>
          <a:stretch>
            <a:fillRect/>
          </a:stretch>
        </p:blipFill>
        <p:spPr>
          <a:xfrm rot="5400000">
            <a:off x="6646558" y="-9453"/>
            <a:ext cx="3049651" cy="4248531"/>
          </a:xfrm>
          <a:prstGeom prst="rect">
            <a:avLst/>
          </a:prstGeom>
        </p:spPr>
      </p:pic>
      <p:pic>
        <p:nvPicPr>
          <p:cNvPr id="20" name="Picture 19">
            <a:extLst>
              <a:ext uri="{FF2B5EF4-FFF2-40B4-BE49-F238E27FC236}">
                <a16:creationId xmlns:a16="http://schemas.microsoft.com/office/drawing/2014/main" id="{4C03EB79-13F4-AA49-B400-11F4FFDB2824}"/>
              </a:ext>
            </a:extLst>
          </p:cNvPr>
          <p:cNvPicPr>
            <a:picLocks noChangeAspect="1"/>
          </p:cNvPicPr>
          <p:nvPr/>
        </p:nvPicPr>
        <p:blipFill>
          <a:blip r:embed="rId5"/>
          <a:stretch>
            <a:fillRect/>
          </a:stretch>
        </p:blipFill>
        <p:spPr>
          <a:xfrm rot="5400000">
            <a:off x="6627868" y="3157371"/>
            <a:ext cx="3049651" cy="4248531"/>
          </a:xfrm>
          <a:prstGeom prst="rect">
            <a:avLst/>
          </a:prstGeom>
        </p:spPr>
      </p:pic>
    </p:spTree>
    <p:extLst>
      <p:ext uri="{BB962C8B-B14F-4D97-AF65-F5344CB8AC3E}">
        <p14:creationId xmlns:p14="http://schemas.microsoft.com/office/powerpoint/2010/main" val="4083330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4</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Stack Histograms </a:t>
            </a:r>
            <a:r>
              <a:rPr lang="en-GB" sz="2800" u="sng" dirty="0" err="1"/>
              <a:t>mJJ</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0"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=2000, w = 1%</a:t>
            </a:r>
          </a:p>
        </p:txBody>
      </p:sp>
      <p:sp>
        <p:nvSpPr>
          <p:cNvPr id="22" name="TextBox 21">
            <a:extLst>
              <a:ext uri="{FF2B5EF4-FFF2-40B4-BE49-F238E27FC236}">
                <a16:creationId xmlns:a16="http://schemas.microsoft.com/office/drawing/2014/main" id="{604C635C-AFB0-6A45-A110-C274ACEF6636}"/>
              </a:ext>
            </a:extLst>
          </p:cNvPr>
          <p:cNvSpPr txBox="1"/>
          <p:nvPr/>
        </p:nvSpPr>
        <p:spPr>
          <a:xfrm>
            <a:off x="-60194"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=2500, w = 1%</a:t>
            </a:r>
          </a:p>
        </p:txBody>
      </p:sp>
      <p:sp>
        <p:nvSpPr>
          <p:cNvPr id="23" name="TextBox 22">
            <a:extLst>
              <a:ext uri="{FF2B5EF4-FFF2-40B4-BE49-F238E27FC236}">
                <a16:creationId xmlns:a16="http://schemas.microsoft.com/office/drawing/2014/main" id="{7328C7EA-20B2-594C-95E0-5D0A7AB50953}"/>
              </a:ext>
            </a:extLst>
          </p:cNvPr>
          <p:cNvSpPr txBox="1"/>
          <p:nvPr/>
        </p:nvSpPr>
        <p:spPr>
          <a:xfrm>
            <a:off x="10258268"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=3000, w = 1%</a:t>
            </a:r>
          </a:p>
        </p:txBody>
      </p:sp>
      <p:sp>
        <p:nvSpPr>
          <p:cNvPr id="24" name="TextBox 23">
            <a:extLst>
              <a:ext uri="{FF2B5EF4-FFF2-40B4-BE49-F238E27FC236}">
                <a16:creationId xmlns:a16="http://schemas.microsoft.com/office/drawing/2014/main" id="{2F899BD0-5148-EE45-9F57-F54E80881C8C}"/>
              </a:ext>
            </a:extLst>
          </p:cNvPr>
          <p:cNvSpPr txBox="1"/>
          <p:nvPr/>
        </p:nvSpPr>
        <p:spPr>
          <a:xfrm>
            <a:off x="10258268"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=3500, w = 1%</a:t>
            </a:r>
          </a:p>
        </p:txBody>
      </p:sp>
      <p:pic>
        <p:nvPicPr>
          <p:cNvPr id="14" name="Picture 13">
            <a:extLst>
              <a:ext uri="{FF2B5EF4-FFF2-40B4-BE49-F238E27FC236}">
                <a16:creationId xmlns:a16="http://schemas.microsoft.com/office/drawing/2014/main" id="{CBCA4DFD-E590-4F4D-8E1A-B2417DC6CCB4}"/>
              </a:ext>
            </a:extLst>
          </p:cNvPr>
          <p:cNvPicPr>
            <a:picLocks noChangeAspect="1"/>
          </p:cNvPicPr>
          <p:nvPr/>
        </p:nvPicPr>
        <p:blipFill>
          <a:blip r:embed="rId2"/>
          <a:stretch>
            <a:fillRect/>
          </a:stretch>
        </p:blipFill>
        <p:spPr>
          <a:xfrm rot="5400000">
            <a:off x="2461781" y="-64277"/>
            <a:ext cx="3049651" cy="4248531"/>
          </a:xfrm>
          <a:prstGeom prst="rect">
            <a:avLst/>
          </a:prstGeom>
        </p:spPr>
      </p:pic>
      <p:pic>
        <p:nvPicPr>
          <p:cNvPr id="16" name="Picture 15">
            <a:extLst>
              <a:ext uri="{FF2B5EF4-FFF2-40B4-BE49-F238E27FC236}">
                <a16:creationId xmlns:a16="http://schemas.microsoft.com/office/drawing/2014/main" id="{C4B755E1-0B4F-9C44-AF3D-BA7AA6AEFD53}"/>
              </a:ext>
            </a:extLst>
          </p:cNvPr>
          <p:cNvPicPr>
            <a:picLocks noChangeAspect="1"/>
          </p:cNvPicPr>
          <p:nvPr/>
        </p:nvPicPr>
        <p:blipFill>
          <a:blip r:embed="rId3"/>
          <a:stretch>
            <a:fillRect/>
          </a:stretch>
        </p:blipFill>
        <p:spPr>
          <a:xfrm rot="5400000">
            <a:off x="2461781" y="3043412"/>
            <a:ext cx="3049651" cy="4248531"/>
          </a:xfrm>
          <a:prstGeom prst="rect">
            <a:avLst/>
          </a:prstGeom>
        </p:spPr>
      </p:pic>
      <p:pic>
        <p:nvPicPr>
          <p:cNvPr id="18" name="Picture 17">
            <a:extLst>
              <a:ext uri="{FF2B5EF4-FFF2-40B4-BE49-F238E27FC236}">
                <a16:creationId xmlns:a16="http://schemas.microsoft.com/office/drawing/2014/main" id="{4A1358CF-C7FC-C543-9359-92052AE1EE67}"/>
              </a:ext>
            </a:extLst>
          </p:cNvPr>
          <p:cNvPicPr>
            <a:picLocks noChangeAspect="1"/>
          </p:cNvPicPr>
          <p:nvPr/>
        </p:nvPicPr>
        <p:blipFill>
          <a:blip r:embed="rId4"/>
          <a:stretch>
            <a:fillRect/>
          </a:stretch>
        </p:blipFill>
        <p:spPr>
          <a:xfrm rot="5400000">
            <a:off x="6665342" y="-57317"/>
            <a:ext cx="3049651" cy="4248531"/>
          </a:xfrm>
          <a:prstGeom prst="rect">
            <a:avLst/>
          </a:prstGeom>
        </p:spPr>
      </p:pic>
      <p:pic>
        <p:nvPicPr>
          <p:cNvPr id="20" name="Picture 19">
            <a:extLst>
              <a:ext uri="{FF2B5EF4-FFF2-40B4-BE49-F238E27FC236}">
                <a16:creationId xmlns:a16="http://schemas.microsoft.com/office/drawing/2014/main" id="{F8002169-80C5-6143-9D1F-A0B011E539FC}"/>
              </a:ext>
            </a:extLst>
          </p:cNvPr>
          <p:cNvPicPr>
            <a:picLocks noChangeAspect="1"/>
          </p:cNvPicPr>
          <p:nvPr/>
        </p:nvPicPr>
        <p:blipFill>
          <a:blip r:embed="rId5"/>
          <a:stretch>
            <a:fillRect/>
          </a:stretch>
        </p:blipFill>
        <p:spPr>
          <a:xfrm rot="5400000">
            <a:off x="6678147" y="3036451"/>
            <a:ext cx="3049651" cy="4248531"/>
          </a:xfrm>
          <a:prstGeom prst="rect">
            <a:avLst/>
          </a:prstGeom>
        </p:spPr>
      </p:pic>
    </p:spTree>
    <p:extLst>
      <p:ext uri="{BB962C8B-B14F-4D97-AF65-F5344CB8AC3E}">
        <p14:creationId xmlns:p14="http://schemas.microsoft.com/office/powerpoint/2010/main" val="944818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5</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Stack Histograms </a:t>
            </a:r>
            <a:r>
              <a:rPr lang="en-GB" sz="2800" u="sng" dirty="0" err="1"/>
              <a:t>mJJ</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0"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=4000, w = 1%</a:t>
            </a:r>
          </a:p>
        </p:txBody>
      </p:sp>
      <p:sp>
        <p:nvSpPr>
          <p:cNvPr id="23" name="TextBox 22">
            <a:extLst>
              <a:ext uri="{FF2B5EF4-FFF2-40B4-BE49-F238E27FC236}">
                <a16:creationId xmlns:a16="http://schemas.microsoft.com/office/drawing/2014/main" id="{7328C7EA-20B2-594C-95E0-5D0A7AB50953}"/>
              </a:ext>
            </a:extLst>
          </p:cNvPr>
          <p:cNvSpPr txBox="1"/>
          <p:nvPr/>
        </p:nvSpPr>
        <p:spPr>
          <a:xfrm>
            <a:off x="10258268"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=4500, w = 1%</a:t>
            </a:r>
          </a:p>
        </p:txBody>
      </p:sp>
      <p:pic>
        <p:nvPicPr>
          <p:cNvPr id="9" name="Picture 8">
            <a:extLst>
              <a:ext uri="{FF2B5EF4-FFF2-40B4-BE49-F238E27FC236}">
                <a16:creationId xmlns:a16="http://schemas.microsoft.com/office/drawing/2014/main" id="{54A6052F-D2B8-5B49-966A-52DD313A718B}"/>
              </a:ext>
            </a:extLst>
          </p:cNvPr>
          <p:cNvPicPr>
            <a:picLocks noChangeAspect="1"/>
          </p:cNvPicPr>
          <p:nvPr/>
        </p:nvPicPr>
        <p:blipFill>
          <a:blip r:embed="rId2"/>
          <a:stretch>
            <a:fillRect/>
          </a:stretch>
        </p:blipFill>
        <p:spPr>
          <a:xfrm rot="5400000">
            <a:off x="2226788" y="358019"/>
            <a:ext cx="3101340" cy="4320540"/>
          </a:xfrm>
          <a:prstGeom prst="rect">
            <a:avLst/>
          </a:prstGeom>
        </p:spPr>
      </p:pic>
      <p:pic>
        <p:nvPicPr>
          <p:cNvPr id="12" name="Picture 11">
            <a:extLst>
              <a:ext uri="{FF2B5EF4-FFF2-40B4-BE49-F238E27FC236}">
                <a16:creationId xmlns:a16="http://schemas.microsoft.com/office/drawing/2014/main" id="{C4D06886-792C-2B4B-B4C4-0EBE618945F1}"/>
              </a:ext>
            </a:extLst>
          </p:cNvPr>
          <p:cNvPicPr>
            <a:picLocks noChangeAspect="1"/>
          </p:cNvPicPr>
          <p:nvPr/>
        </p:nvPicPr>
        <p:blipFill>
          <a:blip r:embed="rId3"/>
          <a:stretch>
            <a:fillRect/>
          </a:stretch>
        </p:blipFill>
        <p:spPr>
          <a:xfrm rot="5400000">
            <a:off x="6547328" y="358019"/>
            <a:ext cx="3101340" cy="4320540"/>
          </a:xfrm>
          <a:prstGeom prst="rect">
            <a:avLst/>
          </a:prstGeom>
        </p:spPr>
      </p:pic>
    </p:spTree>
    <p:extLst>
      <p:ext uri="{BB962C8B-B14F-4D97-AF65-F5344CB8AC3E}">
        <p14:creationId xmlns:p14="http://schemas.microsoft.com/office/powerpoint/2010/main" val="3336586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6</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Stack Histograms chi</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14990"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=1200, w = 1%</a:t>
            </a:r>
          </a:p>
        </p:txBody>
      </p:sp>
      <p:sp>
        <p:nvSpPr>
          <p:cNvPr id="22" name="TextBox 21">
            <a:extLst>
              <a:ext uri="{FF2B5EF4-FFF2-40B4-BE49-F238E27FC236}">
                <a16:creationId xmlns:a16="http://schemas.microsoft.com/office/drawing/2014/main" id="{604C635C-AFB0-6A45-A110-C274ACEF6636}"/>
              </a:ext>
            </a:extLst>
          </p:cNvPr>
          <p:cNvSpPr txBox="1"/>
          <p:nvPr/>
        </p:nvSpPr>
        <p:spPr>
          <a:xfrm>
            <a:off x="-60194"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=1400, w = 1%</a:t>
            </a:r>
          </a:p>
        </p:txBody>
      </p:sp>
      <p:sp>
        <p:nvSpPr>
          <p:cNvPr id="23" name="TextBox 22">
            <a:extLst>
              <a:ext uri="{FF2B5EF4-FFF2-40B4-BE49-F238E27FC236}">
                <a16:creationId xmlns:a16="http://schemas.microsoft.com/office/drawing/2014/main" id="{7328C7EA-20B2-594C-95E0-5D0A7AB50953}"/>
              </a:ext>
            </a:extLst>
          </p:cNvPr>
          <p:cNvSpPr txBox="1"/>
          <p:nvPr/>
        </p:nvSpPr>
        <p:spPr>
          <a:xfrm>
            <a:off x="10318228"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=1600, w = 1%</a:t>
            </a:r>
          </a:p>
        </p:txBody>
      </p:sp>
      <p:sp>
        <p:nvSpPr>
          <p:cNvPr id="24" name="TextBox 23">
            <a:extLst>
              <a:ext uri="{FF2B5EF4-FFF2-40B4-BE49-F238E27FC236}">
                <a16:creationId xmlns:a16="http://schemas.microsoft.com/office/drawing/2014/main" id="{2F899BD0-5148-EE45-9F57-F54E80881C8C}"/>
              </a:ext>
            </a:extLst>
          </p:cNvPr>
          <p:cNvSpPr txBox="1"/>
          <p:nvPr/>
        </p:nvSpPr>
        <p:spPr>
          <a:xfrm>
            <a:off x="10303238"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=1800, w = 1%</a:t>
            </a:r>
          </a:p>
        </p:txBody>
      </p:sp>
      <p:pic>
        <p:nvPicPr>
          <p:cNvPr id="15" name="Picture 14">
            <a:extLst>
              <a:ext uri="{FF2B5EF4-FFF2-40B4-BE49-F238E27FC236}">
                <a16:creationId xmlns:a16="http://schemas.microsoft.com/office/drawing/2014/main" id="{BF8BD932-200E-C148-9162-7C88FA48E286}"/>
              </a:ext>
            </a:extLst>
          </p:cNvPr>
          <p:cNvPicPr>
            <a:picLocks noChangeAspect="1"/>
          </p:cNvPicPr>
          <p:nvPr/>
        </p:nvPicPr>
        <p:blipFill>
          <a:blip r:embed="rId2"/>
          <a:stretch>
            <a:fillRect/>
          </a:stretch>
        </p:blipFill>
        <p:spPr>
          <a:xfrm rot="5400000">
            <a:off x="2367767" y="-155232"/>
            <a:ext cx="3101340" cy="4320540"/>
          </a:xfrm>
          <a:prstGeom prst="rect">
            <a:avLst/>
          </a:prstGeom>
        </p:spPr>
      </p:pic>
      <p:pic>
        <p:nvPicPr>
          <p:cNvPr id="19" name="Picture 18">
            <a:extLst>
              <a:ext uri="{FF2B5EF4-FFF2-40B4-BE49-F238E27FC236}">
                <a16:creationId xmlns:a16="http://schemas.microsoft.com/office/drawing/2014/main" id="{21C81C88-572E-0B4C-9C6F-995E0734C525}"/>
              </a:ext>
            </a:extLst>
          </p:cNvPr>
          <p:cNvPicPr>
            <a:picLocks noChangeAspect="1"/>
          </p:cNvPicPr>
          <p:nvPr/>
        </p:nvPicPr>
        <p:blipFill>
          <a:blip r:embed="rId3"/>
          <a:stretch>
            <a:fillRect/>
          </a:stretch>
        </p:blipFill>
        <p:spPr>
          <a:xfrm rot="5400000">
            <a:off x="2367767" y="3004991"/>
            <a:ext cx="3101340" cy="4320540"/>
          </a:xfrm>
          <a:prstGeom prst="rect">
            <a:avLst/>
          </a:prstGeom>
        </p:spPr>
      </p:pic>
      <p:pic>
        <p:nvPicPr>
          <p:cNvPr id="26" name="Picture 25">
            <a:extLst>
              <a:ext uri="{FF2B5EF4-FFF2-40B4-BE49-F238E27FC236}">
                <a16:creationId xmlns:a16="http://schemas.microsoft.com/office/drawing/2014/main" id="{EF475F3F-AC9C-A74A-BFBE-33376C529199}"/>
              </a:ext>
            </a:extLst>
          </p:cNvPr>
          <p:cNvPicPr>
            <a:picLocks noChangeAspect="1"/>
          </p:cNvPicPr>
          <p:nvPr/>
        </p:nvPicPr>
        <p:blipFill>
          <a:blip r:embed="rId4"/>
          <a:stretch>
            <a:fillRect/>
          </a:stretch>
        </p:blipFill>
        <p:spPr>
          <a:xfrm rot="5400000">
            <a:off x="6688076" y="-96350"/>
            <a:ext cx="3101340" cy="4320540"/>
          </a:xfrm>
          <a:prstGeom prst="rect">
            <a:avLst/>
          </a:prstGeom>
        </p:spPr>
      </p:pic>
      <p:pic>
        <p:nvPicPr>
          <p:cNvPr id="28" name="Picture 27">
            <a:extLst>
              <a:ext uri="{FF2B5EF4-FFF2-40B4-BE49-F238E27FC236}">
                <a16:creationId xmlns:a16="http://schemas.microsoft.com/office/drawing/2014/main" id="{3E5A6DD8-FBD3-0341-B0B9-6E12CAC4E2E6}"/>
              </a:ext>
            </a:extLst>
          </p:cNvPr>
          <p:cNvPicPr>
            <a:picLocks noChangeAspect="1"/>
          </p:cNvPicPr>
          <p:nvPr/>
        </p:nvPicPr>
        <p:blipFill>
          <a:blip r:embed="rId5"/>
          <a:stretch>
            <a:fillRect/>
          </a:stretch>
        </p:blipFill>
        <p:spPr>
          <a:xfrm rot="5400000">
            <a:off x="6657862" y="3004990"/>
            <a:ext cx="3101340" cy="4320540"/>
          </a:xfrm>
          <a:prstGeom prst="rect">
            <a:avLst/>
          </a:prstGeom>
        </p:spPr>
      </p:pic>
    </p:spTree>
    <p:extLst>
      <p:ext uri="{BB962C8B-B14F-4D97-AF65-F5344CB8AC3E}">
        <p14:creationId xmlns:p14="http://schemas.microsoft.com/office/powerpoint/2010/main" val="3976572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7</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Stack Histograms chi</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0"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=2000, w = 1%</a:t>
            </a:r>
          </a:p>
        </p:txBody>
      </p:sp>
      <p:sp>
        <p:nvSpPr>
          <p:cNvPr id="22" name="TextBox 21">
            <a:extLst>
              <a:ext uri="{FF2B5EF4-FFF2-40B4-BE49-F238E27FC236}">
                <a16:creationId xmlns:a16="http://schemas.microsoft.com/office/drawing/2014/main" id="{604C635C-AFB0-6A45-A110-C274ACEF6636}"/>
              </a:ext>
            </a:extLst>
          </p:cNvPr>
          <p:cNvSpPr txBox="1"/>
          <p:nvPr/>
        </p:nvSpPr>
        <p:spPr>
          <a:xfrm>
            <a:off x="-60194"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=2500, w = 1%</a:t>
            </a:r>
          </a:p>
        </p:txBody>
      </p:sp>
      <p:sp>
        <p:nvSpPr>
          <p:cNvPr id="23" name="TextBox 22">
            <a:extLst>
              <a:ext uri="{FF2B5EF4-FFF2-40B4-BE49-F238E27FC236}">
                <a16:creationId xmlns:a16="http://schemas.microsoft.com/office/drawing/2014/main" id="{7328C7EA-20B2-594C-95E0-5D0A7AB50953}"/>
              </a:ext>
            </a:extLst>
          </p:cNvPr>
          <p:cNvSpPr txBox="1"/>
          <p:nvPr/>
        </p:nvSpPr>
        <p:spPr>
          <a:xfrm>
            <a:off x="10363198"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=3000, w = 1%</a:t>
            </a:r>
          </a:p>
        </p:txBody>
      </p:sp>
      <p:sp>
        <p:nvSpPr>
          <p:cNvPr id="24" name="TextBox 23">
            <a:extLst>
              <a:ext uri="{FF2B5EF4-FFF2-40B4-BE49-F238E27FC236}">
                <a16:creationId xmlns:a16="http://schemas.microsoft.com/office/drawing/2014/main" id="{2F899BD0-5148-EE45-9F57-F54E80881C8C}"/>
              </a:ext>
            </a:extLst>
          </p:cNvPr>
          <p:cNvSpPr txBox="1"/>
          <p:nvPr/>
        </p:nvSpPr>
        <p:spPr>
          <a:xfrm>
            <a:off x="10363198"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=3500, w = 1%</a:t>
            </a:r>
          </a:p>
        </p:txBody>
      </p:sp>
      <p:pic>
        <p:nvPicPr>
          <p:cNvPr id="15" name="Picture 14">
            <a:extLst>
              <a:ext uri="{FF2B5EF4-FFF2-40B4-BE49-F238E27FC236}">
                <a16:creationId xmlns:a16="http://schemas.microsoft.com/office/drawing/2014/main" id="{D56756D0-82AF-D44A-B2F2-80A3AF6E1A09}"/>
              </a:ext>
            </a:extLst>
          </p:cNvPr>
          <p:cNvPicPr>
            <a:picLocks noChangeAspect="1"/>
          </p:cNvPicPr>
          <p:nvPr/>
        </p:nvPicPr>
        <p:blipFill>
          <a:blip r:embed="rId2"/>
          <a:stretch>
            <a:fillRect/>
          </a:stretch>
        </p:blipFill>
        <p:spPr>
          <a:xfrm rot="5400000">
            <a:off x="2382757" y="-155232"/>
            <a:ext cx="3101340" cy="4320540"/>
          </a:xfrm>
          <a:prstGeom prst="rect">
            <a:avLst/>
          </a:prstGeom>
        </p:spPr>
      </p:pic>
      <p:pic>
        <p:nvPicPr>
          <p:cNvPr id="19" name="Picture 18">
            <a:extLst>
              <a:ext uri="{FF2B5EF4-FFF2-40B4-BE49-F238E27FC236}">
                <a16:creationId xmlns:a16="http://schemas.microsoft.com/office/drawing/2014/main" id="{955A82E3-C53C-4D4E-96D0-8EDD382C576D}"/>
              </a:ext>
            </a:extLst>
          </p:cNvPr>
          <p:cNvPicPr>
            <a:picLocks noChangeAspect="1"/>
          </p:cNvPicPr>
          <p:nvPr/>
        </p:nvPicPr>
        <p:blipFill>
          <a:blip r:embed="rId3"/>
          <a:stretch>
            <a:fillRect/>
          </a:stretch>
        </p:blipFill>
        <p:spPr>
          <a:xfrm rot="5400000">
            <a:off x="2382757" y="2961387"/>
            <a:ext cx="3101340" cy="4320540"/>
          </a:xfrm>
          <a:prstGeom prst="rect">
            <a:avLst/>
          </a:prstGeom>
        </p:spPr>
      </p:pic>
      <p:pic>
        <p:nvPicPr>
          <p:cNvPr id="26" name="Picture 25">
            <a:extLst>
              <a:ext uri="{FF2B5EF4-FFF2-40B4-BE49-F238E27FC236}">
                <a16:creationId xmlns:a16="http://schemas.microsoft.com/office/drawing/2014/main" id="{D0AE4EC2-2ECB-AD47-B3A5-700F4628F0E1}"/>
              </a:ext>
            </a:extLst>
          </p:cNvPr>
          <p:cNvPicPr>
            <a:picLocks noChangeAspect="1"/>
          </p:cNvPicPr>
          <p:nvPr/>
        </p:nvPicPr>
        <p:blipFill>
          <a:blip r:embed="rId4"/>
          <a:stretch>
            <a:fillRect/>
          </a:stretch>
        </p:blipFill>
        <p:spPr>
          <a:xfrm rot="5400000">
            <a:off x="6703297" y="-100281"/>
            <a:ext cx="3101340" cy="4320540"/>
          </a:xfrm>
          <a:prstGeom prst="rect">
            <a:avLst/>
          </a:prstGeom>
        </p:spPr>
      </p:pic>
      <p:pic>
        <p:nvPicPr>
          <p:cNvPr id="28" name="Picture 27">
            <a:extLst>
              <a:ext uri="{FF2B5EF4-FFF2-40B4-BE49-F238E27FC236}">
                <a16:creationId xmlns:a16="http://schemas.microsoft.com/office/drawing/2014/main" id="{97A26BDF-3079-994B-9531-F391DD562AE8}"/>
              </a:ext>
            </a:extLst>
          </p:cNvPr>
          <p:cNvPicPr>
            <a:picLocks noChangeAspect="1"/>
          </p:cNvPicPr>
          <p:nvPr/>
        </p:nvPicPr>
        <p:blipFill>
          <a:blip r:embed="rId5"/>
          <a:stretch>
            <a:fillRect/>
          </a:stretch>
        </p:blipFill>
        <p:spPr>
          <a:xfrm rot="5400000">
            <a:off x="6707903" y="2961386"/>
            <a:ext cx="3101340" cy="4320540"/>
          </a:xfrm>
          <a:prstGeom prst="rect">
            <a:avLst/>
          </a:prstGeom>
        </p:spPr>
      </p:pic>
    </p:spTree>
    <p:extLst>
      <p:ext uri="{BB962C8B-B14F-4D97-AF65-F5344CB8AC3E}">
        <p14:creationId xmlns:p14="http://schemas.microsoft.com/office/powerpoint/2010/main" val="3347548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8</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solidFill>
                  <a:schemeClr val="tx1">
                    <a:lumMod val="95000"/>
                    <a:lumOff val="5000"/>
                  </a:schemeClr>
                </a:solidFill>
              </a:rPr>
              <a:t>Chi (</a:t>
            </a:r>
            <a:r>
              <a:rPr lang="el-GR" sz="2800" u="sng" dirty="0">
                <a:solidFill>
                  <a:schemeClr val="tx1">
                    <a:lumMod val="95000"/>
                    <a:lumOff val="5000"/>
                  </a:schemeClr>
                </a:solidFill>
              </a:rPr>
              <a:t>χ</a:t>
            </a:r>
            <a:r>
              <a:rPr lang="en-GB" sz="2800" u="sng" dirty="0">
                <a:solidFill>
                  <a:schemeClr val="tx1">
                    <a:lumMod val="95000"/>
                    <a:lumOff val="5000"/>
                  </a:schemeClr>
                </a:solidFill>
              </a:rPr>
              <a:t>) sensitivity</a:t>
            </a:r>
          </a:p>
        </p:txBody>
      </p:sp>
      <p:pic>
        <p:nvPicPr>
          <p:cNvPr id="6" name="Picture 5">
            <a:extLst>
              <a:ext uri="{FF2B5EF4-FFF2-40B4-BE49-F238E27FC236}">
                <a16:creationId xmlns:a16="http://schemas.microsoft.com/office/drawing/2014/main" id="{678E6BB2-0F26-584F-A281-8536FFE42795}"/>
              </a:ext>
            </a:extLst>
          </p:cNvPr>
          <p:cNvPicPr>
            <a:picLocks noChangeAspect="1"/>
          </p:cNvPicPr>
          <p:nvPr/>
        </p:nvPicPr>
        <p:blipFill>
          <a:blip r:embed="rId2"/>
          <a:stretch>
            <a:fillRect/>
          </a:stretch>
        </p:blipFill>
        <p:spPr>
          <a:xfrm rot="5400000">
            <a:off x="2444605" y="6968"/>
            <a:ext cx="3049651" cy="4248531"/>
          </a:xfrm>
          <a:prstGeom prst="rect">
            <a:avLst/>
          </a:prstGeom>
        </p:spPr>
      </p:pic>
      <p:pic>
        <p:nvPicPr>
          <p:cNvPr id="10" name="Picture 9">
            <a:extLst>
              <a:ext uri="{FF2B5EF4-FFF2-40B4-BE49-F238E27FC236}">
                <a16:creationId xmlns:a16="http://schemas.microsoft.com/office/drawing/2014/main" id="{7E98B21D-47B3-434B-B199-50E5C1DEB3B4}"/>
              </a:ext>
            </a:extLst>
          </p:cNvPr>
          <p:cNvPicPr>
            <a:picLocks noChangeAspect="1"/>
          </p:cNvPicPr>
          <p:nvPr/>
        </p:nvPicPr>
        <p:blipFill>
          <a:blip r:embed="rId3"/>
          <a:stretch>
            <a:fillRect/>
          </a:stretch>
        </p:blipFill>
        <p:spPr>
          <a:xfrm rot="5400000">
            <a:off x="2444606" y="3034157"/>
            <a:ext cx="3049651" cy="4248531"/>
          </a:xfrm>
          <a:prstGeom prst="rect">
            <a:avLst/>
          </a:prstGeom>
        </p:spPr>
      </p:pic>
      <p:pic>
        <p:nvPicPr>
          <p:cNvPr id="14" name="Picture 13">
            <a:extLst>
              <a:ext uri="{FF2B5EF4-FFF2-40B4-BE49-F238E27FC236}">
                <a16:creationId xmlns:a16="http://schemas.microsoft.com/office/drawing/2014/main" id="{367EF4A2-2D85-7B48-9C19-9A6514D393EF}"/>
              </a:ext>
            </a:extLst>
          </p:cNvPr>
          <p:cNvPicPr>
            <a:picLocks noChangeAspect="1"/>
          </p:cNvPicPr>
          <p:nvPr/>
        </p:nvPicPr>
        <p:blipFill>
          <a:blip r:embed="rId4"/>
          <a:stretch>
            <a:fillRect/>
          </a:stretch>
        </p:blipFill>
        <p:spPr>
          <a:xfrm rot="5400000">
            <a:off x="6689441" y="6968"/>
            <a:ext cx="3049651" cy="4248531"/>
          </a:xfrm>
          <a:prstGeom prst="rect">
            <a:avLst/>
          </a:prstGeom>
        </p:spPr>
      </p:pic>
      <p:pic>
        <p:nvPicPr>
          <p:cNvPr id="16" name="Picture 15">
            <a:extLst>
              <a:ext uri="{FF2B5EF4-FFF2-40B4-BE49-F238E27FC236}">
                <a16:creationId xmlns:a16="http://schemas.microsoft.com/office/drawing/2014/main" id="{6B21B2D9-E573-6948-B66F-35052E374400}"/>
              </a:ext>
            </a:extLst>
          </p:cNvPr>
          <p:cNvPicPr>
            <a:picLocks noChangeAspect="1"/>
          </p:cNvPicPr>
          <p:nvPr/>
        </p:nvPicPr>
        <p:blipFill>
          <a:blip r:embed="rId5"/>
          <a:stretch>
            <a:fillRect/>
          </a:stretch>
        </p:blipFill>
        <p:spPr>
          <a:xfrm rot="5400000">
            <a:off x="6697743" y="2999232"/>
            <a:ext cx="3049651" cy="4248531"/>
          </a:xfrm>
          <a:prstGeom prst="rect">
            <a:avLst/>
          </a:prstGeom>
        </p:spPr>
      </p:pic>
      <p:sp>
        <p:nvSpPr>
          <p:cNvPr id="19" name="TextBox 18">
            <a:extLst>
              <a:ext uri="{FF2B5EF4-FFF2-40B4-BE49-F238E27FC236}">
                <a16:creationId xmlns:a16="http://schemas.microsoft.com/office/drawing/2014/main" id="{69ECDED8-1D9D-DA4F-904B-6708F4633AB2}"/>
              </a:ext>
            </a:extLst>
          </p:cNvPr>
          <p:cNvSpPr txBox="1"/>
          <p:nvPr/>
        </p:nvSpPr>
        <p:spPr>
          <a:xfrm>
            <a:off x="0"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=1200, w = 1%</a:t>
            </a:r>
          </a:p>
        </p:txBody>
      </p:sp>
      <p:sp>
        <p:nvSpPr>
          <p:cNvPr id="20" name="TextBox 19">
            <a:extLst>
              <a:ext uri="{FF2B5EF4-FFF2-40B4-BE49-F238E27FC236}">
                <a16:creationId xmlns:a16="http://schemas.microsoft.com/office/drawing/2014/main" id="{8C7D61E5-3439-A040-B58D-60783B666E54}"/>
              </a:ext>
            </a:extLst>
          </p:cNvPr>
          <p:cNvSpPr txBox="1"/>
          <p:nvPr/>
        </p:nvSpPr>
        <p:spPr>
          <a:xfrm>
            <a:off x="-60194"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=1400, w = 1%</a:t>
            </a:r>
          </a:p>
        </p:txBody>
      </p:sp>
      <p:sp>
        <p:nvSpPr>
          <p:cNvPr id="22" name="TextBox 21">
            <a:extLst>
              <a:ext uri="{FF2B5EF4-FFF2-40B4-BE49-F238E27FC236}">
                <a16:creationId xmlns:a16="http://schemas.microsoft.com/office/drawing/2014/main" id="{16979621-A252-6D4B-8D9B-C5BE2B7D1E77}"/>
              </a:ext>
            </a:extLst>
          </p:cNvPr>
          <p:cNvSpPr txBox="1"/>
          <p:nvPr/>
        </p:nvSpPr>
        <p:spPr>
          <a:xfrm>
            <a:off x="10258268"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=1600, w = 1%</a:t>
            </a:r>
          </a:p>
        </p:txBody>
      </p:sp>
      <p:sp>
        <p:nvSpPr>
          <p:cNvPr id="24" name="TextBox 23">
            <a:extLst>
              <a:ext uri="{FF2B5EF4-FFF2-40B4-BE49-F238E27FC236}">
                <a16:creationId xmlns:a16="http://schemas.microsoft.com/office/drawing/2014/main" id="{0DC47450-53B8-5E4E-ACAC-EFC5DE800457}"/>
              </a:ext>
            </a:extLst>
          </p:cNvPr>
          <p:cNvSpPr txBox="1"/>
          <p:nvPr/>
        </p:nvSpPr>
        <p:spPr>
          <a:xfrm>
            <a:off x="10258268"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=1800, w = 1%</a:t>
            </a:r>
          </a:p>
        </p:txBody>
      </p:sp>
    </p:spTree>
    <p:extLst>
      <p:ext uri="{BB962C8B-B14F-4D97-AF65-F5344CB8AC3E}">
        <p14:creationId xmlns:p14="http://schemas.microsoft.com/office/powerpoint/2010/main" val="3884353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9</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solidFill>
                  <a:schemeClr val="tx1">
                    <a:lumMod val="95000"/>
                    <a:lumOff val="5000"/>
                  </a:schemeClr>
                </a:solidFill>
              </a:rPr>
              <a:t>Chi (</a:t>
            </a:r>
            <a:r>
              <a:rPr lang="el-GR" sz="2800" u="sng" dirty="0">
                <a:solidFill>
                  <a:schemeClr val="tx1">
                    <a:lumMod val="95000"/>
                    <a:lumOff val="5000"/>
                  </a:schemeClr>
                </a:solidFill>
              </a:rPr>
              <a:t>χ</a:t>
            </a:r>
            <a:r>
              <a:rPr lang="en-GB" sz="2800" u="sng" dirty="0">
                <a:solidFill>
                  <a:schemeClr val="tx1">
                    <a:lumMod val="95000"/>
                    <a:lumOff val="5000"/>
                  </a:schemeClr>
                </a:solidFill>
              </a:rPr>
              <a:t>) sensitivity</a:t>
            </a:r>
          </a:p>
        </p:txBody>
      </p:sp>
      <p:pic>
        <p:nvPicPr>
          <p:cNvPr id="4" name="Picture 3">
            <a:extLst>
              <a:ext uri="{FF2B5EF4-FFF2-40B4-BE49-F238E27FC236}">
                <a16:creationId xmlns:a16="http://schemas.microsoft.com/office/drawing/2014/main" id="{75AB7B78-F899-6244-B67D-D398DAC5AB4D}"/>
              </a:ext>
            </a:extLst>
          </p:cNvPr>
          <p:cNvPicPr>
            <a:picLocks noChangeAspect="1"/>
          </p:cNvPicPr>
          <p:nvPr/>
        </p:nvPicPr>
        <p:blipFill>
          <a:blip r:embed="rId2"/>
          <a:stretch>
            <a:fillRect/>
          </a:stretch>
        </p:blipFill>
        <p:spPr>
          <a:xfrm rot="5400000">
            <a:off x="2444605" y="22684"/>
            <a:ext cx="3049651" cy="4248531"/>
          </a:xfrm>
          <a:prstGeom prst="rect">
            <a:avLst/>
          </a:prstGeom>
        </p:spPr>
      </p:pic>
      <p:pic>
        <p:nvPicPr>
          <p:cNvPr id="6" name="Picture 5">
            <a:extLst>
              <a:ext uri="{FF2B5EF4-FFF2-40B4-BE49-F238E27FC236}">
                <a16:creationId xmlns:a16="http://schemas.microsoft.com/office/drawing/2014/main" id="{99638246-6149-F646-9B70-FFC4A35EC5F3}"/>
              </a:ext>
            </a:extLst>
          </p:cNvPr>
          <p:cNvPicPr>
            <a:picLocks noChangeAspect="1"/>
          </p:cNvPicPr>
          <p:nvPr/>
        </p:nvPicPr>
        <p:blipFill>
          <a:blip r:embed="rId3"/>
          <a:stretch>
            <a:fillRect/>
          </a:stretch>
        </p:blipFill>
        <p:spPr>
          <a:xfrm rot="5400000">
            <a:off x="2444606" y="3072336"/>
            <a:ext cx="3049651" cy="4248531"/>
          </a:xfrm>
          <a:prstGeom prst="rect">
            <a:avLst/>
          </a:prstGeom>
        </p:spPr>
      </p:pic>
      <p:pic>
        <p:nvPicPr>
          <p:cNvPr id="9" name="Picture 8">
            <a:extLst>
              <a:ext uri="{FF2B5EF4-FFF2-40B4-BE49-F238E27FC236}">
                <a16:creationId xmlns:a16="http://schemas.microsoft.com/office/drawing/2014/main" id="{54755736-0049-8246-9020-D60A8DC42E80}"/>
              </a:ext>
            </a:extLst>
          </p:cNvPr>
          <p:cNvPicPr>
            <a:picLocks noChangeAspect="1"/>
          </p:cNvPicPr>
          <p:nvPr/>
        </p:nvPicPr>
        <p:blipFill>
          <a:blip r:embed="rId4"/>
          <a:stretch>
            <a:fillRect/>
          </a:stretch>
        </p:blipFill>
        <p:spPr>
          <a:xfrm rot="5400000">
            <a:off x="6693136" y="22684"/>
            <a:ext cx="3049651" cy="4248531"/>
          </a:xfrm>
          <a:prstGeom prst="rect">
            <a:avLst/>
          </a:prstGeom>
        </p:spPr>
      </p:pic>
      <p:pic>
        <p:nvPicPr>
          <p:cNvPr id="12" name="Picture 11">
            <a:extLst>
              <a:ext uri="{FF2B5EF4-FFF2-40B4-BE49-F238E27FC236}">
                <a16:creationId xmlns:a16="http://schemas.microsoft.com/office/drawing/2014/main" id="{3AC04D67-9D4E-034B-BD05-A092EF491834}"/>
              </a:ext>
            </a:extLst>
          </p:cNvPr>
          <p:cNvPicPr>
            <a:picLocks noChangeAspect="1"/>
          </p:cNvPicPr>
          <p:nvPr/>
        </p:nvPicPr>
        <p:blipFill>
          <a:blip r:embed="rId5"/>
          <a:stretch>
            <a:fillRect/>
          </a:stretch>
        </p:blipFill>
        <p:spPr>
          <a:xfrm rot="5400000">
            <a:off x="6697743" y="3072335"/>
            <a:ext cx="3049651" cy="4248531"/>
          </a:xfrm>
          <a:prstGeom prst="rect">
            <a:avLst/>
          </a:prstGeom>
        </p:spPr>
      </p:pic>
      <p:sp>
        <p:nvSpPr>
          <p:cNvPr id="15" name="TextBox 14">
            <a:extLst>
              <a:ext uri="{FF2B5EF4-FFF2-40B4-BE49-F238E27FC236}">
                <a16:creationId xmlns:a16="http://schemas.microsoft.com/office/drawing/2014/main" id="{211BF718-857C-2A4B-9B34-8FE1E940B2B5}"/>
              </a:ext>
            </a:extLst>
          </p:cNvPr>
          <p:cNvSpPr txBox="1"/>
          <p:nvPr/>
        </p:nvSpPr>
        <p:spPr>
          <a:xfrm>
            <a:off x="0"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=2000, w = 1%</a:t>
            </a:r>
          </a:p>
        </p:txBody>
      </p:sp>
      <p:sp>
        <p:nvSpPr>
          <p:cNvPr id="16" name="TextBox 15">
            <a:extLst>
              <a:ext uri="{FF2B5EF4-FFF2-40B4-BE49-F238E27FC236}">
                <a16:creationId xmlns:a16="http://schemas.microsoft.com/office/drawing/2014/main" id="{1EC09650-AC51-5246-9B66-7A1EB1C5B920}"/>
              </a:ext>
            </a:extLst>
          </p:cNvPr>
          <p:cNvSpPr txBox="1"/>
          <p:nvPr/>
        </p:nvSpPr>
        <p:spPr>
          <a:xfrm>
            <a:off x="-60194"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=2500, w = 1%</a:t>
            </a:r>
          </a:p>
        </p:txBody>
      </p:sp>
      <p:sp>
        <p:nvSpPr>
          <p:cNvPr id="17" name="TextBox 16">
            <a:extLst>
              <a:ext uri="{FF2B5EF4-FFF2-40B4-BE49-F238E27FC236}">
                <a16:creationId xmlns:a16="http://schemas.microsoft.com/office/drawing/2014/main" id="{87DA834D-9D50-DF41-A90D-542618562979}"/>
              </a:ext>
            </a:extLst>
          </p:cNvPr>
          <p:cNvSpPr txBox="1"/>
          <p:nvPr/>
        </p:nvSpPr>
        <p:spPr>
          <a:xfrm>
            <a:off x="10258268"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=3000, w = 1%</a:t>
            </a:r>
          </a:p>
        </p:txBody>
      </p:sp>
      <p:sp>
        <p:nvSpPr>
          <p:cNvPr id="18" name="TextBox 17">
            <a:extLst>
              <a:ext uri="{FF2B5EF4-FFF2-40B4-BE49-F238E27FC236}">
                <a16:creationId xmlns:a16="http://schemas.microsoft.com/office/drawing/2014/main" id="{484B828B-1F58-9B4E-A4C0-DBBAEBB77739}"/>
              </a:ext>
            </a:extLst>
          </p:cNvPr>
          <p:cNvSpPr txBox="1"/>
          <p:nvPr/>
        </p:nvSpPr>
        <p:spPr>
          <a:xfrm>
            <a:off x="10258268"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=3500, w = 1%</a:t>
            </a:r>
          </a:p>
        </p:txBody>
      </p:sp>
    </p:spTree>
    <p:extLst>
      <p:ext uri="{BB962C8B-B14F-4D97-AF65-F5344CB8AC3E}">
        <p14:creationId xmlns:p14="http://schemas.microsoft.com/office/powerpoint/2010/main" val="356203380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HEP_Weekly_29November2019" id="{035D5E02-E12D-8947-A4CC-9EC1D8D24455}" vid="{2E4181CF-410A-BC40-9151-6DF822766C89}"/>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P_Weekly_29November2019" id="{035D5E02-E12D-8947-A4CC-9EC1D8D24455}" vid="{CC6CB084-BB45-DB48-BDC6-E52E8517E9A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11822</TotalTime>
  <Words>804</Words>
  <Application>Microsoft Macintosh PowerPoint</Application>
  <PresentationFormat>Widescreen</PresentationFormat>
  <Paragraphs>142</Paragraphs>
  <Slides>14</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Arial</vt:lpstr>
      <vt:lpstr>Calibri</vt:lpstr>
      <vt:lpstr>Calibri Light</vt:lpstr>
      <vt:lpstr>Cambria Math</vt:lpstr>
      <vt:lpstr>Retrospect</vt:lpstr>
      <vt:lpstr>Custom Design</vt:lpstr>
      <vt:lpstr> HEP NTUA  Top Angular Report  18/3/2021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Weekly Report NTUA 29/11/2019</dc:title>
  <dc:creator>Microsoft Office User</dc:creator>
  <cp:lastModifiedBy>Microsoft Office User</cp:lastModifiedBy>
  <cp:revision>2036</cp:revision>
  <dcterms:created xsi:type="dcterms:W3CDTF">2019-11-29T10:22:58Z</dcterms:created>
  <dcterms:modified xsi:type="dcterms:W3CDTF">2021-03-18T08:47:51Z</dcterms:modified>
</cp:coreProperties>
</file>