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6"/>
  </p:notesMasterIdLst>
  <p:handoutMasterIdLst>
    <p:handoutMasterId r:id="rId17"/>
  </p:handoutMasterIdLst>
  <p:sldIdLst>
    <p:sldId id="256" r:id="rId3"/>
    <p:sldId id="344" r:id="rId4"/>
    <p:sldId id="507" r:id="rId5"/>
    <p:sldId id="536" r:id="rId6"/>
    <p:sldId id="537" r:id="rId7"/>
    <p:sldId id="538" r:id="rId8"/>
    <p:sldId id="535" r:id="rId9"/>
    <p:sldId id="540" r:id="rId10"/>
    <p:sldId id="541" r:id="rId11"/>
    <p:sldId id="539" r:id="rId12"/>
    <p:sldId id="542" r:id="rId13"/>
    <p:sldId id="543" r:id="rId14"/>
    <p:sldId id="54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9" autoAdjust="0"/>
    <p:restoredTop sz="95336"/>
  </p:normalViewPr>
  <p:slideViewPr>
    <p:cSldViewPr snapToGrid="0">
      <p:cViewPr>
        <p:scale>
          <a:sx n="114" d="100"/>
          <a:sy n="114" d="100"/>
        </p:scale>
        <p:origin x="46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7F6CE-C9BA-5B44-AF0F-C73B1C17650F}" type="datetime1">
              <a:rPr lang="en-US" smtClean="0"/>
              <a:t>7/15/20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D4A26-E586-E648-884B-C9B1EA03133F}" type="datetime1">
              <a:rPr lang="en-US" smtClean="0"/>
              <a:t>7/15/20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3D9703A-F6B0-E34C-B7F9-5A8864FF4F07}" type="datetime1">
              <a:rPr lang="en-US" smtClean="0"/>
              <a:t>7/15/20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7/15/20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070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A3BE-CA11-4547-A39A-766971096B34}" type="datetime1">
              <a:rPr lang="en-US" smtClean="0"/>
              <a:t>7/15/20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CF9A-A7BF-1245-99D9-4054301C36E0}" type="datetime1">
              <a:rPr lang="en-US" smtClean="0"/>
              <a:t>7/15/20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968-5050-1740-9AB7-A06844E87E5F}" type="datetime1">
              <a:rPr lang="en-US" smtClean="0"/>
              <a:t>7/15/20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A844-E33A-B644-A0FB-7455E93D924C}" type="datetime1">
              <a:rPr lang="en-US" smtClean="0"/>
              <a:t>7/15/20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92BF-DA59-B546-88AE-9835521A3798}" type="datetime1">
              <a:rPr lang="en-US" smtClean="0"/>
              <a:t>7/15/20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CAC-926A-EF4D-9608-460C3A301243}" type="datetime1">
              <a:rPr lang="en-US" smtClean="0"/>
              <a:t>7/15/20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5A6D-6B9B-6546-A3DC-004E809EED54}" type="datetime1">
              <a:rPr lang="en-US" smtClean="0"/>
              <a:t>7/15/20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9806-B328-B147-9EC9-15D0307996ED}" type="datetime1">
              <a:rPr lang="en-US" smtClean="0"/>
              <a:t>7/15/20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0D6-14B8-A94B-B441-7BA984189CE2}" type="datetime1">
              <a:rPr lang="en-US" smtClean="0"/>
              <a:t>7/15/20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EA8-7AEB-3247-9A81-8483D03B0462}" type="datetime1">
              <a:rPr lang="en-US" smtClean="0"/>
              <a:t>7/15/20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9315-386E-6846-8498-4330F1BBFC0A}" type="datetime1">
              <a:rPr lang="en-US" smtClean="0"/>
              <a:t>7/15/20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4EB9-E681-C34A-89D4-D81E4C62EA5B}" type="datetime1">
              <a:rPr lang="en-US" smtClean="0"/>
              <a:t>7/15/20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BF5D-E794-2B42-91EC-2A3B4450069D}" type="datetime1">
              <a:rPr lang="en-US" smtClean="0"/>
              <a:t>7/15/20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039E-7082-7D42-AA91-9FF3EF6ADB5B}" type="datetime1">
              <a:rPr lang="en-US" smtClean="0"/>
              <a:t>7/15/20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B3FE-3894-A848-8D78-14007FB2FF94}" type="datetime1">
              <a:rPr lang="en-US" smtClean="0"/>
              <a:t>7/15/20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C64B-3E48-2F44-A6A9-A1C06A2C021E}" type="datetime1">
              <a:rPr lang="en-US" smtClean="0"/>
              <a:t>7/15/20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D8-183A-7F4D-8D17-8ADC90214B8A}" type="datetime1">
              <a:rPr lang="en-US" smtClean="0"/>
              <a:t>7/15/20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A991-48AE-1D43-8113-23F8EAF6681B}" type="datetime1">
              <a:rPr lang="en-US" smtClean="0"/>
              <a:t>7/15/20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579A-EC7F-EB4A-BC5C-80733D051D29}" type="datetime1">
              <a:rPr lang="en-US" smtClean="0"/>
              <a:t>7/15/20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54CD-6DAB-7942-9B1D-8F3E2B882464}" type="datetime1">
              <a:rPr lang="en-US" smtClean="0"/>
              <a:t>7/15/20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CAD36-D42B-D445-A707-AA59905C7768}" type="datetime1">
              <a:rPr lang="en-US" smtClean="0"/>
              <a:t>7/15/20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63B8-BB32-E649-92D4-94351543394C}" type="datetime1">
              <a:rPr lang="en-US" smtClean="0"/>
              <a:t>7/15/20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02AE22-A9EA-FE42-BAB8-AD1D7606FF2E}" type="datetime1">
              <a:rPr lang="en-US" smtClean="0"/>
              <a:t>7/15/20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731C-B4EF-644F-8FDB-2EBA3EC9415A}" type="datetime1">
              <a:rPr lang="en-US" smtClean="0"/>
              <a:t>7/15/20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HEP Weekly Report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15/7/2020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38645" y="2772746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</a:t>
            </a:r>
            <a:r>
              <a:rPr lang="en-US" sz="2800" u="sng" dirty="0"/>
              <a:t>(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  <a:r>
              <a:rPr lang="en-US" sz="2800" u="sng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7/15/20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124A33-50C0-BB46-BE06-3467BA037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94377" y="1164250"/>
            <a:ext cx="4155440" cy="57607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44943B-E532-864E-8A77-D62B2B7A8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777298" y="1164250"/>
            <a:ext cx="4155440" cy="576072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5204B09-3C64-3147-A17C-935D6839FBD3}"/>
              </a:ext>
            </a:extLst>
          </p:cNvPr>
          <p:cNvSpPr/>
          <p:nvPr/>
        </p:nvSpPr>
        <p:spPr>
          <a:xfrm>
            <a:off x="5361795" y="155940"/>
            <a:ext cx="37242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u="sng" dirty="0"/>
              <a:t>Efficiency (George): </a:t>
            </a:r>
          </a:p>
          <a:p>
            <a:r>
              <a:rPr lang="en-GR" dirty="0"/>
              <a:t>eff data: 0.822 ± 0.034</a:t>
            </a:r>
          </a:p>
          <a:p>
            <a:r>
              <a:rPr lang="en-GR" dirty="0"/>
              <a:t>eff ttbar: 0.839 ± 0.005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19FCF9-F18E-3841-B96F-4987208063EF}"/>
              </a:ext>
            </a:extLst>
          </p:cNvPr>
          <p:cNvSpPr/>
          <p:nvPr/>
        </p:nvSpPr>
        <p:spPr>
          <a:xfrm>
            <a:off x="8200636" y="138085"/>
            <a:ext cx="37242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u="sng" dirty="0"/>
              <a:t>Efficiency (Giannis): </a:t>
            </a:r>
          </a:p>
          <a:p>
            <a:r>
              <a:rPr lang="en-GR" dirty="0"/>
              <a:t>eff data: 0.792 ± 0.034</a:t>
            </a:r>
          </a:p>
          <a:p>
            <a:r>
              <a:rPr lang="en-GR" dirty="0"/>
              <a:t>eff ttbar: 0.827 ± 0.005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1AB382-FCD2-4B43-82A6-0D98FF6E618F}"/>
              </a:ext>
            </a:extLst>
          </p:cNvPr>
          <p:cNvSpPr txBox="1"/>
          <p:nvPr/>
        </p:nvSpPr>
        <p:spPr>
          <a:xfrm>
            <a:off x="1550465" y="1487856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SR TopTagger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A7433F-F7CC-2844-A37A-B9EF728D6FE8}"/>
              </a:ext>
            </a:extLst>
          </p:cNvPr>
          <p:cNvSpPr txBox="1"/>
          <p:nvPr/>
        </p:nvSpPr>
        <p:spPr>
          <a:xfrm>
            <a:off x="7354728" y="1474969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Probe</a:t>
            </a:r>
          </a:p>
        </p:txBody>
      </p:sp>
    </p:spTree>
    <p:extLst>
      <p:ext uri="{BB962C8B-B14F-4D97-AF65-F5344CB8AC3E}">
        <p14:creationId xmlns:p14="http://schemas.microsoft.com/office/powerpoint/2010/main" val="1681661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per Pt region </a:t>
            </a:r>
            <a:r>
              <a:rPr lang="en-US" sz="2800" u="sng" dirty="0"/>
              <a:t>(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  <a:r>
              <a:rPr lang="en-US" sz="2800" u="sng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7/15/20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54ABD-C9EA-2F4F-89E0-09CC9F7DD71B}"/>
              </a:ext>
            </a:extLst>
          </p:cNvPr>
          <p:cNvSpPr/>
          <p:nvPr/>
        </p:nvSpPr>
        <p:spPr>
          <a:xfrm>
            <a:off x="6991359" y="232207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0.762 ± 0.043</a:t>
            </a:r>
          </a:p>
          <a:p>
            <a:r>
              <a:rPr lang="en-GR" dirty="0"/>
              <a:t>eff ttbar pT[400-600]: 0.778 ± 0.016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0.854 ± 0.103</a:t>
            </a:r>
          </a:p>
          <a:p>
            <a:r>
              <a:rPr lang="en-GR" dirty="0"/>
              <a:t>eff ttbar pT[600-800]: 0.748 ± 0.031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0.888 ± 0.161</a:t>
            </a:r>
          </a:p>
          <a:p>
            <a:r>
              <a:rPr lang="en-GR" dirty="0"/>
              <a:t>eff ttbar pT[800-Inf]: 0.775 ± 0.064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E49B07-6C38-0144-A6E1-042E8D9E8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88883" y="-59539"/>
            <a:ext cx="4946952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B8B606-EDF5-3B44-8A94-766A8E1FE97B}"/>
              </a:ext>
            </a:extLst>
          </p:cNvPr>
          <p:cNvSpPr txBox="1"/>
          <p:nvPr/>
        </p:nvSpPr>
        <p:spPr>
          <a:xfrm>
            <a:off x="516322" y="5645066"/>
            <a:ext cx="17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/>
              <a:t>pT [400,600]GeV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98263-1BCA-0B41-A94C-72DE5758CAAB}"/>
              </a:ext>
            </a:extLst>
          </p:cNvPr>
          <p:cNvSpPr txBox="1"/>
          <p:nvPr/>
        </p:nvSpPr>
        <p:spPr>
          <a:xfrm>
            <a:off x="2614534" y="5613169"/>
            <a:ext cx="17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/>
              <a:t>pT [600,800]GeV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08A89B-D18E-0348-AA8C-73E51BEEDB07}"/>
              </a:ext>
            </a:extLst>
          </p:cNvPr>
          <p:cNvSpPr txBox="1"/>
          <p:nvPr/>
        </p:nvSpPr>
        <p:spPr>
          <a:xfrm>
            <a:off x="4712746" y="5645066"/>
            <a:ext cx="17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/>
              <a:t>pT [800,Inf]GeV</a:t>
            </a:r>
          </a:p>
        </p:txBody>
      </p:sp>
    </p:spTree>
    <p:extLst>
      <p:ext uri="{BB962C8B-B14F-4D97-AF65-F5344CB8AC3E}">
        <p14:creationId xmlns:p14="http://schemas.microsoft.com/office/powerpoint/2010/main" val="3233384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per Pt region</a:t>
            </a:r>
            <a:r>
              <a:rPr lang="en-US" sz="2800" u="sng" dirty="0"/>
              <a:t>(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  <a:r>
              <a:rPr lang="en-US" sz="2800" u="sng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7/15/20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5FE892-46BB-9640-A533-8A103837EAA1}"/>
              </a:ext>
            </a:extLst>
          </p:cNvPr>
          <p:cNvSpPr/>
          <p:nvPr/>
        </p:nvSpPr>
        <p:spPr>
          <a:xfrm>
            <a:off x="6945086" y="213633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0.880 ± 0.049</a:t>
            </a:r>
          </a:p>
          <a:p>
            <a:r>
              <a:rPr lang="en-GR" dirty="0"/>
              <a:t>eff ttbar pT[400-600]: 0.874 ± 0.008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0.799 ± 0.091</a:t>
            </a:r>
          </a:p>
          <a:p>
            <a:r>
              <a:rPr lang="en-GR" dirty="0"/>
              <a:t>eff ttbar pT[600-800]: 0.876 ± 0.018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0.796 ± 0.2</a:t>
            </a:r>
          </a:p>
          <a:p>
            <a:r>
              <a:rPr lang="en-GR" dirty="0"/>
              <a:t>eff ttbar pT[800-Inf]: 0.898 ± 0.045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3A983F-B153-E842-9C1F-27DEA3A8B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42610" y="-187356"/>
            <a:ext cx="4946952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00C06C-9F10-2649-B24A-098D731DA5FB}"/>
              </a:ext>
            </a:extLst>
          </p:cNvPr>
          <p:cNvSpPr txBox="1"/>
          <p:nvPr/>
        </p:nvSpPr>
        <p:spPr>
          <a:xfrm>
            <a:off x="516322" y="5512842"/>
            <a:ext cx="17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/>
              <a:t>pT [400,600]GeV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DC7590-FE05-5B40-BD53-33099AB31425}"/>
              </a:ext>
            </a:extLst>
          </p:cNvPr>
          <p:cNvSpPr txBox="1"/>
          <p:nvPr/>
        </p:nvSpPr>
        <p:spPr>
          <a:xfrm>
            <a:off x="2614534" y="5480945"/>
            <a:ext cx="17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/>
              <a:t>pT [600,800]GeV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97159-9A12-2A47-9505-6DD64CA8837A}"/>
              </a:ext>
            </a:extLst>
          </p:cNvPr>
          <p:cNvSpPr txBox="1"/>
          <p:nvPr/>
        </p:nvSpPr>
        <p:spPr>
          <a:xfrm>
            <a:off x="4712746" y="5512842"/>
            <a:ext cx="17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/>
              <a:t>pT [800,Inf]GeV</a:t>
            </a:r>
          </a:p>
        </p:txBody>
      </p:sp>
    </p:spTree>
    <p:extLst>
      <p:ext uri="{BB962C8B-B14F-4D97-AF65-F5344CB8AC3E}">
        <p14:creationId xmlns:p14="http://schemas.microsoft.com/office/powerpoint/2010/main" val="3394098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per Pt region</a:t>
            </a:r>
            <a:r>
              <a:rPr lang="en-US" sz="2800" u="sng" dirty="0"/>
              <a:t>(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  <a:r>
              <a:rPr lang="en-US" sz="2800" u="sng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7/15/20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D4C730-2A72-6A45-B78E-850FC6FDEB74}"/>
              </a:ext>
            </a:extLst>
          </p:cNvPr>
          <p:cNvSpPr/>
          <p:nvPr/>
        </p:nvSpPr>
        <p:spPr>
          <a:xfrm>
            <a:off x="6852458" y="213633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0.824 ± 0.039</a:t>
            </a:r>
          </a:p>
          <a:p>
            <a:r>
              <a:rPr lang="en-GR" dirty="0"/>
              <a:t>eff ttbar pT[400-600]: 0.837 ± 0.006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0.819 ± 0.066</a:t>
            </a:r>
          </a:p>
          <a:p>
            <a:r>
              <a:rPr lang="en-GR" dirty="0"/>
              <a:t>eff ttbar pT[600-800]: 0.847 ± 0.013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0.789 ± 0.141</a:t>
            </a:r>
          </a:p>
          <a:p>
            <a:r>
              <a:rPr lang="en-GR" dirty="0"/>
              <a:t>eff ttbar pT[800-Inf]: 0.868 ± 0.032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C450E-00A8-C344-BD86-F015D8EF1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49982" y="-217787"/>
            <a:ext cx="4946952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9205CC-30E2-454E-A813-C7FB4415AA22}"/>
              </a:ext>
            </a:extLst>
          </p:cNvPr>
          <p:cNvSpPr txBox="1"/>
          <p:nvPr/>
        </p:nvSpPr>
        <p:spPr>
          <a:xfrm>
            <a:off x="527473" y="5594623"/>
            <a:ext cx="17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/>
              <a:t>pT [400,600]GeV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902D58-A6C0-384F-8C70-D0263E21B4B1}"/>
              </a:ext>
            </a:extLst>
          </p:cNvPr>
          <p:cNvSpPr txBox="1"/>
          <p:nvPr/>
        </p:nvSpPr>
        <p:spPr>
          <a:xfrm>
            <a:off x="2625685" y="5562726"/>
            <a:ext cx="17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/>
              <a:t>pT [600,800]GeV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3D5F4C-42A8-2D45-AE0D-4E03F27FD9E6}"/>
              </a:ext>
            </a:extLst>
          </p:cNvPr>
          <p:cNvSpPr txBox="1"/>
          <p:nvPr/>
        </p:nvSpPr>
        <p:spPr>
          <a:xfrm>
            <a:off x="4723897" y="5594623"/>
            <a:ext cx="17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/>
              <a:t>pT [800,Inf]GeV</a:t>
            </a:r>
          </a:p>
        </p:txBody>
      </p:sp>
    </p:spTree>
    <p:extLst>
      <p:ext uri="{BB962C8B-B14F-4D97-AF65-F5344CB8AC3E}">
        <p14:creationId xmlns:p14="http://schemas.microsoft.com/office/powerpoint/2010/main" val="350896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C1DD-94AF-5B41-A54A-0C8426B7BC1A}" type="datetime1">
              <a:rPr lang="en-US" smtClean="0"/>
              <a:t>7/15/20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33090"/>
            <a:ext cx="7286324" cy="646010"/>
          </a:xfrm>
        </p:spPr>
        <p:txBody>
          <a:bodyPr>
            <a:noAutofit/>
          </a:bodyPr>
          <a:lstStyle/>
          <a:p>
            <a:r>
              <a:rPr lang="en-GB" sz="4400" dirty="0"/>
              <a:t>Status Report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7175" y="697155"/>
                <a:ext cx="11771786" cy="5965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u="sng" dirty="0"/>
                  <a:t>BDT Output scores SR</a:t>
                </a:r>
                <a:r>
                  <a:rPr lang="en-US" sz="2000" u="sng" baseline="-25000" dirty="0"/>
                  <a:t>B</a:t>
                </a:r>
                <a:endParaRPr lang="en-US" sz="2000" u="sng" dirty="0"/>
              </a:p>
              <a:p>
                <a:pPr marL="742950" lvl="1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SR</a:t>
                </a:r>
                <a:r>
                  <a:rPr lang="en-US" sz="2000" baseline="-25000" dirty="0"/>
                  <a:t>B </a:t>
                </a:r>
                <a:r>
                  <a:rPr lang="en-US" sz="2000" dirty="0"/>
                  <a:t>: Baseline selection + tight Mass Cut  (120,220) GeV, no </a:t>
                </a:r>
                <a:r>
                  <a:rPr lang="en-US" sz="2000" dirty="0" err="1"/>
                  <a:t>TopTagger</a:t>
                </a:r>
                <a:r>
                  <a:rPr lang="en-US" sz="2000" dirty="0"/>
                  <a:t> Selection </a:t>
                </a:r>
              </a:p>
              <a:p>
                <a:pPr marL="742950" lvl="1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QCD scaled to data (k-factor)</a:t>
                </a:r>
              </a:p>
              <a:p>
                <a:pPr marL="742950" lvl="1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Stack of Delta Phi distributions</a:t>
                </a:r>
              </a:p>
              <a:p>
                <a:pPr marL="1200150" lvl="2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Maybe an extra effect so that our signal is pure (no QCD)</a:t>
                </a:r>
                <a:r>
                  <a:rPr lang="en-US" sz="2000" dirty="0">
                    <a:sym typeface="Wingdings" pitchFamily="2" charset="2"/>
                  </a:rPr>
                  <a:t> doesn’t seem to help</a:t>
                </a:r>
                <a:endParaRPr lang="en-US" sz="2000" dirty="0"/>
              </a:p>
              <a:p>
                <a:pPr marL="742950" lvl="1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Leading + </a:t>
                </a:r>
                <a:r>
                  <a:rPr lang="en-US" sz="2000" dirty="0" err="1"/>
                  <a:t>subleading</a:t>
                </a:r>
                <a:r>
                  <a:rPr lang="en-US" sz="2000" dirty="0"/>
                  <a:t> in different </a:t>
                </a:r>
                <a:r>
                  <a:rPr lang="en-US" sz="2000" dirty="0" err="1"/>
                  <a:t>pT</a:t>
                </a:r>
                <a:r>
                  <a:rPr lang="en-US" sz="2000" dirty="0"/>
                  <a:t> regions: [400,600], [600-800], [800,1200], [1200,Inf]</a:t>
                </a:r>
              </a:p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US" sz="2000" u="sng" dirty="0"/>
              </a:p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u="sng" dirty="0"/>
                  <a:t>Top Tagger Scale Factors</a:t>
                </a: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Tag and Probe: Data and MC don’t show inconsistency </a:t>
                </a: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Data is subtracted QCD and Subdominant </a:t>
                </a:r>
                <a:r>
                  <a:rPr lang="en-US" sz="2000" dirty="0" err="1"/>
                  <a:t>bkgs</a:t>
                </a:r>
                <a:r>
                  <a:rPr lang="en-US" sz="2000" dirty="0"/>
                  <a:t> (MC) so that the data sample is pure</a:t>
                </a:r>
              </a:p>
              <a:p>
                <a:pPr lvl="1">
                  <a:buClr>
                    <a:schemeClr val="accent1"/>
                  </a:buClr>
                </a:pPr>
                <a:endParaRPr lang="en-US" sz="20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𝑒𝑓𝑓𝑖𝑐𝑖𝑒𝑛𝑐𝑦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# (1 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𝑇𝑖𝑔h𝑡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𝑇𝑜𝑝𝑇𝑎𝑔𝑔𝑒𝑟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𝐶𝑢𝑡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𝐴𝑁𝐷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1 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# (1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𝑇𝑖𝑔h𝑡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𝑇𝑜𝑝𝑇𝑎𝑔𝑔𝑒𝑟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𝐶𝑢𝑡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𝐴𝑁𝐷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1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𝑜𝑛𝑙𝑦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 lvl="1">
                  <a:buClr>
                    <a:schemeClr val="accent1"/>
                  </a:buClr>
                </a:pPr>
                <a:endParaRPr lang="en-US" sz="2000" dirty="0">
                  <a:solidFill>
                    <a:srgbClr val="FF0000"/>
                  </a:solidFill>
                </a:endParaRP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Implemented Randomization (check random jet) to fill histogram to avoid </a:t>
                </a:r>
                <a:r>
                  <a:rPr lang="en-US" sz="2000" dirty="0" err="1"/>
                  <a:t>pT</a:t>
                </a:r>
                <a:r>
                  <a:rPr lang="en-US" sz="2000" dirty="0"/>
                  <a:t> bias</a:t>
                </a: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 err="1"/>
                  <a:t>mTop</a:t>
                </a:r>
                <a:r>
                  <a:rPr lang="en-US" sz="2000" dirty="0"/>
                  <a:t> candidate distributions for Numerator and Denominator of efficiency</a:t>
                </a: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To scale the ttbar </a:t>
                </a:r>
                <a:r>
                  <a:rPr lang="en-US" sz="2000" dirty="0">
                    <a:sym typeface="Wingdings" pitchFamily="2" charset="2"/>
                  </a:rPr>
                  <a:t> fit the </a:t>
                </a:r>
                <a:r>
                  <a:rPr lang="en-US" sz="2000" dirty="0" err="1">
                    <a:sym typeface="Wingdings" pitchFamily="2" charset="2"/>
                  </a:rPr>
                  <a:t>mTop</a:t>
                </a:r>
                <a:r>
                  <a:rPr lang="en-US" sz="2000" dirty="0">
                    <a:sym typeface="Wingdings" pitchFamily="2" charset="2"/>
                  </a:rPr>
                  <a:t> in each of these regions (ttbar compatible ~ with SR)</a:t>
                </a:r>
                <a:endParaRPr lang="en-US" sz="2000" dirty="0"/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Divide the phase space into </a:t>
                </a:r>
                <a:r>
                  <a:rPr lang="en-US" sz="2000" dirty="0" err="1"/>
                  <a:t>pT</a:t>
                </a:r>
                <a:r>
                  <a:rPr lang="en-US" sz="2000" dirty="0"/>
                  <a:t> regions: [400-600]GeV, [600-800]GeV, [800-Inf]GeV</a:t>
                </a:r>
              </a:p>
              <a:p>
                <a:pPr marL="1200150" lvl="2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5" y="697155"/>
                <a:ext cx="11771786" cy="5965351"/>
              </a:xfrm>
              <a:prstGeom prst="rect">
                <a:avLst/>
              </a:prstGeom>
              <a:blipFill>
                <a:blip r:embed="rId3"/>
                <a:stretch>
                  <a:fillRect l="-431" t="-425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64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2574438" y="65430"/>
            <a:ext cx="1990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sym typeface="Wingdings" pitchFamily="2" charset="2"/>
              </a:rPr>
              <a:t>Signal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6A5-F1FB-284A-BF72-2836D5A0B341}" type="datetime1">
              <a:rPr lang="en-US" smtClean="0"/>
              <a:t>7/15/20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B11E00-21A0-484F-B127-1B964919B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18497"/>
              </p:ext>
            </p:extLst>
          </p:nvPr>
        </p:nvGraphicFramePr>
        <p:xfrm>
          <a:off x="1348101" y="557850"/>
          <a:ext cx="4368118" cy="545505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63215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9257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(2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Medium</a:t>
                      </a:r>
                      <a:r>
                        <a:rPr lang="en-GR" dirty="0"/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Signal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4593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B3EDC7-2C81-A141-8F2F-14CEB014A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631124"/>
              </p:ext>
            </p:extLst>
          </p:nvPr>
        </p:nvGraphicFramePr>
        <p:xfrm>
          <a:off x="6844365" y="557852"/>
          <a:ext cx="4368118" cy="5498871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94428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086472"/>
                  </a:ext>
                </a:extLst>
              </a:tr>
              <a:tr h="605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38799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(0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Medium</a:t>
                      </a:r>
                      <a:r>
                        <a:rPr lang="en-GR" dirty="0"/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Control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640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E9DDF71-90B0-C245-8A52-0A505D755F00}"/>
              </a:ext>
            </a:extLst>
          </p:cNvPr>
          <p:cNvSpPr txBox="1"/>
          <p:nvPr/>
        </p:nvSpPr>
        <p:spPr>
          <a:xfrm>
            <a:off x="7423707" y="65430"/>
            <a:ext cx="3291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sym typeface="Wingdings" pitchFamily="2" charset="2"/>
              </a:rPr>
              <a:t>Control Region Selection</a:t>
            </a:r>
          </a:p>
        </p:txBody>
      </p:sp>
    </p:spTree>
    <p:extLst>
      <p:ext uri="{BB962C8B-B14F-4D97-AF65-F5344CB8AC3E}">
        <p14:creationId xmlns:p14="http://schemas.microsoft.com/office/powerpoint/2010/main" val="70170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variables in SRB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7/15/20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D8923-F616-B643-875C-12DFA2E1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1914" y="1340739"/>
            <a:ext cx="3012694" cy="4176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83A94B-B892-C744-A4EE-5CB497F6C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46110" y="1340739"/>
            <a:ext cx="3012694" cy="41765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E4896D-B1B6-D04D-A867-7FAC69F8E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10306" y="1340739"/>
            <a:ext cx="3012694" cy="417652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61E3B5A-EC90-FD49-9444-D71F6BBD2C1C}"/>
              </a:ext>
            </a:extLst>
          </p:cNvPr>
          <p:cNvSpPr/>
          <p:nvPr/>
        </p:nvSpPr>
        <p:spPr>
          <a:xfrm>
            <a:off x="1761889" y="1415534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0B0F0"/>
                </a:solidFill>
              </a:rPr>
              <a:t>2016</a:t>
            </a:r>
            <a:endParaRPr lang="en-G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38BA92-EE8A-4847-BD58-FCC1CFEBF370}"/>
              </a:ext>
            </a:extLst>
          </p:cNvPr>
          <p:cNvSpPr/>
          <p:nvPr/>
        </p:nvSpPr>
        <p:spPr>
          <a:xfrm>
            <a:off x="5726085" y="1415534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2017</a:t>
            </a:r>
            <a:endParaRPr lang="en-GR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66D8F0-6A70-3947-A8EA-92848424DF55}"/>
              </a:ext>
            </a:extLst>
          </p:cNvPr>
          <p:cNvSpPr/>
          <p:nvPr/>
        </p:nvSpPr>
        <p:spPr>
          <a:xfrm>
            <a:off x="9900458" y="1415534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0B050"/>
                </a:solidFill>
              </a:rPr>
              <a:t>2018</a:t>
            </a:r>
            <a:endParaRPr lang="en-G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37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variables in SRB (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  <a:r>
              <a:rPr lang="en-US" sz="2800" u="sng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7/15/20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DBE85-8259-044F-8BA1-26E2C8753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826120" y="-65593"/>
            <a:ext cx="3012694" cy="4176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0CA24D-787D-7244-A02B-CFD7B99BE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002642" y="-45065"/>
            <a:ext cx="3012694" cy="4176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4A205B-6227-8D42-ACFC-F55E7624D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826120" y="2848153"/>
            <a:ext cx="3012694" cy="41765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5A03E6-7E1E-0940-B08F-1C2A22A76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002642" y="2848153"/>
            <a:ext cx="3012694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7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variables in SRB (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  <a:r>
              <a:rPr lang="en-US" sz="2800" u="sng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7/15/20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242AB2-9B9C-4046-AA03-6A7FEC653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091851" y="2918525"/>
            <a:ext cx="3012694" cy="4176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9E4B7F-0C11-7847-8F0F-0D9914C88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091851" y="-94169"/>
            <a:ext cx="3012694" cy="41765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3287D9-F3B3-0245-B025-9DA0F21CD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915329" y="2918525"/>
            <a:ext cx="3012694" cy="41765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85A328-5592-674B-A68C-DCD9E876DE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915329" y="-94169"/>
            <a:ext cx="3012694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2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variables in SRB (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  <a:r>
              <a:rPr lang="en-US" sz="2800" u="sng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7/15/20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62D235-E20D-2742-A9A6-B1694FF88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1A2045-AE40-9A41-AE00-11EF0A148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677914" y="2941197"/>
            <a:ext cx="3012694" cy="4176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A349DF-D61E-CB4B-9906-CC42241A8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501392" y="2941197"/>
            <a:ext cx="3012694" cy="41765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A1C5B4-B15B-784F-AA3B-1F815BF58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677914" y="-71499"/>
            <a:ext cx="3012694" cy="41765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152C99-66E5-F44A-A7C5-DCB9329C5E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501392" y="-71499"/>
            <a:ext cx="3012694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0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</a:t>
            </a:r>
            <a:r>
              <a:rPr lang="en-US" sz="2800" u="sng" dirty="0"/>
              <a:t>(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  <a:r>
              <a:rPr lang="en-US" sz="2800" u="sng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7/15/20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4BB678-EF03-1E4B-8F08-99BE27981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94377" y="1203601"/>
            <a:ext cx="4155440" cy="57607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6EE389-A52D-4F4C-A2D8-E6BDAB28B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98640" y="1203601"/>
            <a:ext cx="4155440" cy="576072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75A8DC2-E6B3-6844-9532-92C6BEA1E31C}"/>
              </a:ext>
            </a:extLst>
          </p:cNvPr>
          <p:cNvSpPr/>
          <p:nvPr/>
        </p:nvSpPr>
        <p:spPr>
          <a:xfrm>
            <a:off x="4862104" y="164252"/>
            <a:ext cx="33636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u="sng" dirty="0"/>
              <a:t>Efficiency (George)</a:t>
            </a:r>
          </a:p>
          <a:p>
            <a:r>
              <a:rPr lang="en-GR" dirty="0"/>
              <a:t>eff data: 0.782 ± 0.039</a:t>
            </a:r>
          </a:p>
          <a:p>
            <a:r>
              <a:rPr lang="en-GR" dirty="0"/>
              <a:t>eff ttbar: 0.772 ± 0.014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50D6E7-D8E0-6243-B402-E0C5226B4242}"/>
              </a:ext>
            </a:extLst>
          </p:cNvPr>
          <p:cNvSpPr/>
          <p:nvPr/>
        </p:nvSpPr>
        <p:spPr>
          <a:xfrm>
            <a:off x="8125746" y="164252"/>
            <a:ext cx="35494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u="sng" dirty="0"/>
              <a:t>Efficiency (Giannis)</a:t>
            </a:r>
          </a:p>
          <a:p>
            <a:r>
              <a:rPr lang="en-GR" dirty="0"/>
              <a:t>eff data: 0.788 ± 0.04</a:t>
            </a:r>
          </a:p>
          <a:p>
            <a:r>
              <a:rPr lang="en-GR" dirty="0"/>
              <a:t>eff ttbar: 0.769 ± 0.014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1F4ED5-8A54-D243-B516-026EF6F12778}"/>
              </a:ext>
            </a:extLst>
          </p:cNvPr>
          <p:cNvSpPr txBox="1"/>
          <p:nvPr/>
        </p:nvSpPr>
        <p:spPr>
          <a:xfrm>
            <a:off x="1550465" y="1487856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SR TopTagger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21A52B-1999-2A4B-A31D-E57CC60160A2}"/>
              </a:ext>
            </a:extLst>
          </p:cNvPr>
          <p:cNvSpPr txBox="1"/>
          <p:nvPr/>
        </p:nvSpPr>
        <p:spPr>
          <a:xfrm>
            <a:off x="7354728" y="1474969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Probe</a:t>
            </a:r>
          </a:p>
        </p:txBody>
      </p:sp>
    </p:spTree>
    <p:extLst>
      <p:ext uri="{BB962C8B-B14F-4D97-AF65-F5344CB8AC3E}">
        <p14:creationId xmlns:p14="http://schemas.microsoft.com/office/powerpoint/2010/main" val="3790052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</a:t>
            </a:r>
            <a:r>
              <a:rPr lang="en-US" sz="2800" u="sng" dirty="0"/>
              <a:t>(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  <a:r>
              <a:rPr lang="en-US" sz="2800" u="sng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7/15/20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77AAD-70A0-9B43-8DBE-57FA2136B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137920" y="1212818"/>
            <a:ext cx="4155440" cy="5760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9FA34F-44BB-8144-9394-18EA05CD1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11554" y="1212818"/>
            <a:ext cx="4155440" cy="57607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603E4E0-4985-8148-8800-334489E8FA53}"/>
              </a:ext>
            </a:extLst>
          </p:cNvPr>
          <p:cNvSpPr/>
          <p:nvPr/>
        </p:nvSpPr>
        <p:spPr>
          <a:xfrm>
            <a:off x="5339850" y="153511"/>
            <a:ext cx="35494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u="sng" dirty="0"/>
              <a:t>Efficiency (George)</a:t>
            </a:r>
          </a:p>
          <a:p>
            <a:r>
              <a:rPr lang="en-GR" dirty="0"/>
              <a:t>eff data: 0.864 ± 0.043</a:t>
            </a:r>
          </a:p>
          <a:p>
            <a:r>
              <a:rPr lang="en-GR" dirty="0"/>
              <a:t>eff ttbar: 0.875 ± 0.007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3E5165-5E13-774D-8D54-1F9B2EA95342}"/>
              </a:ext>
            </a:extLst>
          </p:cNvPr>
          <p:cNvSpPr/>
          <p:nvPr/>
        </p:nvSpPr>
        <p:spPr>
          <a:xfrm>
            <a:off x="8125746" y="98753"/>
            <a:ext cx="35494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u="sng" dirty="0"/>
              <a:t>Efficiency (Giannis)</a:t>
            </a:r>
          </a:p>
          <a:p>
            <a:r>
              <a:rPr lang="en-GR" dirty="0"/>
              <a:t>eff data: 0.873 ± 0.056</a:t>
            </a:r>
          </a:p>
          <a:p>
            <a:r>
              <a:rPr lang="en-GR" dirty="0"/>
              <a:t>eff ttbar 0.862 ± 0.007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CEE914-8706-CD47-AD02-11049E45D610}"/>
              </a:ext>
            </a:extLst>
          </p:cNvPr>
          <p:cNvSpPr txBox="1"/>
          <p:nvPr/>
        </p:nvSpPr>
        <p:spPr>
          <a:xfrm>
            <a:off x="1550465" y="1487856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SR TopTagger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7E105D-5296-2242-84F9-5547FDE0873C}"/>
              </a:ext>
            </a:extLst>
          </p:cNvPr>
          <p:cNvSpPr txBox="1"/>
          <p:nvPr/>
        </p:nvSpPr>
        <p:spPr>
          <a:xfrm>
            <a:off x="7354728" y="1474969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Probe</a:t>
            </a:r>
          </a:p>
        </p:txBody>
      </p:sp>
    </p:spTree>
    <p:extLst>
      <p:ext uri="{BB962C8B-B14F-4D97-AF65-F5344CB8AC3E}">
        <p14:creationId xmlns:p14="http://schemas.microsoft.com/office/powerpoint/2010/main" val="1064251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5129</TotalTime>
  <Words>809</Words>
  <Application>Microsoft Macintosh PowerPoint</Application>
  <PresentationFormat>Widescreen</PresentationFormat>
  <Paragraphs>173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Retrospect</vt:lpstr>
      <vt:lpstr>Custom Design</vt:lpstr>
      <vt:lpstr> HEP Weekly Report NTUA 15/7/2020</vt:lpstr>
      <vt:lpstr>Status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1733</cp:revision>
  <dcterms:created xsi:type="dcterms:W3CDTF">2019-11-29T10:22:58Z</dcterms:created>
  <dcterms:modified xsi:type="dcterms:W3CDTF">2020-07-15T07:38:23Z</dcterms:modified>
</cp:coreProperties>
</file>