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75" r:id="rId1"/>
  </p:sldMasterIdLst>
  <p:notesMasterIdLst>
    <p:notesMasterId r:id="rId21"/>
  </p:notesMasterIdLst>
  <p:sldIdLst>
    <p:sldId id="256" r:id="rId2"/>
    <p:sldId id="270" r:id="rId3"/>
    <p:sldId id="259" r:id="rId4"/>
    <p:sldId id="274" r:id="rId5"/>
    <p:sldId id="260" r:id="rId6"/>
    <p:sldId id="275" r:id="rId7"/>
    <p:sldId id="261" r:id="rId8"/>
    <p:sldId id="277" r:id="rId9"/>
    <p:sldId id="276" r:id="rId10"/>
    <p:sldId id="278" r:id="rId11"/>
    <p:sldId id="262" r:id="rId12"/>
    <p:sldId id="279" r:id="rId13"/>
    <p:sldId id="271" r:id="rId14"/>
    <p:sldId id="267" r:id="rId15"/>
    <p:sldId id="269" r:id="rId16"/>
    <p:sldId id="272" r:id="rId17"/>
    <p:sldId id="280" r:id="rId18"/>
    <p:sldId id="268" r:id="rId19"/>
    <p:sldId id="28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11" autoAdjust="0"/>
    <p:restoredTop sz="96144" autoAdjust="0"/>
  </p:normalViewPr>
  <p:slideViewPr>
    <p:cSldViewPr snapToGrid="0" snapToObjects="1">
      <p:cViewPr varScale="1">
        <p:scale>
          <a:sx n="103" d="100"/>
          <a:sy n="103" d="100"/>
        </p:scale>
        <p:origin x="114" y="62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F3FC76-411E-494E-BBF7-54618820D3D9}" type="datetimeFigureOut">
              <a:rPr lang="en-GB" smtClean="0"/>
              <a:t>11/06/2019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251E9-812E-4854-B6DD-3E1C329A13AA}" type="slidenum">
              <a:rPr lang="en-GB" smtClean="0"/>
              <a:t>‹#›</a:t>
            </a:fld>
            <a:endParaRPr lang="en-GB"/>
          </a:p>
        </p:txBody>
      </p:sp>
    </p:spTree>
    <p:extLst>
      <p:ext uri="{BB962C8B-B14F-4D97-AF65-F5344CB8AC3E}">
        <p14:creationId xmlns:p14="http://schemas.microsoft.com/office/powerpoint/2010/main" val="1648957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a:t>
            </a:fld>
            <a:endParaRPr lang="en-GB"/>
          </a:p>
        </p:txBody>
      </p:sp>
    </p:spTree>
    <p:extLst>
      <p:ext uri="{BB962C8B-B14F-4D97-AF65-F5344CB8AC3E}">
        <p14:creationId xmlns:p14="http://schemas.microsoft.com/office/powerpoint/2010/main" val="2404148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10</a:t>
            </a:fld>
            <a:endParaRPr lang="en-GB"/>
          </a:p>
        </p:txBody>
      </p:sp>
    </p:spTree>
    <p:extLst>
      <p:ext uri="{BB962C8B-B14F-4D97-AF65-F5344CB8AC3E}">
        <p14:creationId xmlns:p14="http://schemas.microsoft.com/office/powerpoint/2010/main" val="1948248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11</a:t>
            </a:fld>
            <a:endParaRPr lang="en-GB"/>
          </a:p>
        </p:txBody>
      </p:sp>
    </p:spTree>
    <p:extLst>
      <p:ext uri="{BB962C8B-B14F-4D97-AF65-F5344CB8AC3E}">
        <p14:creationId xmlns:p14="http://schemas.microsoft.com/office/powerpoint/2010/main" val="1157169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12</a:t>
            </a:fld>
            <a:endParaRPr lang="en-GB"/>
          </a:p>
        </p:txBody>
      </p:sp>
    </p:spTree>
    <p:extLst>
      <p:ext uri="{BB962C8B-B14F-4D97-AF65-F5344CB8AC3E}">
        <p14:creationId xmlns:p14="http://schemas.microsoft.com/office/powerpoint/2010/main" val="293285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13</a:t>
            </a:fld>
            <a:endParaRPr lang="en-GB"/>
          </a:p>
        </p:txBody>
      </p:sp>
    </p:spTree>
    <p:extLst>
      <p:ext uri="{BB962C8B-B14F-4D97-AF65-F5344CB8AC3E}">
        <p14:creationId xmlns:p14="http://schemas.microsoft.com/office/powerpoint/2010/main" val="3946058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14</a:t>
            </a:fld>
            <a:endParaRPr lang="en-GB"/>
          </a:p>
        </p:txBody>
      </p:sp>
    </p:spTree>
    <p:extLst>
      <p:ext uri="{BB962C8B-B14F-4D97-AF65-F5344CB8AC3E}">
        <p14:creationId xmlns:p14="http://schemas.microsoft.com/office/powerpoint/2010/main" val="90411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15</a:t>
            </a:fld>
            <a:endParaRPr lang="en-GB"/>
          </a:p>
        </p:txBody>
      </p:sp>
    </p:spTree>
    <p:extLst>
      <p:ext uri="{BB962C8B-B14F-4D97-AF65-F5344CB8AC3E}">
        <p14:creationId xmlns:p14="http://schemas.microsoft.com/office/powerpoint/2010/main" val="195183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16</a:t>
            </a:fld>
            <a:endParaRPr lang="en-GB"/>
          </a:p>
        </p:txBody>
      </p:sp>
    </p:spTree>
    <p:extLst>
      <p:ext uri="{BB962C8B-B14F-4D97-AF65-F5344CB8AC3E}">
        <p14:creationId xmlns:p14="http://schemas.microsoft.com/office/powerpoint/2010/main" val="428171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17</a:t>
            </a:fld>
            <a:endParaRPr lang="en-GB"/>
          </a:p>
        </p:txBody>
      </p:sp>
    </p:spTree>
    <p:extLst>
      <p:ext uri="{BB962C8B-B14F-4D97-AF65-F5344CB8AC3E}">
        <p14:creationId xmlns:p14="http://schemas.microsoft.com/office/powerpoint/2010/main" val="2014988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18</a:t>
            </a:fld>
            <a:endParaRPr lang="en-GB"/>
          </a:p>
        </p:txBody>
      </p:sp>
    </p:spTree>
    <p:extLst>
      <p:ext uri="{BB962C8B-B14F-4D97-AF65-F5344CB8AC3E}">
        <p14:creationId xmlns:p14="http://schemas.microsoft.com/office/powerpoint/2010/main" val="4118507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19</a:t>
            </a:fld>
            <a:endParaRPr lang="en-GB"/>
          </a:p>
        </p:txBody>
      </p:sp>
    </p:spTree>
    <p:extLst>
      <p:ext uri="{BB962C8B-B14F-4D97-AF65-F5344CB8AC3E}">
        <p14:creationId xmlns:p14="http://schemas.microsoft.com/office/powerpoint/2010/main" val="2042734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2</a:t>
            </a:fld>
            <a:endParaRPr lang="en-GB"/>
          </a:p>
        </p:txBody>
      </p:sp>
    </p:spTree>
    <p:extLst>
      <p:ext uri="{BB962C8B-B14F-4D97-AF65-F5344CB8AC3E}">
        <p14:creationId xmlns:p14="http://schemas.microsoft.com/office/powerpoint/2010/main" val="2754595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3</a:t>
            </a:fld>
            <a:endParaRPr lang="en-GB"/>
          </a:p>
        </p:txBody>
      </p:sp>
    </p:spTree>
    <p:extLst>
      <p:ext uri="{BB962C8B-B14F-4D97-AF65-F5344CB8AC3E}">
        <p14:creationId xmlns:p14="http://schemas.microsoft.com/office/powerpoint/2010/main" val="1092753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4</a:t>
            </a:fld>
            <a:endParaRPr lang="en-GB"/>
          </a:p>
        </p:txBody>
      </p:sp>
    </p:spTree>
    <p:extLst>
      <p:ext uri="{BB962C8B-B14F-4D97-AF65-F5344CB8AC3E}">
        <p14:creationId xmlns:p14="http://schemas.microsoft.com/office/powerpoint/2010/main" val="4032103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5</a:t>
            </a:fld>
            <a:endParaRPr lang="en-GB"/>
          </a:p>
        </p:txBody>
      </p:sp>
    </p:spTree>
    <p:extLst>
      <p:ext uri="{BB962C8B-B14F-4D97-AF65-F5344CB8AC3E}">
        <p14:creationId xmlns:p14="http://schemas.microsoft.com/office/powerpoint/2010/main" val="1600703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6</a:t>
            </a:fld>
            <a:endParaRPr lang="en-GB"/>
          </a:p>
        </p:txBody>
      </p:sp>
    </p:spTree>
    <p:extLst>
      <p:ext uri="{BB962C8B-B14F-4D97-AF65-F5344CB8AC3E}">
        <p14:creationId xmlns:p14="http://schemas.microsoft.com/office/powerpoint/2010/main" val="41583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7</a:t>
            </a:fld>
            <a:endParaRPr lang="en-GB"/>
          </a:p>
        </p:txBody>
      </p:sp>
    </p:spTree>
    <p:extLst>
      <p:ext uri="{BB962C8B-B14F-4D97-AF65-F5344CB8AC3E}">
        <p14:creationId xmlns:p14="http://schemas.microsoft.com/office/powerpoint/2010/main" val="3418389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8</a:t>
            </a:fld>
            <a:endParaRPr lang="en-GB"/>
          </a:p>
        </p:txBody>
      </p:sp>
    </p:spTree>
    <p:extLst>
      <p:ext uri="{BB962C8B-B14F-4D97-AF65-F5344CB8AC3E}">
        <p14:creationId xmlns:p14="http://schemas.microsoft.com/office/powerpoint/2010/main" val="1730530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E251E9-812E-4854-B6DD-3E1C329A13AA}" type="slidenum">
              <a:rPr lang="en-GB" smtClean="0"/>
              <a:t>9</a:t>
            </a:fld>
            <a:endParaRPr lang="en-GB"/>
          </a:p>
        </p:txBody>
      </p:sp>
    </p:spTree>
    <p:extLst>
      <p:ext uri="{BB962C8B-B14F-4D97-AF65-F5344CB8AC3E}">
        <p14:creationId xmlns:p14="http://schemas.microsoft.com/office/powerpoint/2010/main" val="2659277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3549DA-7207-4101-AC01-D8C7F0838AF9}" type="datetime3">
              <a:rPr lang="en-US" smtClean="0"/>
              <a:t>11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293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356D6-5AFA-4697-BF1B-5B11FC6D9C3F}" type="datetime3">
              <a:rPr lang="en-US" smtClean="0"/>
              <a:t>11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377078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458AD-A59C-4C0B-BF35-CC776F25ED60}" type="datetime3">
              <a:rPr lang="en-US" smtClean="0"/>
              <a:t>11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1952016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143EFC-DA6C-4B2A-A663-25194C68352E}" type="datetime3">
              <a:rPr lang="en-US" smtClean="0"/>
              <a:t>11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529055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EBF91E-F74B-43D8-9A96-5E5AED4A0583}" type="datetime3">
              <a:rPr lang="en-US" smtClean="0"/>
              <a:t>11 June 2019</a:t>
            </a:fld>
            <a:endParaRPr lang="en-US"/>
          </a:p>
        </p:txBody>
      </p:sp>
      <p:sp>
        <p:nvSpPr>
          <p:cNvPr id="5" name="Footer Placeholder 4"/>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782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68B882-6789-4EFD-B927-92F14706BDF7}" type="datetime3">
              <a:rPr lang="en-US" smtClean="0"/>
              <a:t>11 June 2019</a:t>
            </a:fld>
            <a:endParaRPr lang="en-US"/>
          </a:p>
        </p:txBody>
      </p:sp>
      <p:sp>
        <p:nvSpPr>
          <p:cNvPr id="6" name="Footer Placeholder 5"/>
          <p:cNvSpPr>
            <a:spLocks noGrp="1"/>
          </p:cNvSpPr>
          <p:nvPr>
            <p:ph type="ftr" sz="quarter" idx="11"/>
          </p:nvPr>
        </p:nvSpPr>
        <p:spPr/>
        <p:txBody>
          <a:bodyPr/>
          <a:lstStyle/>
          <a:p>
            <a:r>
              <a:rPr lang="fi-FI"/>
              <a:t>NTUA, G. Bakas</a:t>
            </a:r>
            <a:endParaRPr lang="en-US"/>
          </a:p>
        </p:txBody>
      </p:sp>
      <p:sp>
        <p:nvSpPr>
          <p:cNvPr id="7" name="Slide Number Placeholder 6"/>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416945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FC1DD0-08B2-43B3-AEF0-BF606E1E934B}" type="datetime3">
              <a:rPr lang="en-US" smtClean="0"/>
              <a:t>11 June 2019</a:t>
            </a:fld>
            <a:endParaRPr lang="en-US"/>
          </a:p>
        </p:txBody>
      </p:sp>
      <p:sp>
        <p:nvSpPr>
          <p:cNvPr id="8" name="Footer Placeholder 7"/>
          <p:cNvSpPr>
            <a:spLocks noGrp="1"/>
          </p:cNvSpPr>
          <p:nvPr>
            <p:ph type="ftr" sz="quarter" idx="11"/>
          </p:nvPr>
        </p:nvSpPr>
        <p:spPr/>
        <p:txBody>
          <a:bodyPr/>
          <a:lstStyle/>
          <a:p>
            <a:r>
              <a:rPr lang="fi-FI"/>
              <a:t>NTUA, G. Bakas</a:t>
            </a:r>
            <a:endParaRPr lang="en-US"/>
          </a:p>
        </p:txBody>
      </p:sp>
      <p:sp>
        <p:nvSpPr>
          <p:cNvPr id="9" name="Slide Number Placeholder 8"/>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00028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7E968B-DB77-4620-B607-92BCA7FAA7C4}" type="datetime3">
              <a:rPr lang="en-US" smtClean="0"/>
              <a:t>11 June 2019</a:t>
            </a:fld>
            <a:endParaRPr lang="en-US"/>
          </a:p>
        </p:txBody>
      </p:sp>
      <p:sp>
        <p:nvSpPr>
          <p:cNvPr id="4" name="Footer Placeholder 3"/>
          <p:cNvSpPr>
            <a:spLocks noGrp="1"/>
          </p:cNvSpPr>
          <p:nvPr>
            <p:ph type="ftr" sz="quarter" idx="11"/>
          </p:nvPr>
        </p:nvSpPr>
        <p:spPr/>
        <p:txBody>
          <a:bodyPr/>
          <a:lstStyle/>
          <a:p>
            <a:r>
              <a:rPr lang="fi-FI"/>
              <a:t>NTUA, G. Bakas</a:t>
            </a:r>
            <a:endParaRPr lang="en-US"/>
          </a:p>
        </p:txBody>
      </p:sp>
      <p:sp>
        <p:nvSpPr>
          <p:cNvPr id="5" name="Slide Number Placeholder 4"/>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2790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36A9F13-2635-4BC3-9FB2-FA4EB28723A3}" type="datetime3">
              <a:rPr lang="en-US" smtClean="0"/>
              <a:t>11 June 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a:p>
        </p:txBody>
      </p:sp>
      <p:sp>
        <p:nvSpPr>
          <p:cNvPr id="9" name="Slide Number Placeholder 8"/>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1853337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A316585-6219-423D-B9A1-CA72626759B2}" type="datetime3">
              <a:rPr lang="en-US" smtClean="0"/>
              <a:t>11 June 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EFAC8D-0A19-DC49-9F7A-4BFCAD95B105}" type="slidenum">
              <a:rPr lang="en-US" smtClean="0"/>
              <a:t>‹#›</a:t>
            </a:fld>
            <a:endParaRPr lang="en-US"/>
          </a:p>
        </p:txBody>
      </p:sp>
    </p:spTree>
    <p:extLst>
      <p:ext uri="{BB962C8B-B14F-4D97-AF65-F5344CB8AC3E}">
        <p14:creationId xmlns:p14="http://schemas.microsoft.com/office/powerpoint/2010/main" val="145515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D9067D-9751-4010-B63A-2F1ED6E5E699}" type="datetime3">
              <a:rPr lang="en-US" smtClean="0"/>
              <a:t>11 June 2019</a:t>
            </a:fld>
            <a:endParaRPr lang="en-US"/>
          </a:p>
        </p:txBody>
      </p:sp>
      <p:sp>
        <p:nvSpPr>
          <p:cNvPr id="6" name="Footer Placeholder 5"/>
          <p:cNvSpPr>
            <a:spLocks noGrp="1"/>
          </p:cNvSpPr>
          <p:nvPr>
            <p:ph type="ftr" sz="quarter" idx="11"/>
          </p:nvPr>
        </p:nvSpPr>
        <p:spPr/>
        <p:txBody>
          <a:bodyPr/>
          <a:lstStyle/>
          <a:p>
            <a:r>
              <a:rPr lang="fi-FI"/>
              <a:t>NTUA, G. Bakas</a:t>
            </a:r>
            <a:endParaRPr lang="en-US"/>
          </a:p>
        </p:txBody>
      </p:sp>
      <p:sp>
        <p:nvSpPr>
          <p:cNvPr id="7" name="Slide Number Placeholder 6"/>
          <p:cNvSpPr>
            <a:spLocks noGrp="1"/>
          </p:cNvSpPr>
          <p:nvPr>
            <p:ph type="sldNum" sz="quarter" idx="12"/>
          </p:nvPr>
        </p:nvSpPr>
        <p:spPr/>
        <p:txBody>
          <a:bodyPr/>
          <a:lstStyle/>
          <a:p>
            <a:fld id="{AEEFAC8D-0A19-DC49-9F7A-4BFCAD95B105}" type="slidenum">
              <a:rPr lang="en-US" smtClean="0"/>
              <a:t>‹#›</a:t>
            </a:fld>
            <a:endParaRPr lang="en-US"/>
          </a:p>
        </p:txBody>
      </p:sp>
    </p:spTree>
    <p:extLst>
      <p:ext uri="{BB962C8B-B14F-4D97-AF65-F5344CB8AC3E}">
        <p14:creationId xmlns:p14="http://schemas.microsoft.com/office/powerpoint/2010/main" val="2977936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24F5CAB-D6EB-4020-8ED6-55735DF143A1}" type="datetime3">
              <a:rPr lang="en-US" smtClean="0"/>
              <a:t>11 June 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EFAC8D-0A19-DC49-9F7A-4BFCAD95B10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39045"/>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EE14-4E4A-404A-9042-03A57386D1A8}"/>
              </a:ext>
            </a:extLst>
          </p:cNvPr>
          <p:cNvSpPr>
            <a:spLocks noGrp="1"/>
          </p:cNvSpPr>
          <p:nvPr>
            <p:ph type="ctrTitle"/>
          </p:nvPr>
        </p:nvSpPr>
        <p:spPr>
          <a:xfrm>
            <a:off x="1524000" y="1143000"/>
            <a:ext cx="9144000" cy="2914040"/>
          </a:xfrm>
        </p:spPr>
        <p:txBody>
          <a:bodyPr>
            <a:noAutofit/>
          </a:bodyPr>
          <a:lstStyle/>
          <a:p>
            <a:pPr algn="ctr"/>
            <a:r>
              <a:rPr lang="en-US" sz="4500" dirty="0"/>
              <a:t>Status Report</a:t>
            </a:r>
            <a:br>
              <a:rPr lang="en-US" sz="4500" dirty="0"/>
            </a:br>
            <a:r>
              <a:rPr lang="en-US" sz="4500" dirty="0" err="1" smtClean="0"/>
              <a:t>TTbar</a:t>
            </a:r>
            <a:r>
              <a:rPr lang="en-US" sz="4500" dirty="0" smtClean="0"/>
              <a:t> Angular </a:t>
            </a:r>
            <a:r>
              <a:rPr lang="en-US" sz="4500" dirty="0"/>
              <a:t>Distributions</a:t>
            </a:r>
            <a:br>
              <a:rPr lang="en-US" sz="4500" dirty="0"/>
            </a:br>
            <a:r>
              <a:rPr lang="en-US" sz="4500" dirty="0"/>
              <a:t/>
            </a:r>
            <a:br>
              <a:rPr lang="en-US" sz="4500" dirty="0"/>
            </a:br>
            <a:r>
              <a:rPr lang="en-US" sz="4500" dirty="0"/>
              <a:t>NTUA</a:t>
            </a:r>
          </a:p>
        </p:txBody>
      </p:sp>
      <p:sp>
        <p:nvSpPr>
          <p:cNvPr id="3" name="Subtitle 2">
            <a:extLst>
              <a:ext uri="{FF2B5EF4-FFF2-40B4-BE49-F238E27FC236}">
                <a16:creationId xmlns:a16="http://schemas.microsoft.com/office/drawing/2014/main" id="{6089CCB6-C574-394D-939B-C4C863DEB2E4}"/>
              </a:ext>
            </a:extLst>
          </p:cNvPr>
          <p:cNvSpPr>
            <a:spLocks noGrp="1"/>
          </p:cNvSpPr>
          <p:nvPr>
            <p:ph type="subTitle" idx="1"/>
          </p:nvPr>
        </p:nvSpPr>
        <p:spPr>
          <a:xfrm>
            <a:off x="1524000" y="4711822"/>
            <a:ext cx="9144000" cy="1655762"/>
          </a:xfrm>
        </p:spPr>
        <p:txBody>
          <a:bodyPr/>
          <a:lstStyle/>
          <a:p>
            <a:r>
              <a:rPr lang="en-US" dirty="0"/>
              <a:t>George Bakas</a:t>
            </a:r>
          </a:p>
        </p:txBody>
      </p:sp>
      <p:pic>
        <p:nvPicPr>
          <p:cNvPr id="6" name="Picture 2" descr="Αποτέλεσμα εικόνας για ntu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7884" y="111557"/>
            <a:ext cx="1436203" cy="13732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2" y="155968"/>
            <a:ext cx="1344704" cy="1203038"/>
          </a:xfrm>
          <a:prstGeom prst="rect">
            <a:avLst/>
          </a:prstGeom>
        </p:spPr>
      </p:pic>
    </p:spTree>
    <p:extLst>
      <p:ext uri="{BB962C8B-B14F-4D97-AF65-F5344CB8AC3E}">
        <p14:creationId xmlns:p14="http://schemas.microsoft.com/office/powerpoint/2010/main" val="3998473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11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a:t>Efficiency </a:t>
            </a:r>
            <a:r>
              <a:rPr lang="en-GB" u="sng" dirty="0" smtClean="0"/>
              <a:t>for</a:t>
            </a:r>
            <a:r>
              <a:rPr lang="en-US" u="sng" dirty="0" smtClean="0"/>
              <a:t>|cos(</a:t>
            </a:r>
            <a:r>
              <a:rPr lang="el-GR" u="sng" dirty="0"/>
              <a:t>θ</a:t>
            </a:r>
            <a:r>
              <a:rPr lang="en-US" u="sng" dirty="0"/>
              <a:t>)|</a:t>
            </a:r>
            <a:r>
              <a:rPr lang="en-GB" u="sng" dirty="0" smtClean="0"/>
              <a:t> distribution (zoomed)</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10</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1203875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11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a:t>Purity and Stability for chi distribution</a:t>
            </a:r>
          </a:p>
        </p:txBody>
      </p:sp>
      <p:sp>
        <p:nvSpPr>
          <p:cNvPr id="6" name="Slide Number Placeholder 5"/>
          <p:cNvSpPr>
            <a:spLocks noGrp="1"/>
          </p:cNvSpPr>
          <p:nvPr>
            <p:ph type="sldNum" sz="quarter" idx="12"/>
          </p:nvPr>
        </p:nvSpPr>
        <p:spPr/>
        <p:txBody>
          <a:bodyPr/>
          <a:lstStyle/>
          <a:p>
            <a:fld id="{AEEFAC8D-0A19-DC49-9F7A-4BFCAD95B105}" type="slidenum">
              <a:rPr lang="en-US" smtClean="0"/>
              <a:t>11</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3236311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11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a:t>Purity and Stability for </a:t>
            </a:r>
            <a:r>
              <a:rPr lang="en-US" u="sng" dirty="0"/>
              <a:t>|cos(</a:t>
            </a:r>
            <a:r>
              <a:rPr lang="el-GR" u="sng" dirty="0"/>
              <a:t>θ</a:t>
            </a:r>
            <a:r>
              <a:rPr lang="en-US" u="sng" dirty="0"/>
              <a:t>)|</a:t>
            </a:r>
            <a:r>
              <a:rPr lang="en-GB" u="sng" dirty="0" smtClean="0"/>
              <a:t> </a:t>
            </a:r>
            <a:r>
              <a:rPr lang="en-GB" u="sng" dirty="0"/>
              <a:t>distribution</a:t>
            </a:r>
          </a:p>
        </p:txBody>
      </p:sp>
      <p:sp>
        <p:nvSpPr>
          <p:cNvPr id="6" name="Slide Number Placeholder 5"/>
          <p:cNvSpPr>
            <a:spLocks noGrp="1"/>
          </p:cNvSpPr>
          <p:nvPr>
            <p:ph type="sldNum" sz="quarter" idx="12"/>
          </p:nvPr>
        </p:nvSpPr>
        <p:spPr/>
        <p:txBody>
          <a:bodyPr/>
          <a:lstStyle/>
          <a:p>
            <a:fld id="{AEEFAC8D-0A19-DC49-9F7A-4BFCAD95B105}" type="slidenum">
              <a:rPr lang="en-US" smtClean="0"/>
              <a:t>12</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655651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11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13</a:t>
            </a:fld>
            <a:endParaRPr lang="en-US"/>
          </a:p>
        </p:txBody>
      </p:sp>
      <p:sp>
        <p:nvSpPr>
          <p:cNvPr id="4" name="TextBox 3"/>
          <p:cNvSpPr txBox="1"/>
          <p:nvPr/>
        </p:nvSpPr>
        <p:spPr>
          <a:xfrm>
            <a:off x="326571" y="158620"/>
            <a:ext cx="7791062" cy="584775"/>
          </a:xfrm>
          <a:prstGeom prst="rect">
            <a:avLst/>
          </a:prstGeom>
          <a:noFill/>
        </p:spPr>
        <p:txBody>
          <a:bodyPr wrap="square" rtlCol="0">
            <a:spAutoFit/>
          </a:bodyPr>
          <a:lstStyle/>
          <a:p>
            <a:r>
              <a:rPr lang="en-GB" u="sng" dirty="0"/>
              <a:t>Comparisons with ATLAS </a:t>
            </a:r>
            <a:r>
              <a:rPr lang="en-US" u="sng" dirty="0"/>
              <a:t>|cos</a:t>
            </a:r>
            <a:r>
              <a:rPr lang="el-GR" u="sng" dirty="0"/>
              <a:t>θ</a:t>
            </a:r>
            <a:r>
              <a:rPr lang="fr-CH" u="sng" dirty="0"/>
              <a:t>| </a:t>
            </a:r>
            <a:r>
              <a:rPr lang="fr-CH" u="sng" dirty="0" smtClean="0"/>
              <a:t>distributions</a:t>
            </a:r>
          </a:p>
          <a:p>
            <a:pPr marL="285750" indent="-285750">
              <a:buFont typeface="Arial" panose="020B0604020202020204" pitchFamily="34" charset="0"/>
              <a:buChar char="•"/>
            </a:pPr>
            <a:r>
              <a:rPr lang="en-US" sz="1400" dirty="0" smtClean="0"/>
              <a:t>cut at Pt here is &gt;500 as in ATLAS analysis</a:t>
            </a:r>
            <a:endParaRPr lang="en-GB" sz="1400" dirty="0"/>
          </a:p>
        </p:txBody>
      </p:sp>
      <p:pic>
        <p:nvPicPr>
          <p:cNvPr id="5" name="Picture 4"/>
          <p:cNvPicPr>
            <a:picLocks noChangeAspect="1"/>
          </p:cNvPicPr>
          <p:nvPr/>
        </p:nvPicPr>
        <p:blipFill>
          <a:blip r:embed="rId3"/>
          <a:stretch>
            <a:fillRect/>
          </a:stretch>
        </p:blipFill>
        <p:spPr>
          <a:xfrm>
            <a:off x="6224976" y="1104229"/>
            <a:ext cx="5191125" cy="481420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54" y="764435"/>
            <a:ext cx="6143822" cy="5154001"/>
          </a:xfrm>
          <a:prstGeom prst="rect">
            <a:avLst/>
          </a:prstGeom>
        </p:spPr>
      </p:pic>
    </p:spTree>
    <p:extLst>
      <p:ext uri="{BB962C8B-B14F-4D97-AF65-F5344CB8AC3E}">
        <p14:creationId xmlns:p14="http://schemas.microsoft.com/office/powerpoint/2010/main" val="3992996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11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14</a:t>
            </a:fld>
            <a:endParaRPr lang="en-US"/>
          </a:p>
        </p:txBody>
      </p:sp>
      <p:sp>
        <p:nvSpPr>
          <p:cNvPr id="4" name="TextBox 3"/>
          <p:cNvSpPr txBox="1"/>
          <p:nvPr/>
        </p:nvSpPr>
        <p:spPr>
          <a:xfrm>
            <a:off x="326571" y="158620"/>
            <a:ext cx="7791062" cy="584775"/>
          </a:xfrm>
          <a:prstGeom prst="rect">
            <a:avLst/>
          </a:prstGeom>
          <a:noFill/>
        </p:spPr>
        <p:txBody>
          <a:bodyPr wrap="square" rtlCol="0">
            <a:spAutoFit/>
          </a:bodyPr>
          <a:lstStyle/>
          <a:p>
            <a:r>
              <a:rPr lang="en-GB" u="sng" dirty="0"/>
              <a:t>Comparisons with ATLAS </a:t>
            </a:r>
            <a:r>
              <a:rPr lang="el-GR" u="sng" dirty="0"/>
              <a:t>χ</a:t>
            </a:r>
            <a:r>
              <a:rPr lang="fr-CH" u="sng" dirty="0"/>
              <a:t> </a:t>
            </a:r>
            <a:r>
              <a:rPr lang="fr-CH" u="sng" dirty="0" smtClean="0"/>
              <a:t>distributions</a:t>
            </a:r>
          </a:p>
          <a:p>
            <a:pPr marL="285750" indent="-285750">
              <a:buFont typeface="Arial" panose="020B0604020202020204" pitchFamily="34" charset="0"/>
              <a:buChar char="•"/>
            </a:pPr>
            <a:r>
              <a:rPr lang="en-US" sz="1400" dirty="0"/>
              <a:t>cut </a:t>
            </a:r>
            <a:r>
              <a:rPr lang="en-US" sz="1400" dirty="0" smtClean="0"/>
              <a:t>at </a:t>
            </a:r>
            <a:r>
              <a:rPr lang="en-US" sz="1400" dirty="0"/>
              <a:t>Pt here is &gt;</a:t>
            </a:r>
            <a:r>
              <a:rPr lang="en-US" sz="1400" dirty="0" smtClean="0"/>
              <a:t>500 as in ATLAS analysis</a:t>
            </a:r>
            <a:endParaRPr lang="en-GB" sz="1400" dirty="0"/>
          </a:p>
        </p:txBody>
      </p:sp>
      <p:pic>
        <p:nvPicPr>
          <p:cNvPr id="7" name="Picture 6"/>
          <p:cNvPicPr>
            <a:picLocks noChangeAspect="1"/>
          </p:cNvPicPr>
          <p:nvPr/>
        </p:nvPicPr>
        <p:blipFill>
          <a:blip r:embed="rId3"/>
          <a:stretch>
            <a:fillRect/>
          </a:stretch>
        </p:blipFill>
        <p:spPr>
          <a:xfrm>
            <a:off x="6575360" y="960091"/>
            <a:ext cx="5143500" cy="50292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48668"/>
            <a:ext cx="6575360" cy="5303680"/>
          </a:xfrm>
          <a:prstGeom prst="rect">
            <a:avLst/>
          </a:prstGeom>
        </p:spPr>
      </p:pic>
    </p:spTree>
    <p:extLst>
      <p:ext uri="{BB962C8B-B14F-4D97-AF65-F5344CB8AC3E}">
        <p14:creationId xmlns:p14="http://schemas.microsoft.com/office/powerpoint/2010/main" val="3511516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11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15</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a:t>QCD Measurement vs Search</a:t>
            </a:r>
            <a:endParaRPr lang="en-GB" u="sng" dirty="0"/>
          </a:p>
        </p:txBody>
      </p:sp>
      <p:sp>
        <p:nvSpPr>
          <p:cNvPr id="7" name="TextBox 6"/>
          <p:cNvSpPr txBox="1"/>
          <p:nvPr/>
        </p:nvSpPr>
        <p:spPr>
          <a:xfrm>
            <a:off x="475861" y="690465"/>
            <a:ext cx="9013372"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In exotica searches, an |</a:t>
            </a:r>
            <a:r>
              <a:rPr lang="en-US" sz="1400" dirty="0" err="1"/>
              <a:t>y</a:t>
            </a:r>
            <a:r>
              <a:rPr lang="en-US" sz="1400" baseline="-25000" dirty="0" err="1"/>
              <a:t>Boost</a:t>
            </a:r>
            <a:r>
              <a:rPr lang="en-US" sz="1400" dirty="0"/>
              <a:t>|&lt;1.19 cut is applied</a:t>
            </a:r>
          </a:p>
          <a:p>
            <a:pPr marL="285750" indent="-285750">
              <a:buFont typeface="Arial" panose="020B0604020202020204" pitchFamily="34" charset="0"/>
              <a:buChar char="•"/>
            </a:pPr>
            <a:r>
              <a:rPr lang="en-US" sz="1400" dirty="0"/>
              <a:t>Are there any differences when we don’t </a:t>
            </a:r>
            <a:r>
              <a:rPr lang="en-US" sz="1400" dirty="0" err="1"/>
              <a:t>aply</a:t>
            </a:r>
            <a:r>
              <a:rPr lang="en-US" sz="1400" dirty="0"/>
              <a:t> the cut?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76198"/>
            <a:ext cx="6094413" cy="452074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4413" y="1376198"/>
            <a:ext cx="6097587" cy="4520749"/>
          </a:xfrm>
          <a:prstGeom prst="rect">
            <a:avLst/>
          </a:prstGeom>
        </p:spPr>
      </p:pic>
      <p:sp>
        <p:nvSpPr>
          <p:cNvPr id="11" name="Rectangle 10"/>
          <p:cNvSpPr/>
          <p:nvPr/>
        </p:nvSpPr>
        <p:spPr>
          <a:xfrm>
            <a:off x="3974842" y="1504461"/>
            <a:ext cx="2169673" cy="919133"/>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p:nvSpPr>
        <p:spPr>
          <a:xfrm>
            <a:off x="9900458" y="1504460"/>
            <a:ext cx="1819469" cy="919133"/>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4" name="Straight Connector 13"/>
          <p:cNvCxnSpPr/>
          <p:nvPr/>
        </p:nvCxnSpPr>
        <p:spPr>
          <a:xfrm>
            <a:off x="4152122" y="1707502"/>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59897" y="2111829"/>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0080171" y="1695062"/>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087946" y="2099389"/>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699441" y="1556562"/>
            <a:ext cx="1122445" cy="246221"/>
          </a:xfrm>
          <a:prstGeom prst="rect">
            <a:avLst/>
          </a:prstGeom>
          <a:noFill/>
        </p:spPr>
        <p:txBody>
          <a:bodyPr wrap="square" rtlCol="0">
            <a:spAutoFit/>
          </a:bodyPr>
          <a:lstStyle/>
          <a:p>
            <a:r>
              <a:rPr lang="el-GR" sz="1000" dirty="0"/>
              <a:t>χ </a:t>
            </a:r>
            <a:r>
              <a:rPr lang="en-GB" sz="1000" dirty="0"/>
              <a:t>With boost cut </a:t>
            </a:r>
          </a:p>
        </p:txBody>
      </p:sp>
      <p:sp>
        <p:nvSpPr>
          <p:cNvPr id="19" name="TextBox 18"/>
          <p:cNvSpPr txBox="1"/>
          <p:nvPr/>
        </p:nvSpPr>
        <p:spPr>
          <a:xfrm>
            <a:off x="4729065" y="1549888"/>
            <a:ext cx="1365348" cy="246221"/>
          </a:xfrm>
          <a:prstGeom prst="rect">
            <a:avLst/>
          </a:prstGeom>
          <a:noFill/>
        </p:spPr>
        <p:txBody>
          <a:bodyPr wrap="square" rtlCol="0">
            <a:spAutoFit/>
          </a:bodyPr>
          <a:lstStyle/>
          <a:p>
            <a:r>
              <a:rPr lang="en-GB" sz="1000" dirty="0"/>
              <a:t>|cos</a:t>
            </a:r>
            <a:r>
              <a:rPr lang="el-GR" sz="1000" dirty="0"/>
              <a:t>θ</a:t>
            </a:r>
            <a:r>
              <a:rPr lang="en-US" sz="1000" dirty="0"/>
              <a:t>|</a:t>
            </a:r>
            <a:r>
              <a:rPr lang="el-GR" sz="1000" dirty="0"/>
              <a:t> </a:t>
            </a:r>
            <a:r>
              <a:rPr lang="en-GB" sz="1000" dirty="0"/>
              <a:t>With boost cut</a:t>
            </a:r>
          </a:p>
        </p:txBody>
      </p:sp>
      <p:sp>
        <p:nvSpPr>
          <p:cNvPr id="20" name="TextBox 19"/>
          <p:cNvSpPr txBox="1"/>
          <p:nvPr/>
        </p:nvSpPr>
        <p:spPr>
          <a:xfrm>
            <a:off x="4729065" y="1964026"/>
            <a:ext cx="1195874" cy="246221"/>
          </a:xfrm>
          <a:prstGeom prst="rect">
            <a:avLst/>
          </a:prstGeom>
          <a:noFill/>
        </p:spPr>
        <p:txBody>
          <a:bodyPr wrap="square" rtlCol="0">
            <a:spAutoFit/>
          </a:bodyPr>
          <a:lstStyle/>
          <a:p>
            <a:r>
              <a:rPr lang="en-GB" sz="1000" dirty="0"/>
              <a:t>|cos</a:t>
            </a:r>
            <a:r>
              <a:rPr lang="el-GR" sz="1000" dirty="0"/>
              <a:t>θ</a:t>
            </a:r>
            <a:r>
              <a:rPr lang="en-US" sz="1000" dirty="0"/>
              <a:t>|</a:t>
            </a:r>
            <a:endParaRPr lang="en-GB" sz="1000" dirty="0"/>
          </a:p>
        </p:txBody>
      </p:sp>
      <p:sp>
        <p:nvSpPr>
          <p:cNvPr id="21" name="TextBox 20"/>
          <p:cNvSpPr txBox="1"/>
          <p:nvPr/>
        </p:nvSpPr>
        <p:spPr>
          <a:xfrm>
            <a:off x="10693527" y="1964026"/>
            <a:ext cx="1195874" cy="246221"/>
          </a:xfrm>
          <a:prstGeom prst="rect">
            <a:avLst/>
          </a:prstGeom>
          <a:noFill/>
        </p:spPr>
        <p:txBody>
          <a:bodyPr wrap="square" rtlCol="0">
            <a:spAutoFit/>
          </a:bodyPr>
          <a:lstStyle/>
          <a:p>
            <a:r>
              <a:rPr lang="el-GR" sz="1000" dirty="0"/>
              <a:t>χ</a:t>
            </a:r>
            <a:endParaRPr lang="en-GB" sz="1000" dirty="0"/>
          </a:p>
        </p:txBody>
      </p:sp>
    </p:spTree>
    <p:extLst>
      <p:ext uri="{BB962C8B-B14F-4D97-AF65-F5344CB8AC3E}">
        <p14:creationId xmlns:p14="http://schemas.microsoft.com/office/powerpoint/2010/main" val="741620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7587" y="1038350"/>
            <a:ext cx="6022878" cy="494428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349" y="1225350"/>
            <a:ext cx="5754587" cy="4724037"/>
          </a:xfrm>
          <a:prstGeom prst="rect">
            <a:avLst/>
          </a:prstGeom>
        </p:spPr>
      </p:pic>
      <p:sp>
        <p:nvSpPr>
          <p:cNvPr id="2" name="Date Placeholder 1"/>
          <p:cNvSpPr>
            <a:spLocks noGrp="1"/>
          </p:cNvSpPr>
          <p:nvPr>
            <p:ph type="dt" sz="half" idx="10"/>
          </p:nvPr>
        </p:nvSpPr>
        <p:spPr/>
        <p:txBody>
          <a:bodyPr/>
          <a:lstStyle/>
          <a:p>
            <a:fld id="{482AA653-8872-4AEA-B19D-0BF0F1064A5A}" type="datetime3">
              <a:rPr lang="en-US" smtClean="0"/>
              <a:t>11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16</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smtClean="0"/>
              <a:t>QCD Background MC closure tests</a:t>
            </a:r>
            <a:endParaRPr lang="en-GB" u="sng" dirty="0"/>
          </a:p>
        </p:txBody>
      </p:sp>
      <p:sp>
        <p:nvSpPr>
          <p:cNvPr id="22" name="TextBox 21"/>
          <p:cNvSpPr txBox="1"/>
          <p:nvPr/>
        </p:nvSpPr>
        <p:spPr>
          <a:xfrm>
            <a:off x="373284" y="643618"/>
            <a:ext cx="9918440"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Closure test for </a:t>
            </a:r>
            <a:r>
              <a:rPr lang="en-US" sz="1600" dirty="0" smtClean="0">
                <a:solidFill>
                  <a:srgbClr val="FF0000"/>
                </a:solidFill>
              </a:rPr>
              <a:t>QCD samples </a:t>
            </a:r>
            <a:r>
              <a:rPr lang="en-US" sz="1600" dirty="0" smtClean="0"/>
              <a:t>in Control Region (SR but </a:t>
            </a:r>
            <a:r>
              <a:rPr lang="en-US" sz="1600" dirty="0" err="1" smtClean="0"/>
              <a:t>btagging</a:t>
            </a:r>
            <a:r>
              <a:rPr lang="en-US" sz="1600" dirty="0" smtClean="0"/>
              <a:t> is reverted (</a:t>
            </a:r>
            <a:r>
              <a:rPr lang="en-US" sz="1600" dirty="0" err="1" smtClean="0"/>
              <a:t>btag</a:t>
            </a:r>
            <a:r>
              <a:rPr lang="en-US" sz="1600" dirty="0" smtClean="0"/>
              <a:t>==0))</a:t>
            </a:r>
            <a:endParaRPr lang="en-GB" sz="1600" dirty="0"/>
          </a:p>
        </p:txBody>
      </p:sp>
      <p:sp>
        <p:nvSpPr>
          <p:cNvPr id="23" name="Rectangle 22"/>
          <p:cNvSpPr/>
          <p:nvPr/>
        </p:nvSpPr>
        <p:spPr>
          <a:xfrm>
            <a:off x="1672377" y="982171"/>
            <a:ext cx="2789625" cy="671339"/>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4" name="Straight Connector 23"/>
          <p:cNvCxnSpPr/>
          <p:nvPr/>
        </p:nvCxnSpPr>
        <p:spPr>
          <a:xfrm>
            <a:off x="1849657" y="1140856"/>
            <a:ext cx="68112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857432" y="1545183"/>
            <a:ext cx="681124"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426599" y="1011235"/>
            <a:ext cx="1732583" cy="246221"/>
          </a:xfrm>
          <a:prstGeom prst="rect">
            <a:avLst/>
          </a:prstGeom>
          <a:noFill/>
        </p:spPr>
        <p:txBody>
          <a:bodyPr wrap="square" rtlCol="0">
            <a:spAutoFit/>
          </a:bodyPr>
          <a:lstStyle/>
          <a:p>
            <a:r>
              <a:rPr lang="en-US" sz="1000" dirty="0" smtClean="0"/>
              <a:t>Control Region (0-btag)</a:t>
            </a:r>
            <a:endParaRPr lang="en-GB" sz="1000" dirty="0"/>
          </a:p>
        </p:txBody>
      </p:sp>
      <p:sp>
        <p:nvSpPr>
          <p:cNvPr id="27" name="TextBox 26"/>
          <p:cNvSpPr txBox="1"/>
          <p:nvPr/>
        </p:nvSpPr>
        <p:spPr>
          <a:xfrm>
            <a:off x="2426600" y="1397380"/>
            <a:ext cx="1732582" cy="246221"/>
          </a:xfrm>
          <a:prstGeom prst="rect">
            <a:avLst/>
          </a:prstGeom>
          <a:noFill/>
        </p:spPr>
        <p:txBody>
          <a:bodyPr wrap="square" rtlCol="0">
            <a:spAutoFit/>
          </a:bodyPr>
          <a:lstStyle/>
          <a:p>
            <a:r>
              <a:rPr lang="en-US" sz="1000" dirty="0" smtClean="0"/>
              <a:t>Signal Region (2-btag) </a:t>
            </a:r>
            <a:endParaRPr lang="en-GB" sz="1000" dirty="0"/>
          </a:p>
        </p:txBody>
      </p:sp>
      <p:sp>
        <p:nvSpPr>
          <p:cNvPr id="28" name="Rectangle 27"/>
          <p:cNvSpPr/>
          <p:nvPr/>
        </p:nvSpPr>
        <p:spPr>
          <a:xfrm>
            <a:off x="7786771" y="1064683"/>
            <a:ext cx="2782085" cy="832126"/>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9" name="Straight Connector 28"/>
          <p:cNvCxnSpPr/>
          <p:nvPr/>
        </p:nvCxnSpPr>
        <p:spPr>
          <a:xfrm>
            <a:off x="7964051" y="1225350"/>
            <a:ext cx="72982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971826" y="1629677"/>
            <a:ext cx="729821"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886702" y="1067736"/>
            <a:ext cx="1469266" cy="246221"/>
          </a:xfrm>
          <a:prstGeom prst="rect">
            <a:avLst/>
          </a:prstGeom>
          <a:noFill/>
        </p:spPr>
        <p:txBody>
          <a:bodyPr wrap="square" rtlCol="0">
            <a:spAutoFit/>
          </a:bodyPr>
          <a:lstStyle/>
          <a:p>
            <a:r>
              <a:rPr lang="en-US" sz="1000" dirty="0"/>
              <a:t>Control Region (0-btag)</a:t>
            </a:r>
            <a:endParaRPr lang="en-GB" sz="1000" dirty="0"/>
          </a:p>
        </p:txBody>
      </p:sp>
      <p:sp>
        <p:nvSpPr>
          <p:cNvPr id="32" name="TextBox 31"/>
          <p:cNvSpPr txBox="1"/>
          <p:nvPr/>
        </p:nvSpPr>
        <p:spPr>
          <a:xfrm>
            <a:off x="8886702" y="1481874"/>
            <a:ext cx="1405022" cy="246221"/>
          </a:xfrm>
          <a:prstGeom prst="rect">
            <a:avLst/>
          </a:prstGeom>
          <a:noFill/>
        </p:spPr>
        <p:txBody>
          <a:bodyPr wrap="square" rtlCol="0">
            <a:spAutoFit/>
          </a:bodyPr>
          <a:lstStyle/>
          <a:p>
            <a:r>
              <a:rPr lang="en-US" sz="1000" dirty="0"/>
              <a:t>Signal Region (2-btag) </a:t>
            </a:r>
            <a:endParaRPr lang="en-GB" sz="1000" dirty="0"/>
          </a:p>
        </p:txBody>
      </p:sp>
    </p:spTree>
    <p:extLst>
      <p:ext uri="{BB962C8B-B14F-4D97-AF65-F5344CB8AC3E}">
        <p14:creationId xmlns:p14="http://schemas.microsoft.com/office/powerpoint/2010/main" val="4249468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9735" y="1237698"/>
            <a:ext cx="6062662" cy="497694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98" y="1237698"/>
            <a:ext cx="6062663" cy="4976941"/>
          </a:xfrm>
          <a:prstGeom prst="rect">
            <a:avLst/>
          </a:prstGeom>
        </p:spPr>
      </p:pic>
      <p:sp>
        <p:nvSpPr>
          <p:cNvPr id="2" name="Date Placeholder 1"/>
          <p:cNvSpPr>
            <a:spLocks noGrp="1"/>
          </p:cNvSpPr>
          <p:nvPr>
            <p:ph type="dt" sz="half" idx="10"/>
          </p:nvPr>
        </p:nvSpPr>
        <p:spPr/>
        <p:txBody>
          <a:bodyPr/>
          <a:lstStyle/>
          <a:p>
            <a:fld id="{482AA653-8872-4AEA-B19D-0BF0F1064A5A}" type="datetime3">
              <a:rPr lang="en-US" smtClean="0"/>
              <a:t>11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17</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a:t>Control Region Contamination</a:t>
            </a:r>
            <a:endParaRPr lang="en-GB" u="sng" dirty="0"/>
          </a:p>
        </p:txBody>
      </p:sp>
      <p:sp>
        <p:nvSpPr>
          <p:cNvPr id="22" name="TextBox 21"/>
          <p:cNvSpPr txBox="1"/>
          <p:nvPr/>
        </p:nvSpPr>
        <p:spPr>
          <a:xfrm>
            <a:off x="326571" y="548647"/>
            <a:ext cx="9918440"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t>Expected yield from </a:t>
            </a:r>
            <a:r>
              <a:rPr lang="en-US" sz="1600" dirty="0" smtClean="0"/>
              <a:t>QCD </a:t>
            </a:r>
            <a:r>
              <a:rPr lang="en-US" sz="1600" dirty="0" err="1" smtClean="0"/>
              <a:t>Bkg</a:t>
            </a:r>
            <a:r>
              <a:rPr lang="en-US" sz="1600" dirty="0" smtClean="0"/>
              <a:t> </a:t>
            </a:r>
            <a:r>
              <a:rPr lang="en-US" sz="1600" dirty="0"/>
              <a:t>samples and TT </a:t>
            </a:r>
            <a:r>
              <a:rPr lang="en-US" sz="1600" dirty="0" smtClean="0"/>
              <a:t>Signal sample </a:t>
            </a:r>
            <a:r>
              <a:rPr lang="en-US" sz="1600" dirty="0"/>
              <a:t>in the CR </a:t>
            </a:r>
            <a:endParaRPr lang="en-GB" sz="1600" dirty="0"/>
          </a:p>
        </p:txBody>
      </p:sp>
      <p:sp>
        <p:nvSpPr>
          <p:cNvPr id="23" name="Rectangle 22"/>
          <p:cNvSpPr/>
          <p:nvPr/>
        </p:nvSpPr>
        <p:spPr>
          <a:xfrm>
            <a:off x="2222241" y="3244733"/>
            <a:ext cx="2313992" cy="632367"/>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4" name="Straight Connector 23"/>
          <p:cNvCxnSpPr/>
          <p:nvPr/>
        </p:nvCxnSpPr>
        <p:spPr>
          <a:xfrm>
            <a:off x="2296885" y="3374355"/>
            <a:ext cx="56916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304660" y="3778682"/>
            <a:ext cx="569168"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873827" y="3244734"/>
            <a:ext cx="1691648" cy="246221"/>
          </a:xfrm>
          <a:prstGeom prst="rect">
            <a:avLst/>
          </a:prstGeom>
          <a:noFill/>
        </p:spPr>
        <p:txBody>
          <a:bodyPr wrap="square" rtlCol="0">
            <a:spAutoFit/>
          </a:bodyPr>
          <a:lstStyle/>
          <a:p>
            <a:r>
              <a:rPr lang="en-US" sz="1000" dirty="0" smtClean="0"/>
              <a:t>Control Region QCD sample</a:t>
            </a:r>
            <a:endParaRPr lang="en-GB" sz="1000" dirty="0"/>
          </a:p>
        </p:txBody>
      </p:sp>
      <p:sp>
        <p:nvSpPr>
          <p:cNvPr id="27" name="TextBox 26"/>
          <p:cNvSpPr txBox="1"/>
          <p:nvPr/>
        </p:nvSpPr>
        <p:spPr>
          <a:xfrm>
            <a:off x="2873828" y="3630879"/>
            <a:ext cx="1576872" cy="246221"/>
          </a:xfrm>
          <a:prstGeom prst="rect">
            <a:avLst/>
          </a:prstGeom>
          <a:noFill/>
        </p:spPr>
        <p:txBody>
          <a:bodyPr wrap="square" rtlCol="0">
            <a:spAutoFit/>
          </a:bodyPr>
          <a:lstStyle/>
          <a:p>
            <a:r>
              <a:rPr lang="en-US" sz="1000" dirty="0" smtClean="0"/>
              <a:t>Control Region TT sample</a:t>
            </a:r>
            <a:endParaRPr lang="en-GB" sz="1000" dirty="0"/>
          </a:p>
        </p:txBody>
      </p:sp>
      <p:sp>
        <p:nvSpPr>
          <p:cNvPr id="28" name="Rectangle 27"/>
          <p:cNvSpPr/>
          <p:nvPr/>
        </p:nvSpPr>
        <p:spPr>
          <a:xfrm>
            <a:off x="9430174" y="1775492"/>
            <a:ext cx="2100436" cy="660359"/>
          </a:xfrm>
          <a:prstGeom prst="rect">
            <a:avLst/>
          </a:prstGeom>
          <a:solidFill>
            <a:schemeClr val="bg1">
              <a:alpha val="99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9" name="Straight Connector 28"/>
          <p:cNvCxnSpPr/>
          <p:nvPr/>
        </p:nvCxnSpPr>
        <p:spPr>
          <a:xfrm>
            <a:off x="9516036" y="1895783"/>
            <a:ext cx="39466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498294" y="2309441"/>
            <a:ext cx="402164" cy="0"/>
          </a:xfrm>
          <a:prstGeom prst="line">
            <a:avLst/>
          </a:prstGeom>
          <a:ln>
            <a:solidFill>
              <a:srgbClr val="0033CC"/>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900458" y="1775493"/>
            <a:ext cx="1630153" cy="246221"/>
          </a:xfrm>
          <a:prstGeom prst="rect">
            <a:avLst/>
          </a:prstGeom>
          <a:noFill/>
        </p:spPr>
        <p:txBody>
          <a:bodyPr wrap="square" rtlCol="0">
            <a:spAutoFit/>
          </a:bodyPr>
          <a:lstStyle/>
          <a:p>
            <a:r>
              <a:rPr lang="en-US" sz="1000" dirty="0"/>
              <a:t>Control Region </a:t>
            </a:r>
            <a:r>
              <a:rPr lang="en-US" sz="1000" dirty="0" smtClean="0"/>
              <a:t>QCD sample</a:t>
            </a:r>
            <a:endParaRPr lang="en-GB" sz="1000" dirty="0"/>
          </a:p>
        </p:txBody>
      </p:sp>
      <p:sp>
        <p:nvSpPr>
          <p:cNvPr id="32" name="TextBox 31"/>
          <p:cNvSpPr txBox="1"/>
          <p:nvPr/>
        </p:nvSpPr>
        <p:spPr>
          <a:xfrm>
            <a:off x="9900458" y="2189631"/>
            <a:ext cx="1560549" cy="246221"/>
          </a:xfrm>
          <a:prstGeom prst="rect">
            <a:avLst/>
          </a:prstGeom>
          <a:noFill/>
        </p:spPr>
        <p:txBody>
          <a:bodyPr wrap="square" rtlCol="0">
            <a:spAutoFit/>
          </a:bodyPr>
          <a:lstStyle/>
          <a:p>
            <a:r>
              <a:rPr lang="en-US" sz="1000" dirty="0" smtClean="0"/>
              <a:t>Control Region TT sample </a:t>
            </a:r>
            <a:endParaRPr lang="en-GB" sz="1000" dirty="0"/>
          </a:p>
        </p:txBody>
      </p:sp>
    </p:spTree>
    <p:extLst>
      <p:ext uri="{BB962C8B-B14F-4D97-AF65-F5344CB8AC3E}">
        <p14:creationId xmlns:p14="http://schemas.microsoft.com/office/powerpoint/2010/main" val="2849247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11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18</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GB" u="sng" dirty="0"/>
              <a:t>Comparison on how to measure </a:t>
            </a:r>
            <a:r>
              <a:rPr lang="fr-CH" u="sng" dirty="0"/>
              <a:t>x </a:t>
            </a:r>
            <a:r>
              <a:rPr lang="en-US" u="sng" dirty="0"/>
              <a:t>value</a:t>
            </a:r>
            <a:endParaRPr lang="en-GB" u="sng" dirty="0"/>
          </a:p>
        </p:txBody>
      </p:sp>
      <mc:AlternateContent xmlns:mc="http://schemas.openxmlformats.org/markup-compatibility/2006" xmlns:a14="http://schemas.microsoft.com/office/drawing/2010/main">
        <mc:Choice Requires="a14">
          <p:sp>
            <p:nvSpPr>
              <p:cNvPr id="9" name="TextBox 8"/>
              <p:cNvSpPr txBox="1"/>
              <p:nvPr/>
            </p:nvSpPr>
            <p:spPr>
              <a:xfrm>
                <a:off x="648155" y="1278294"/>
                <a:ext cx="2733869" cy="1666738"/>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e>
                        </m:d>
                      </m:sup>
                    </m:sSup>
                  </m:oMath>
                </a14:m>
                <a:endParaRPr lang="en-US" b="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14:m>
                  <m:oMath xmlns:m="http://schemas.openxmlformats.org/officeDocument/2006/math">
                    <m:r>
                      <a:rPr lang="el-GR" i="1">
                        <a:latin typeface="Cambria Math" panose="02040503050406030204" pitchFamily="18" charset="0"/>
                      </a:rPr>
                      <m:t>𝜒</m:t>
                    </m:r>
                    <m:r>
                      <a:rPr lang="el-GR" i="1">
                        <a:latin typeface="Cambria Math" panose="02040503050406030204" pitchFamily="18" charset="0"/>
                      </a:rPr>
                      <m:t>= </m:t>
                    </m:r>
                    <m:f>
                      <m:fPr>
                        <m:ctrlPr>
                          <a:rPr lang="el-GR" i="1">
                            <a:latin typeface="Cambria Math" panose="02040503050406030204" pitchFamily="18" charset="0"/>
                          </a:rPr>
                        </m:ctrlPr>
                      </m:fPr>
                      <m:num>
                        <m:r>
                          <a:rPr lang="el-GR"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𝑐𝑜𝑠</m:t>
                        </m:r>
                        <m:sSup>
                          <m:sSupPr>
                            <m:ctrlPr>
                              <a:rPr lang="el-GR" i="1">
                                <a:latin typeface="Cambria Math" panose="02040503050406030204" pitchFamily="18" charset="0"/>
                              </a:rPr>
                            </m:ctrlPr>
                          </m:sSupPr>
                          <m:e>
                            <m:r>
                              <a:rPr lang="el-GR" i="1">
                                <a:latin typeface="Cambria Math" panose="02040503050406030204" pitchFamily="18" charset="0"/>
                              </a:rPr>
                              <m:t>𝜃</m:t>
                            </m:r>
                          </m:e>
                          <m:sup>
                            <m:r>
                              <a:rPr lang="el-GR" i="1">
                                <a:latin typeface="Cambria Math" panose="02040503050406030204" pitchFamily="18" charset="0"/>
                              </a:rPr>
                              <m:t>∗</m:t>
                            </m:r>
                          </m:sup>
                        </m:sSup>
                        <m:r>
                          <a:rPr lang="el-GR" i="1">
                            <a:latin typeface="Cambria Math" panose="02040503050406030204" pitchFamily="18" charset="0"/>
                          </a:rPr>
                          <m:t>|</m:t>
                        </m:r>
                      </m:num>
                      <m:den>
                        <m:r>
                          <a:rPr lang="el-GR" i="1">
                            <a:latin typeface="Cambria Math" panose="02040503050406030204" pitchFamily="18" charset="0"/>
                          </a:rPr>
                          <m:t>1−|</m:t>
                        </m:r>
                        <m:r>
                          <a:rPr lang="en-US" i="1">
                            <a:latin typeface="Cambria Math" panose="02040503050406030204" pitchFamily="18" charset="0"/>
                          </a:rPr>
                          <m:t>𝑐𝑜𝑠</m:t>
                        </m:r>
                        <m:sSup>
                          <m:sSupPr>
                            <m:ctrlPr>
                              <a:rPr lang="el-GR" i="1">
                                <a:latin typeface="Cambria Math" panose="02040503050406030204" pitchFamily="18" charset="0"/>
                              </a:rPr>
                            </m:ctrlPr>
                          </m:sSupPr>
                          <m:e>
                            <m:r>
                              <a:rPr lang="el-GR" i="1">
                                <a:latin typeface="Cambria Math" panose="02040503050406030204" pitchFamily="18" charset="0"/>
                              </a:rPr>
                              <m:t>𝜃</m:t>
                            </m:r>
                          </m:e>
                          <m:sup>
                            <m:r>
                              <a:rPr lang="el-GR" i="1">
                                <a:latin typeface="Cambria Math" panose="02040503050406030204" pitchFamily="18" charset="0"/>
                              </a:rPr>
                              <m:t>∗</m:t>
                            </m:r>
                          </m:sup>
                        </m:sSup>
                        <m:r>
                          <a:rPr lang="el-GR" i="1">
                            <a:latin typeface="Cambria Math" panose="02040503050406030204" pitchFamily="18" charset="0"/>
                          </a:rPr>
                          <m:t>|</m:t>
                        </m:r>
                      </m:den>
                    </m:f>
                  </m:oMath>
                </a14:m>
                <a:endParaRPr lang="en-US" dirty="0"/>
              </a:p>
              <a:p>
                <a:endParaRPr lang="en-US" dirty="0"/>
              </a:p>
              <a:p>
                <a:pPr marL="285750" indent="-285750">
                  <a:buFont typeface="Arial" panose="020B0604020202020204" pitchFamily="34" charset="0"/>
                  <a:buChar char="•"/>
                </a:pPr>
                <a:endParaRPr lang="en-GB" dirty="0"/>
              </a:p>
            </p:txBody>
          </p:sp>
        </mc:Choice>
        <mc:Fallback xmlns="">
          <p:sp>
            <p:nvSpPr>
              <p:cNvPr id="9" name="TextBox 8"/>
              <p:cNvSpPr txBox="1">
                <a:spLocks noRot="1" noChangeAspect="1" noMove="1" noResize="1" noEditPoints="1" noAdjustHandles="1" noChangeArrowheads="1" noChangeShapeType="1" noTextEdit="1"/>
              </p:cNvSpPr>
              <p:nvPr/>
            </p:nvSpPr>
            <p:spPr>
              <a:xfrm>
                <a:off x="648155" y="1278294"/>
                <a:ext cx="2733869" cy="1666738"/>
              </a:xfrm>
              <a:prstGeom prst="rect">
                <a:avLst/>
              </a:prstGeom>
              <a:blipFill>
                <a:blip r:embed="rId3"/>
                <a:stretch>
                  <a:fillRect l="-1336"/>
                </a:stretch>
              </a:blipFill>
            </p:spPr>
            <p:txBody>
              <a:bodyPr/>
              <a:lstStyle/>
              <a:p>
                <a:r>
                  <a:rPr lang="en-GB">
                    <a:noFill/>
                  </a:rPr>
                  <a:t> </a:t>
                </a:r>
              </a:p>
            </p:txBody>
          </p:sp>
        </mc:Fallback>
      </mc:AlternateContent>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8627" y="527952"/>
            <a:ext cx="8553450" cy="5457825"/>
          </a:xfrm>
          <a:prstGeom prst="rect">
            <a:avLst/>
          </a:prstGeom>
        </p:spPr>
      </p:pic>
    </p:spTree>
    <p:extLst>
      <p:ext uri="{BB962C8B-B14F-4D97-AF65-F5344CB8AC3E}">
        <p14:creationId xmlns:p14="http://schemas.microsoft.com/office/powerpoint/2010/main" val="3333131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11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6" name="Slide Number Placeholder 5"/>
          <p:cNvSpPr>
            <a:spLocks noGrp="1"/>
          </p:cNvSpPr>
          <p:nvPr>
            <p:ph type="sldNum" sz="quarter" idx="12"/>
          </p:nvPr>
        </p:nvSpPr>
        <p:spPr/>
        <p:txBody>
          <a:bodyPr/>
          <a:lstStyle/>
          <a:p>
            <a:fld id="{AEEFAC8D-0A19-DC49-9F7A-4BFCAD95B105}" type="slidenum">
              <a:rPr lang="en-US" smtClean="0"/>
              <a:t>19</a:t>
            </a:fld>
            <a:endParaRPr lang="en-US"/>
          </a:p>
        </p:txBody>
      </p:sp>
      <p:sp>
        <p:nvSpPr>
          <p:cNvPr id="4" name="TextBox 3"/>
          <p:cNvSpPr txBox="1"/>
          <p:nvPr/>
        </p:nvSpPr>
        <p:spPr>
          <a:xfrm>
            <a:off x="326571" y="158620"/>
            <a:ext cx="7791062" cy="369332"/>
          </a:xfrm>
          <a:prstGeom prst="rect">
            <a:avLst/>
          </a:prstGeom>
          <a:noFill/>
        </p:spPr>
        <p:txBody>
          <a:bodyPr wrap="square" rtlCol="0">
            <a:spAutoFit/>
          </a:bodyPr>
          <a:lstStyle/>
          <a:p>
            <a:r>
              <a:rPr lang="en-US" u="sng" dirty="0" smtClean="0"/>
              <a:t>Measuring Chi in different ways in Parton and </a:t>
            </a:r>
            <a:r>
              <a:rPr lang="en-US" u="sng" dirty="0" err="1" smtClean="0"/>
              <a:t>Reco</a:t>
            </a:r>
            <a:r>
              <a:rPr lang="en-US" u="sng" dirty="0" smtClean="0"/>
              <a:t> Phase Space</a:t>
            </a:r>
            <a:endParaRPr lang="en-GB" u="sng" dirty="0"/>
          </a:p>
        </p:txBody>
      </p:sp>
      <p:sp>
        <p:nvSpPr>
          <p:cNvPr id="22" name="TextBox 21"/>
          <p:cNvSpPr txBox="1"/>
          <p:nvPr/>
        </p:nvSpPr>
        <p:spPr>
          <a:xfrm>
            <a:off x="326571" y="548647"/>
            <a:ext cx="9918440"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Measurement of chi</a:t>
            </a:r>
          </a:p>
          <a:p>
            <a:pPr marL="742950" lvl="1" indent="-285750">
              <a:buFont typeface="Arial" panose="020B0604020202020204" pitchFamily="34" charset="0"/>
              <a:buChar char="•"/>
            </a:pPr>
            <a:r>
              <a:rPr lang="en-US" sz="1400" dirty="0" smtClean="0"/>
              <a:t>Using exponential and abs(y1-y2) in the Lab frame</a:t>
            </a:r>
          </a:p>
          <a:p>
            <a:pPr marL="742950" lvl="1" indent="-285750">
              <a:buFont typeface="Arial" panose="020B0604020202020204" pitchFamily="34" charset="0"/>
              <a:buChar char="•"/>
            </a:pPr>
            <a:r>
              <a:rPr lang="en-US" sz="1400" dirty="0"/>
              <a:t>Using exponential and </a:t>
            </a:r>
            <a:r>
              <a:rPr lang="en-US" sz="1400" dirty="0" smtClean="0"/>
              <a:t>abs(y1’-y2’) </a:t>
            </a:r>
            <a:r>
              <a:rPr lang="en-US" sz="1400" dirty="0"/>
              <a:t>in the </a:t>
            </a:r>
            <a:r>
              <a:rPr lang="en-US" sz="1400" dirty="0" smtClean="0"/>
              <a:t>ZMF</a:t>
            </a:r>
            <a:endParaRPr lang="en-US" sz="1400" dirty="0"/>
          </a:p>
          <a:p>
            <a:pPr marL="742950" lvl="1" indent="-285750">
              <a:buFont typeface="Arial" panose="020B0604020202020204" pitchFamily="34" charset="0"/>
              <a:buChar char="•"/>
            </a:pPr>
            <a:r>
              <a:rPr lang="en-US" sz="1400" dirty="0" smtClean="0"/>
              <a:t>Using cos(theta)</a:t>
            </a:r>
            <a:endParaRPr lang="en-US" sz="1400" dirty="0"/>
          </a:p>
          <a:p>
            <a:pPr marL="742950" lvl="1" indent="-285750">
              <a:buFont typeface="Arial" panose="020B0604020202020204" pitchFamily="34" charset="0"/>
              <a:buChar char="•"/>
            </a:pPr>
            <a:endParaRPr lang="en-GB" sz="1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806" y="1518761"/>
            <a:ext cx="5651183" cy="463915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0554" y="1518761"/>
            <a:ext cx="5651183" cy="4639151"/>
          </a:xfrm>
          <a:prstGeom prst="rect">
            <a:avLst/>
          </a:prstGeom>
        </p:spPr>
      </p:pic>
    </p:spTree>
    <p:extLst>
      <p:ext uri="{BB962C8B-B14F-4D97-AF65-F5344CB8AC3E}">
        <p14:creationId xmlns:p14="http://schemas.microsoft.com/office/powerpoint/2010/main" val="1337261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7C362-8B6B-44E6-96A6-D3578FE67DFA}" type="datetime3">
              <a:rPr lang="en-US" smtClean="0"/>
              <a:t>11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mc:AlternateContent xmlns:mc="http://schemas.openxmlformats.org/markup-compatibility/2006" xmlns:a14="http://schemas.microsoft.com/office/drawing/2010/main">
        <mc:Choice Requires="a14">
          <p:sp>
            <p:nvSpPr>
              <p:cNvPr id="4" name="TextBox 3"/>
              <p:cNvSpPr txBox="1"/>
              <p:nvPr/>
            </p:nvSpPr>
            <p:spPr>
              <a:xfrm>
                <a:off x="346842" y="717331"/>
                <a:ext cx="11633664" cy="702910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|2</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We also define </a:t>
                </a:r>
                <a:r>
                  <a:rPr lang="en-US" sz="1600" dirty="0" err="1"/>
                  <a:t>y</a:t>
                </a:r>
                <a:r>
                  <a:rPr lang="en-US" sz="1600" baseline="-25000" dirty="0" err="1"/>
                  <a:t>Boost</a:t>
                </a:r>
                <a:r>
                  <a:rPr lang="en-US" sz="1600" dirty="0"/>
                  <a:t> = </a:t>
                </a:r>
                <a:r>
                  <a:rPr lang="en-US" sz="1600" dirty="0" smtClean="0"/>
                  <a:t>0.5(y</a:t>
                </a:r>
                <a:r>
                  <a:rPr lang="en-US" sz="1600" baseline="-25000" dirty="0" smtClean="0"/>
                  <a:t>1</a:t>
                </a:r>
                <a:r>
                  <a:rPr lang="en-US" sz="1600" dirty="0" smtClean="0"/>
                  <a:t> </a:t>
                </a:r>
                <a:r>
                  <a:rPr lang="en-US" sz="1600" dirty="0"/>
                  <a:t>+ y</a:t>
                </a:r>
                <a:r>
                  <a:rPr lang="en-US" sz="1600" baseline="-25000" dirty="0"/>
                  <a:t>2</a:t>
                </a:r>
                <a:r>
                  <a:rPr lang="en-US" sz="1600" dirty="0"/>
                  <a:t>) which specifies the longitudinal boost by which the </a:t>
                </a:r>
                <a:r>
                  <a:rPr lang="en-US" sz="1600" dirty="0" err="1"/>
                  <a:t>dijet</a:t>
                </a:r>
                <a:r>
                  <a:rPr lang="en-US" sz="1600" dirty="0"/>
                  <a:t> CM frame is boosted with respect to the detector frame</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a:t>	</a:t>
                </a:r>
              </a:p>
              <a:p>
                <a:pPr lvl="1"/>
                <a:endParaRPr lang="en-US" sz="1600" dirty="0"/>
              </a:p>
              <a:p>
                <a:pPr lvl="1"/>
                <a:endParaRPr lang="en-US" sz="1600" dirty="0"/>
              </a:p>
              <a:p>
                <a:pPr lvl="1"/>
                <a:endParaRPr lang="en-US" sz="1600" dirty="0"/>
              </a:p>
              <a:p>
                <a:pPr marL="800100" lvl="1" indent="-342900">
                  <a:buFont typeface="+mj-lt"/>
                  <a:buAutoNum type="arabicPeriod"/>
                </a:pPr>
                <a:endParaRPr lang="en-US" sz="1600" dirty="0"/>
              </a:p>
              <a:p>
                <a:pPr marL="285750" indent="-285750">
                  <a:buFont typeface="Arial" panose="020B0604020202020204" pitchFamily="34" charset="0"/>
                  <a:buChar char="•"/>
                </a:pPr>
                <a:endParaRPr lang="en-GB" sz="1600" dirty="0"/>
              </a:p>
            </p:txBody>
          </p:sp>
        </mc:Choice>
        <mc:Fallback xmlns="">
          <p:sp>
            <p:nvSpPr>
              <p:cNvPr id="4" name="TextBox 3"/>
              <p:cNvSpPr txBox="1">
                <a:spLocks noRot="1" noChangeAspect="1" noMove="1" noResize="1" noEditPoints="1" noAdjustHandles="1" noChangeArrowheads="1" noChangeShapeType="1" noTextEdit="1"/>
              </p:cNvSpPr>
              <p:nvPr/>
            </p:nvSpPr>
            <p:spPr>
              <a:xfrm>
                <a:off x="346842" y="717331"/>
                <a:ext cx="11633664" cy="7029104"/>
              </a:xfrm>
              <a:prstGeom prst="rect">
                <a:avLst/>
              </a:prstGeom>
              <a:blipFill>
                <a:blip r:embed="rId3"/>
                <a:stretch>
                  <a:fillRect l="-210" t="-260"/>
                </a:stretch>
              </a:blipFill>
            </p:spPr>
            <p:txBody>
              <a:bodyPr/>
              <a:lstStyle/>
              <a:p>
                <a:r>
                  <a:rPr lang="en-GB">
                    <a:noFill/>
                  </a:rPr>
                  <a:t> </a:t>
                </a:r>
              </a:p>
            </p:txBody>
          </p:sp>
        </mc:Fallback>
      </mc:AlternateContent>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Variables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2</a:t>
            </a:fld>
            <a:endParaRPr lang="en-US"/>
          </a:p>
        </p:txBody>
      </p:sp>
    </p:spTree>
    <p:extLst>
      <p:ext uri="{BB962C8B-B14F-4D97-AF65-F5344CB8AC3E}">
        <p14:creationId xmlns:p14="http://schemas.microsoft.com/office/powerpoint/2010/main" val="2564436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11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4" name="TextBox 3"/>
          <p:cNvSpPr txBox="1"/>
          <p:nvPr/>
        </p:nvSpPr>
        <p:spPr>
          <a:xfrm>
            <a:off x="346842" y="717331"/>
            <a:ext cx="11633664" cy="5016758"/>
          </a:xfrm>
          <a:prstGeom prst="rect">
            <a:avLst/>
          </a:prstGeom>
          <a:noFill/>
        </p:spPr>
        <p:txBody>
          <a:bodyPr wrap="square" rtlCol="0">
            <a:spAutoFit/>
          </a:bodyPr>
          <a:lstStyle/>
          <a:p>
            <a:pPr marL="285750" indent="-285750">
              <a:buFont typeface="Arial" panose="020B0604020202020204" pitchFamily="34" charset="0"/>
              <a:buChar char="•"/>
            </a:pPr>
            <a:r>
              <a:rPr lang="en-US" sz="1600" dirty="0"/>
              <a:t>Selection:</a:t>
            </a:r>
          </a:p>
          <a:p>
            <a:pPr marL="742950" lvl="1" indent="-285750">
              <a:buFont typeface="Arial" panose="020B0604020202020204" pitchFamily="34" charset="0"/>
              <a:buChar char="•"/>
            </a:pPr>
            <a:r>
              <a:rPr lang="en-US" sz="1600" dirty="0"/>
              <a:t>Parton: </a:t>
            </a:r>
            <a:r>
              <a:rPr lang="it-IT" sz="1600" dirty="0"/>
              <a:t>partonPt &gt; </a:t>
            </a:r>
            <a:r>
              <a:rPr lang="it-IT" sz="1600" dirty="0" smtClean="0"/>
              <a:t>400, </a:t>
            </a:r>
            <a:r>
              <a:rPr lang="it-IT" sz="1600" dirty="0"/>
              <a:t>|partonEta|&lt; 2.4,  mTTbarParton &gt; 1000</a:t>
            </a:r>
          </a:p>
          <a:p>
            <a:pPr marL="742950" lvl="1" indent="-285750">
              <a:buFont typeface="Arial" panose="020B0604020202020204" pitchFamily="34" charset="0"/>
              <a:buChar char="•"/>
            </a:pPr>
            <a:r>
              <a:rPr lang="it-IT" sz="1600" dirty="0"/>
              <a:t>Reco: </a:t>
            </a:r>
            <a:r>
              <a:rPr lang="it-IT" sz="1600" dirty="0" smtClean="0"/>
              <a:t>jetPt&gt;400, </a:t>
            </a:r>
            <a:r>
              <a:rPr lang="it-IT" sz="1600" dirty="0"/>
              <a:t>|jetEta| &lt; 2.4, nLeptons ==0</a:t>
            </a:r>
          </a:p>
          <a:p>
            <a:pPr marL="742950" lvl="1" indent="-285750">
              <a:buFont typeface="Arial" panose="020B0604020202020204" pitchFamily="34" charset="0"/>
              <a:buChar char="•"/>
            </a:pPr>
            <a:r>
              <a:rPr lang="it-IT" sz="1600" dirty="0"/>
              <a:t>Btagging Medium working point</a:t>
            </a:r>
          </a:p>
          <a:p>
            <a:pPr marL="742950" lvl="1" indent="-285750">
              <a:buFont typeface="Arial" panose="020B0604020202020204" pitchFamily="34" charset="0"/>
              <a:buChar char="•"/>
            </a:pPr>
            <a:r>
              <a:rPr lang="it-IT" sz="1600" dirty="0"/>
              <a:t>Top tagger mva &gt; 0.3</a:t>
            </a:r>
          </a:p>
          <a:p>
            <a:pPr marL="742950" lvl="1" indent="-285750">
              <a:buFont typeface="Arial" panose="020B0604020202020204" pitchFamily="34" charset="0"/>
              <a:buChar char="•"/>
            </a:pPr>
            <a:r>
              <a:rPr lang="it-IT" sz="1600" dirty="0"/>
              <a:t>Jet mass soft Drop (120, 220)GeV</a:t>
            </a:r>
          </a:p>
          <a:p>
            <a:pPr marL="742950" lvl="1" indent="-285750">
              <a:buFont typeface="Arial" panose="020B0604020202020204" pitchFamily="34" charset="0"/>
              <a:buChar char="•"/>
            </a:pPr>
            <a:r>
              <a:rPr lang="it-IT" sz="1600" dirty="0"/>
              <a:t>Jets are matched</a:t>
            </a:r>
            <a:endParaRPr lang="en-US" sz="1600" dirty="0"/>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Response matrix of </a:t>
            </a:r>
            <a:r>
              <a:rPr lang="el-GR" sz="1600" dirty="0"/>
              <a:t>χ</a:t>
            </a:r>
            <a:r>
              <a:rPr lang="en-US" sz="1600" baseline="-25000" dirty="0" err="1"/>
              <a:t>reco</a:t>
            </a:r>
            <a:r>
              <a:rPr lang="en-US" sz="1600" dirty="0"/>
              <a:t>, </a:t>
            </a:r>
            <a:r>
              <a:rPr lang="el-GR" sz="1600" dirty="0"/>
              <a:t>χ</a:t>
            </a:r>
            <a:r>
              <a:rPr lang="en-US" sz="1600" baseline="-25000" dirty="0" err="1"/>
              <a:t>parton</a:t>
            </a:r>
            <a:r>
              <a:rPr lang="en-US" sz="1600" dirty="0"/>
              <a:t> with {</a:t>
            </a:r>
            <a:r>
              <a:rPr lang="en-US" sz="1600" dirty="0" smtClean="0"/>
              <a:t>1,2,3,4,5,6,7,8,9,10,13,16</a:t>
            </a:r>
            <a:r>
              <a:rPr lang="en-US" sz="1600" dirty="0"/>
              <a:t>} as variable </a:t>
            </a:r>
            <a:r>
              <a:rPr lang="en-US" sz="1600" dirty="0" smtClean="0"/>
              <a:t>binning</a:t>
            </a:r>
          </a:p>
          <a:p>
            <a:pPr marL="285750" indent="-285750">
              <a:buFont typeface="Arial" panose="020B0604020202020204" pitchFamily="34" charset="0"/>
              <a:buChar char="•"/>
            </a:pPr>
            <a:r>
              <a:rPr lang="en-US" sz="1600" dirty="0"/>
              <a:t>Response matrix of |cos(</a:t>
            </a:r>
            <a:r>
              <a:rPr lang="el-GR" sz="1600" dirty="0"/>
              <a:t>θ</a:t>
            </a:r>
            <a:r>
              <a:rPr lang="en-US" sz="1600" dirty="0" smtClean="0"/>
              <a:t>)|</a:t>
            </a:r>
            <a:r>
              <a:rPr lang="en-US" sz="1600" baseline="-25000" dirty="0" err="1" smtClean="0"/>
              <a:t>reco</a:t>
            </a:r>
            <a:r>
              <a:rPr lang="en-US" sz="1600" dirty="0"/>
              <a:t>, </a:t>
            </a:r>
            <a:r>
              <a:rPr lang="en-US" sz="1600" dirty="0" smtClean="0"/>
              <a:t>|cos(</a:t>
            </a:r>
            <a:r>
              <a:rPr lang="el-GR" sz="1600" dirty="0" smtClean="0"/>
              <a:t>θ</a:t>
            </a:r>
            <a:r>
              <a:rPr lang="en-US" sz="1600" dirty="0" smtClean="0"/>
              <a:t>)|</a:t>
            </a:r>
            <a:r>
              <a:rPr lang="en-US" sz="1600" baseline="-25000" dirty="0" err="1" smtClean="0"/>
              <a:t>parton</a:t>
            </a:r>
            <a:r>
              <a:rPr lang="en-US" sz="1600" dirty="0" smtClean="0"/>
              <a:t>  10 bins in [0,1] region</a:t>
            </a:r>
            <a:endParaRPr lang="en-US" sz="1600" dirty="0"/>
          </a:p>
          <a:p>
            <a:endParaRPr lang="en-US" sz="1600" dirty="0"/>
          </a:p>
          <a:p>
            <a:pPr marL="285750" indent="-285750">
              <a:buFont typeface="Arial" panose="020B0604020202020204" pitchFamily="34" charset="0"/>
              <a:buChar char="•"/>
            </a:pPr>
            <a:r>
              <a:rPr lang="en-US" sz="1600" dirty="0"/>
              <a:t>Stability, Efficiency for </a:t>
            </a:r>
            <a:r>
              <a:rPr lang="el-GR" sz="1600" dirty="0" smtClean="0"/>
              <a:t>χ</a:t>
            </a:r>
            <a:r>
              <a:rPr lang="en-US" sz="1600" dirty="0" smtClean="0"/>
              <a:t>, </a:t>
            </a:r>
            <a:r>
              <a:rPr lang="en-US" sz="1600" dirty="0"/>
              <a:t>|cos(</a:t>
            </a:r>
            <a:r>
              <a:rPr lang="el-GR" sz="1600" dirty="0"/>
              <a:t>θ</a:t>
            </a:r>
            <a:r>
              <a:rPr lang="en-US" sz="1600" dirty="0"/>
              <a:t>)| </a:t>
            </a:r>
            <a:r>
              <a:rPr lang="en-US" sz="1600" dirty="0" smtClean="0"/>
              <a:t>distributions</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Acceptance and purity for </a:t>
            </a:r>
            <a:r>
              <a:rPr lang="el-GR" sz="1600" dirty="0" smtClean="0"/>
              <a:t>χ</a:t>
            </a:r>
            <a:r>
              <a:rPr lang="en-US" sz="1600" dirty="0"/>
              <a:t> and |cos(</a:t>
            </a:r>
            <a:r>
              <a:rPr lang="el-GR" sz="1600" dirty="0"/>
              <a:t>θ</a:t>
            </a:r>
            <a:r>
              <a:rPr lang="en-US" sz="1600" dirty="0" smtClean="0"/>
              <a:t>)|distributions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I measure the </a:t>
            </a:r>
            <a:r>
              <a:rPr lang="el-GR" sz="1600" dirty="0" smtClean="0"/>
              <a:t>χ </a:t>
            </a:r>
            <a:r>
              <a:rPr lang="en-US" sz="1600" dirty="0" smtClean="0"/>
              <a:t>using the exponential</a:t>
            </a:r>
            <a:endParaRPr lang="el-GR" sz="1600" dirty="0"/>
          </a:p>
          <a:p>
            <a:pPr marL="285750" indent="-285750">
              <a:buFont typeface="Arial" panose="020B0604020202020204" pitchFamily="34" charset="0"/>
              <a:buChar char="•"/>
            </a:pPr>
            <a:endParaRPr lang="el-GR" sz="1600" dirty="0" smtClean="0"/>
          </a:p>
          <a:p>
            <a:pPr lvl="1"/>
            <a:endParaRPr lang="en-US" sz="1600" dirty="0"/>
          </a:p>
          <a:p>
            <a:pPr marL="800100" lvl="1" indent="-342900">
              <a:buFont typeface="+mj-lt"/>
              <a:buAutoNum type="arabicPeriod"/>
            </a:pPr>
            <a:endParaRPr lang="en-US" sz="1600" dirty="0"/>
          </a:p>
          <a:p>
            <a:pPr marL="285750" indent="-285750">
              <a:buFont typeface="Arial" panose="020B0604020202020204" pitchFamily="34" charset="0"/>
              <a:buChar char="•"/>
            </a:pPr>
            <a:endParaRPr lang="en-GB" sz="1600" dirty="0"/>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Matrices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3</a:t>
            </a:fld>
            <a:endParaRPr lang="en-US"/>
          </a:p>
        </p:txBody>
      </p:sp>
    </p:spTree>
    <p:extLst>
      <p:ext uri="{BB962C8B-B14F-4D97-AF65-F5344CB8AC3E}">
        <p14:creationId xmlns:p14="http://schemas.microsoft.com/office/powerpoint/2010/main" val="3081200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11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Matrices</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4</a:t>
            </a:fld>
            <a:endParaRPr lang="en-US"/>
          </a:p>
        </p:txBody>
      </p:sp>
      <p:sp>
        <p:nvSpPr>
          <p:cNvPr id="7" name="TextBox 6"/>
          <p:cNvSpPr txBox="1"/>
          <p:nvPr/>
        </p:nvSpPr>
        <p:spPr>
          <a:xfrm>
            <a:off x="500856" y="695618"/>
            <a:ext cx="6767690"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Selection:</a:t>
            </a:r>
          </a:p>
          <a:p>
            <a:pPr marL="742950" lvl="1" indent="-285750">
              <a:buFont typeface="Arial" panose="020B0604020202020204" pitchFamily="34" charset="0"/>
              <a:buChar char="•"/>
            </a:pPr>
            <a:r>
              <a:rPr lang="en-US" sz="1600" dirty="0"/>
              <a:t>Jet </a:t>
            </a:r>
            <a:r>
              <a:rPr lang="en-US" sz="1600" dirty="0" smtClean="0"/>
              <a:t>Matching</a:t>
            </a:r>
          </a:p>
          <a:p>
            <a:pPr marL="742950" lvl="1" indent="-285750">
              <a:buFont typeface="Arial" panose="020B0604020202020204" pitchFamily="34" charset="0"/>
              <a:buChar char="•"/>
            </a:pPr>
            <a:r>
              <a:rPr lang="en-US" sz="1600" dirty="0" smtClean="0"/>
              <a:t>Parton cuts:</a:t>
            </a:r>
          </a:p>
          <a:p>
            <a:pPr marL="1200150" lvl="2" indent="-285750">
              <a:buFont typeface="Arial" panose="020B0604020202020204" pitchFamily="34" charset="0"/>
              <a:buChar char="•"/>
            </a:pPr>
            <a:r>
              <a:rPr lang="en-US" sz="1600" dirty="0" err="1" smtClean="0"/>
              <a:t>partonPt</a:t>
            </a:r>
            <a:r>
              <a:rPr lang="en-US" sz="1600" dirty="0" smtClean="0"/>
              <a:t>[0],[1] &gt; 400</a:t>
            </a:r>
          </a:p>
          <a:p>
            <a:pPr marL="1200150" lvl="2" indent="-285750">
              <a:buFont typeface="Arial" panose="020B0604020202020204" pitchFamily="34" charset="0"/>
              <a:buChar char="•"/>
            </a:pPr>
            <a:r>
              <a:rPr lang="en-US" sz="1600" dirty="0" smtClean="0"/>
              <a:t>|</a:t>
            </a:r>
            <a:r>
              <a:rPr lang="en-US" sz="1600" dirty="0" err="1" smtClean="0"/>
              <a:t>partonEta</a:t>
            </a:r>
            <a:r>
              <a:rPr lang="en-US" sz="1600" dirty="0" smtClean="0"/>
              <a:t>[0],[1]| &lt; 2.4</a:t>
            </a:r>
          </a:p>
          <a:p>
            <a:pPr marL="1200150" lvl="2" indent="-285750">
              <a:buFont typeface="Arial" panose="020B0604020202020204" pitchFamily="34" charset="0"/>
              <a:buChar char="•"/>
            </a:pPr>
            <a:r>
              <a:rPr lang="en-US" sz="1600" dirty="0" err="1" smtClean="0"/>
              <a:t>mTTbarParton</a:t>
            </a:r>
            <a:r>
              <a:rPr lang="en-US" sz="1600" dirty="0" smtClean="0"/>
              <a:t> &gt; 1000</a:t>
            </a:r>
          </a:p>
          <a:p>
            <a:pPr marL="1200150" lvl="2" indent="-285750">
              <a:buFont typeface="Arial" panose="020B0604020202020204" pitchFamily="34" charset="0"/>
              <a:buChar char="•"/>
            </a:pPr>
            <a:endParaRPr lang="en-GB" sz="1600" dirty="0"/>
          </a:p>
        </p:txBody>
      </p:sp>
      <mc:AlternateContent xmlns:mc="http://schemas.openxmlformats.org/markup-compatibility/2006" xmlns:a14="http://schemas.microsoft.com/office/drawing/2010/main">
        <mc:Choice Requires="a14">
          <p:sp>
            <p:nvSpPr>
              <p:cNvPr id="8" name="TextBox 7"/>
              <p:cNvSpPr txBox="1"/>
              <p:nvPr/>
            </p:nvSpPr>
            <p:spPr>
              <a:xfrm>
                <a:off x="401216" y="3457161"/>
                <a:ext cx="11000792" cy="2344873"/>
              </a:xfrm>
              <a:prstGeom prst="rect">
                <a:avLst/>
              </a:prstGeom>
              <a:noFill/>
            </p:spPr>
            <p:txBody>
              <a:bodyPr wrap="square" rtlCol="0">
                <a:spAutoFit/>
              </a:bodyPr>
              <a:lstStyle/>
              <a:p>
                <a:r>
                  <a:rPr lang="en-US" sz="1600" dirty="0" smtClean="0"/>
                  <a:t>Definitions:</a:t>
                </a:r>
              </a:p>
              <a:p>
                <a:endParaRPr lang="en-US" sz="1600" dirty="0"/>
              </a:p>
              <a:p>
                <a:pPr algn="ct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                                                          </m:t>
                      </m:r>
                      <m:r>
                        <a:rPr lang="en-US" sz="1600" b="0" i="1" smtClean="0">
                          <a:latin typeface="Cambria Math" panose="02040503050406030204" pitchFamily="18" charset="0"/>
                        </a:rPr>
                        <m:t>𝐸𝑓𝑓𝑖𝑐𝑖𝑒𝑛𝑐𝑦</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m:t>
                          </m:r>
                          <m:r>
                            <a:rPr lang="en-US" sz="1600" b="0" i="1" smtClean="0">
                              <a:latin typeface="Cambria Math" panose="02040503050406030204" pitchFamily="18" charset="0"/>
                            </a:rPr>
                            <m:t>𝑒𝑣𝑒𝑛𝑡𝑠</m:t>
                          </m:r>
                          <m:r>
                            <a:rPr lang="en-US" sz="1600" b="0" i="1" smtClean="0">
                              <a:latin typeface="Cambria Math" panose="02040503050406030204" pitchFamily="18" charset="0"/>
                            </a:rPr>
                            <m:t> </m:t>
                          </m:r>
                          <m:r>
                            <a:rPr lang="en-US" sz="1600" b="0" i="1" smtClean="0">
                              <a:latin typeface="Cambria Math" panose="02040503050406030204" pitchFamily="18" charset="0"/>
                            </a:rPr>
                            <m:t>𝑝𝑎𝑠𝑠𝑖𝑛𝑔</m:t>
                          </m:r>
                          <m:r>
                            <a:rPr lang="en-US" sz="1600" b="0" i="1" smtClean="0">
                              <a:latin typeface="Cambria Math" panose="02040503050406030204" pitchFamily="18" charset="0"/>
                            </a:rPr>
                            <m:t> </m:t>
                          </m:r>
                          <m:r>
                            <a:rPr lang="en-US" sz="1600" b="0" i="1" smtClean="0">
                              <a:latin typeface="Cambria Math" panose="02040503050406030204" pitchFamily="18" charset="0"/>
                            </a:rPr>
                            <m:t>𝑟𝑒𝑐𝑜</m:t>
                          </m:r>
                          <m:r>
                            <a:rPr lang="en-US" sz="1600" b="0" i="1" smtClean="0">
                              <a:latin typeface="Cambria Math" panose="02040503050406030204" pitchFamily="18" charset="0"/>
                            </a:rPr>
                            <m:t> </m:t>
                          </m:r>
                          <m:r>
                            <a:rPr lang="en-US" sz="1600" b="0" i="1" smtClean="0">
                              <a:latin typeface="Cambria Math" panose="02040503050406030204" pitchFamily="18" charset="0"/>
                            </a:rPr>
                            <m:t>𝑎𝑛𝑑</m:t>
                          </m:r>
                          <m:r>
                            <a:rPr lang="en-US" sz="1600" b="0" i="1" smtClean="0">
                              <a:latin typeface="Cambria Math" panose="02040503050406030204" pitchFamily="18" charset="0"/>
                            </a:rPr>
                            <m:t> </m:t>
                          </m:r>
                          <m:r>
                            <a:rPr lang="en-US" sz="1600" b="0" i="1" smtClean="0">
                              <a:latin typeface="Cambria Math" panose="02040503050406030204" pitchFamily="18" charset="0"/>
                            </a:rPr>
                            <m:t>𝑝𝑎𝑟𝑡𝑜𝑛</m:t>
                          </m:r>
                          <m:r>
                            <a:rPr lang="en-US" sz="1600" b="0" i="1" smtClean="0">
                              <a:latin typeface="Cambria Math" panose="02040503050406030204" pitchFamily="18" charset="0"/>
                            </a:rPr>
                            <m:t> </m:t>
                          </m:r>
                          <m:r>
                            <a:rPr lang="en-US" sz="1600" b="0" i="1" smtClean="0">
                              <a:latin typeface="Cambria Math" panose="02040503050406030204" pitchFamily="18" charset="0"/>
                            </a:rPr>
                            <m:t>𝑐𝑢𝑡𝑠</m:t>
                          </m:r>
                        </m:num>
                        <m:den>
                          <m:r>
                            <a:rPr lang="en-US" sz="1600" b="0" i="1" smtClean="0">
                              <a:latin typeface="Cambria Math" panose="02040503050406030204" pitchFamily="18" charset="0"/>
                            </a:rPr>
                            <m:t>#</m:t>
                          </m:r>
                          <m:r>
                            <a:rPr lang="en-US" sz="1600" b="0" i="1" smtClean="0">
                              <a:latin typeface="Cambria Math" panose="02040503050406030204" pitchFamily="18" charset="0"/>
                            </a:rPr>
                            <m:t>𝑒𝑣𝑒𝑛𝑡𝑠</m:t>
                          </m:r>
                          <m:r>
                            <a:rPr lang="en-US" sz="1600" b="0" i="1" smtClean="0">
                              <a:latin typeface="Cambria Math" panose="02040503050406030204" pitchFamily="18" charset="0"/>
                            </a:rPr>
                            <m:t> </m:t>
                          </m:r>
                          <m:r>
                            <a:rPr lang="en-US" sz="1600" b="0" i="1" smtClean="0">
                              <a:latin typeface="Cambria Math" panose="02040503050406030204" pitchFamily="18" charset="0"/>
                            </a:rPr>
                            <m:t>𝑝𝑎𝑠𝑠𝑖𝑛𝑔</m:t>
                          </m:r>
                          <m:r>
                            <a:rPr lang="en-US" sz="1600" b="0" i="1" smtClean="0">
                              <a:latin typeface="Cambria Math" panose="02040503050406030204" pitchFamily="18" charset="0"/>
                            </a:rPr>
                            <m:t> </m:t>
                          </m:r>
                          <m:r>
                            <a:rPr lang="en-US" sz="1600" b="0" i="1" smtClean="0">
                              <a:latin typeface="Cambria Math" panose="02040503050406030204" pitchFamily="18" charset="0"/>
                            </a:rPr>
                            <m:t>𝑝𝑎𝑟𝑡𝑜𝑛</m:t>
                          </m:r>
                          <m:r>
                            <a:rPr lang="en-US" sz="1600" b="0" i="1" smtClean="0">
                              <a:latin typeface="Cambria Math" panose="02040503050406030204" pitchFamily="18" charset="0"/>
                            </a:rPr>
                            <m:t> </m:t>
                          </m:r>
                          <m:r>
                            <a:rPr lang="en-US" sz="1600" b="0" i="1" smtClean="0">
                              <a:latin typeface="Cambria Math" panose="02040503050406030204" pitchFamily="18" charset="0"/>
                            </a:rPr>
                            <m:t>𝑐𝑢𝑡𝑠</m:t>
                          </m:r>
                          <m:r>
                            <a:rPr lang="en-US" sz="1600" b="0" i="1" smtClean="0">
                              <a:latin typeface="Cambria Math" panose="02040503050406030204" pitchFamily="18" charset="0"/>
                            </a:rPr>
                            <m:t> </m:t>
                          </m:r>
                          <m:r>
                            <a:rPr lang="en-US" sz="1600" b="0" i="1" smtClean="0">
                              <a:latin typeface="Cambria Math" panose="02040503050406030204" pitchFamily="18" charset="0"/>
                            </a:rPr>
                            <m:t>𝑓𝑟𝑜𝑚</m:t>
                          </m:r>
                          <m:r>
                            <a:rPr lang="en-US" sz="1600" b="0" i="1" smtClean="0">
                              <a:latin typeface="Cambria Math" panose="02040503050406030204" pitchFamily="18" charset="0"/>
                            </a:rPr>
                            <m:t> </m:t>
                          </m:r>
                          <m:r>
                            <a:rPr lang="en-US" sz="1600" b="0" i="1" smtClean="0">
                              <a:latin typeface="Cambria Math" panose="02040503050406030204" pitchFamily="18" charset="0"/>
                            </a:rPr>
                            <m:t>𝐸𝑣𝑒𝑛𝑡𝐶𝑜𝑢𝑛𝑡𝑒𝑟</m:t>
                          </m:r>
                        </m:den>
                      </m:f>
                      <m:r>
                        <a:rPr lang="en-US" sz="1600" b="0" i="1" smtClean="0">
                          <a:latin typeface="Cambria Math" panose="02040503050406030204" pitchFamily="18" charset="0"/>
                        </a:rPr>
                        <m:t> </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𝑣𝑠</m:t>
                          </m:r>
                          <m:r>
                            <a:rPr lang="en-US" sz="1600" b="0" i="1" smtClean="0">
                              <a:latin typeface="Cambria Math" panose="02040503050406030204" pitchFamily="18" charset="0"/>
                            </a:rPr>
                            <m:t> </m:t>
                          </m:r>
                          <m:r>
                            <a:rPr lang="en-US" sz="1600" b="0" i="1" smtClean="0">
                              <a:latin typeface="Cambria Math" panose="02040503050406030204" pitchFamily="18" charset="0"/>
                            </a:rPr>
                            <m:t>𝑃𝑎𝑟𝑡𝑜𝑛</m:t>
                          </m:r>
                        </m:e>
                      </m:d>
                    </m:oMath>
                  </m:oMathPara>
                </a14:m>
                <a:endParaRPr lang="en-US" sz="1600" b="0" dirty="0" smtClean="0"/>
              </a:p>
              <a:p>
                <a:pPr algn="ctr"/>
                <a:endParaRPr lang="en-US" sz="1600" b="0" dirty="0" smtClean="0"/>
              </a:p>
              <a:p>
                <a:pPr algn="ctr"/>
                <a:endParaRPr lang="en-US" sz="1600" b="0" dirty="0" smtClean="0"/>
              </a:p>
              <a:p>
                <a:pPr algn="ct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                                                        </m:t>
                      </m:r>
                      <m:r>
                        <a:rPr lang="en-US" sz="1600" b="0" i="1" smtClean="0">
                          <a:latin typeface="Cambria Math" panose="02040503050406030204" pitchFamily="18" charset="0"/>
                        </a:rPr>
                        <m:t>𝐴𝑐𝑐𝑒𝑝𝑡𝑎𝑛𝑐𝑒</m:t>
                      </m:r>
                      <m:r>
                        <a:rPr lang="en-US" sz="1600" i="1">
                          <a:latin typeface="Cambria Math" panose="02040503050406030204" pitchFamily="18" charset="0"/>
                        </a:rPr>
                        <m:t>= </m:t>
                      </m:r>
                      <m:f>
                        <m:fPr>
                          <m:ctrlPr>
                            <a:rPr lang="en-US" sz="1600" i="1">
                              <a:latin typeface="Cambria Math" panose="02040503050406030204" pitchFamily="18" charset="0"/>
                            </a:rPr>
                          </m:ctrlPr>
                        </m:fPr>
                        <m:num>
                          <m:r>
                            <a:rPr lang="en-US" sz="1600" i="1">
                              <a:latin typeface="Cambria Math" panose="02040503050406030204" pitchFamily="18" charset="0"/>
                            </a:rPr>
                            <m:t>#</m:t>
                          </m:r>
                          <m:r>
                            <a:rPr lang="en-US" sz="1600" i="1">
                              <a:latin typeface="Cambria Math" panose="02040503050406030204" pitchFamily="18" charset="0"/>
                            </a:rPr>
                            <m:t>𝑒𝑣𝑒𝑛𝑡𝑠</m:t>
                          </m:r>
                          <m:r>
                            <a:rPr lang="en-US" sz="1600" i="1">
                              <a:latin typeface="Cambria Math" panose="02040503050406030204" pitchFamily="18" charset="0"/>
                            </a:rPr>
                            <m:t> </m:t>
                          </m:r>
                          <m:r>
                            <a:rPr lang="en-US" sz="1600" i="1">
                              <a:latin typeface="Cambria Math" panose="02040503050406030204" pitchFamily="18" charset="0"/>
                            </a:rPr>
                            <m:t>𝑝𝑎𝑠𝑠𝑖𝑛𝑔</m:t>
                          </m:r>
                          <m:r>
                            <a:rPr lang="en-US" sz="1600" i="1">
                              <a:latin typeface="Cambria Math" panose="02040503050406030204" pitchFamily="18" charset="0"/>
                            </a:rPr>
                            <m:t> </m:t>
                          </m:r>
                          <m:r>
                            <a:rPr lang="en-US" sz="1600" i="1">
                              <a:latin typeface="Cambria Math" panose="02040503050406030204" pitchFamily="18" charset="0"/>
                            </a:rPr>
                            <m:t>𝑟𝑒𝑐𝑜</m:t>
                          </m:r>
                          <m:r>
                            <a:rPr lang="en-US" sz="1600" i="1">
                              <a:latin typeface="Cambria Math" panose="02040503050406030204" pitchFamily="18" charset="0"/>
                            </a:rPr>
                            <m:t> </m:t>
                          </m:r>
                          <m:r>
                            <a:rPr lang="en-US" sz="1600" i="1">
                              <a:latin typeface="Cambria Math" panose="02040503050406030204" pitchFamily="18" charset="0"/>
                            </a:rPr>
                            <m:t>𝑎𝑛𝑑</m:t>
                          </m:r>
                          <m:r>
                            <a:rPr lang="en-US" sz="1600" i="1">
                              <a:latin typeface="Cambria Math" panose="02040503050406030204" pitchFamily="18" charset="0"/>
                            </a:rPr>
                            <m:t> </m:t>
                          </m:r>
                          <m:r>
                            <a:rPr lang="en-US" sz="1600" i="1">
                              <a:latin typeface="Cambria Math" panose="02040503050406030204" pitchFamily="18" charset="0"/>
                            </a:rPr>
                            <m:t>𝑝𝑎𝑟𝑡𝑜𝑛</m:t>
                          </m:r>
                          <m:r>
                            <a:rPr lang="en-US" sz="1600" i="1">
                              <a:latin typeface="Cambria Math" panose="02040503050406030204" pitchFamily="18" charset="0"/>
                            </a:rPr>
                            <m:t> </m:t>
                          </m:r>
                          <m:r>
                            <a:rPr lang="en-US" sz="1600" i="1">
                              <a:latin typeface="Cambria Math" panose="02040503050406030204" pitchFamily="18" charset="0"/>
                            </a:rPr>
                            <m:t>𝑐𝑢𝑡𝑠</m:t>
                          </m:r>
                        </m:num>
                        <m:den>
                          <m:r>
                            <a:rPr lang="en-US" sz="1600" i="1">
                              <a:latin typeface="Cambria Math" panose="02040503050406030204" pitchFamily="18" charset="0"/>
                            </a:rPr>
                            <m:t>#</m:t>
                          </m:r>
                          <m:r>
                            <a:rPr lang="en-US" sz="1600" i="1">
                              <a:latin typeface="Cambria Math" panose="02040503050406030204" pitchFamily="18" charset="0"/>
                            </a:rPr>
                            <m:t>𝑒𝑣𝑒𝑛𝑡𝑠𝑖𝑛𝑔</m:t>
                          </m:r>
                          <m:r>
                            <a:rPr lang="en-US" sz="1600" i="1">
                              <a:latin typeface="Cambria Math" panose="02040503050406030204" pitchFamily="18" charset="0"/>
                            </a:rPr>
                            <m:t> </m:t>
                          </m:r>
                          <m:r>
                            <a:rPr lang="en-US" sz="1600" i="1">
                              <a:latin typeface="Cambria Math" panose="02040503050406030204" pitchFamily="18" charset="0"/>
                            </a:rPr>
                            <m:t>𝑝𝑎𝑠𝑠</m:t>
                          </m:r>
                          <m:r>
                            <a:rPr lang="en-US" sz="1600" i="1">
                              <a:latin typeface="Cambria Math" panose="02040503050406030204" pitchFamily="18" charset="0"/>
                            </a:rPr>
                            <m:t> </m:t>
                          </m:r>
                          <m:r>
                            <a:rPr lang="en-US" sz="1600" i="1">
                              <a:latin typeface="Cambria Math" panose="02040503050406030204" pitchFamily="18" charset="0"/>
                            </a:rPr>
                            <m:t>𝑟𝑒𝑐𝑜</m:t>
                          </m:r>
                          <m:r>
                            <a:rPr lang="en-US" sz="1600" i="1">
                              <a:latin typeface="Cambria Math" panose="02040503050406030204" pitchFamily="18" charset="0"/>
                            </a:rPr>
                            <m:t> </m:t>
                          </m:r>
                          <m:r>
                            <a:rPr lang="en-US" sz="1600" i="1">
                              <a:latin typeface="Cambria Math" panose="02040503050406030204" pitchFamily="18" charset="0"/>
                            </a:rPr>
                            <m:t>𝑐𝑢𝑡𝑠</m:t>
                          </m:r>
                          <m:r>
                            <a:rPr lang="en-US" sz="1600" i="1">
                              <a:latin typeface="Cambria Math" panose="02040503050406030204" pitchFamily="18" charset="0"/>
                            </a:rPr>
                            <m:t> </m:t>
                          </m:r>
                        </m:den>
                      </m:f>
                      <m:r>
                        <a:rPr lang="en-US" sz="1600" b="0" i="1" smtClean="0">
                          <a:latin typeface="Cambria Math" panose="02040503050406030204" pitchFamily="18" charset="0"/>
                        </a:rPr>
                        <m:t>(</m:t>
                      </m:r>
                      <m:r>
                        <a:rPr lang="en-US" sz="1600" b="0" i="1" smtClean="0">
                          <a:latin typeface="Cambria Math" panose="02040503050406030204" pitchFamily="18" charset="0"/>
                        </a:rPr>
                        <m:t>𝑣𝑠</m:t>
                      </m:r>
                      <m:r>
                        <a:rPr lang="en-US" sz="1600" b="0" i="1" smtClean="0">
                          <a:latin typeface="Cambria Math" panose="02040503050406030204" pitchFamily="18" charset="0"/>
                        </a:rPr>
                        <m:t> </m:t>
                      </m:r>
                      <m:r>
                        <a:rPr lang="en-US" sz="1600" b="0" i="1" smtClean="0">
                          <a:latin typeface="Cambria Math" panose="02040503050406030204" pitchFamily="18" charset="0"/>
                        </a:rPr>
                        <m:t>𝑅𝑒𝑐𝑜</m:t>
                      </m:r>
                      <m:r>
                        <a:rPr lang="en-US" sz="1600" b="0" i="1" smtClean="0">
                          <a:latin typeface="Cambria Math" panose="02040503050406030204" pitchFamily="18" charset="0"/>
                        </a:rPr>
                        <m:t>)</m:t>
                      </m:r>
                    </m:oMath>
                  </m:oMathPara>
                </a14:m>
                <a:endParaRPr lang="en-GB" sz="1600" dirty="0"/>
              </a:p>
              <a:p>
                <a:endParaRPr lang="en-GB" sz="1600" dirty="0"/>
              </a:p>
            </p:txBody>
          </p:sp>
        </mc:Choice>
        <mc:Fallback xmlns="">
          <p:sp>
            <p:nvSpPr>
              <p:cNvPr id="8" name="TextBox 7"/>
              <p:cNvSpPr txBox="1">
                <a:spLocks noRot="1" noChangeAspect="1" noMove="1" noResize="1" noEditPoints="1" noAdjustHandles="1" noChangeArrowheads="1" noChangeShapeType="1" noTextEdit="1"/>
              </p:cNvSpPr>
              <p:nvPr/>
            </p:nvSpPr>
            <p:spPr>
              <a:xfrm>
                <a:off x="401216" y="3457161"/>
                <a:ext cx="11000792" cy="2344873"/>
              </a:xfrm>
              <a:prstGeom prst="rect">
                <a:avLst/>
              </a:prstGeom>
              <a:blipFill>
                <a:blip r:embed="rId3"/>
                <a:stretch>
                  <a:fillRect l="-333" t="-779"/>
                </a:stretch>
              </a:blipFill>
            </p:spPr>
            <p:txBody>
              <a:bodyPr/>
              <a:lstStyle/>
              <a:p>
                <a:r>
                  <a:rPr lang="en-GB">
                    <a:noFill/>
                  </a:rPr>
                  <a:t> </a:t>
                </a:r>
              </a:p>
            </p:txBody>
          </p:sp>
        </mc:Fallback>
      </mc:AlternateContent>
      <p:sp>
        <p:nvSpPr>
          <p:cNvPr id="9" name="TextBox 8"/>
          <p:cNvSpPr txBox="1"/>
          <p:nvPr/>
        </p:nvSpPr>
        <p:spPr>
          <a:xfrm>
            <a:off x="3686185" y="944161"/>
            <a:ext cx="5113706" cy="2554545"/>
          </a:xfrm>
          <a:prstGeom prst="rect">
            <a:avLst/>
          </a:prstGeom>
          <a:noFill/>
        </p:spPr>
        <p:txBody>
          <a:bodyPr wrap="square" rtlCol="0">
            <a:spAutoFit/>
          </a:bodyPr>
          <a:lstStyle/>
          <a:p>
            <a:pPr marL="742950" lvl="1" indent="-285750">
              <a:buFont typeface="Arial" panose="020B0604020202020204" pitchFamily="34" charset="0"/>
              <a:buChar char="•"/>
            </a:pPr>
            <a:r>
              <a:rPr lang="en-US" sz="1600" dirty="0" err="1" smtClean="0"/>
              <a:t>Reco</a:t>
            </a:r>
            <a:r>
              <a:rPr lang="en-US" sz="1600" dirty="0" smtClean="0"/>
              <a:t> cuts:</a:t>
            </a:r>
            <a:endParaRPr lang="en-US" sz="1600" dirty="0"/>
          </a:p>
          <a:p>
            <a:pPr marL="1200150" lvl="2" indent="-285750">
              <a:buFont typeface="Arial" panose="020B0604020202020204" pitchFamily="34" charset="0"/>
              <a:buChar char="•"/>
            </a:pPr>
            <a:r>
              <a:rPr lang="en-US" sz="1600" dirty="0" err="1"/>
              <a:t>nJets</a:t>
            </a:r>
            <a:r>
              <a:rPr lang="en-US" sz="1600" dirty="0"/>
              <a:t> &gt; 1</a:t>
            </a:r>
          </a:p>
          <a:p>
            <a:pPr marL="1200150" lvl="2" indent="-285750">
              <a:buFont typeface="Arial" panose="020B0604020202020204" pitchFamily="34" charset="0"/>
              <a:buChar char="•"/>
            </a:pPr>
            <a:r>
              <a:rPr lang="en-US" sz="1600" dirty="0" err="1"/>
              <a:t>nLeptons</a:t>
            </a:r>
            <a:r>
              <a:rPr lang="en-US" sz="1600" dirty="0"/>
              <a:t> = 0</a:t>
            </a:r>
          </a:p>
          <a:p>
            <a:pPr marL="1200150" lvl="2" indent="-285750">
              <a:buFont typeface="Arial" panose="020B0604020202020204" pitchFamily="34" charset="0"/>
              <a:buChar char="•"/>
            </a:pPr>
            <a:r>
              <a:rPr lang="en-US" sz="1600" dirty="0" err="1"/>
              <a:t>mJJ</a:t>
            </a:r>
            <a:r>
              <a:rPr lang="en-US" sz="1600" dirty="0"/>
              <a:t> &gt; 1000</a:t>
            </a:r>
          </a:p>
          <a:p>
            <a:pPr marL="1200150" lvl="2" indent="-285750">
              <a:buFont typeface="Arial" panose="020B0604020202020204" pitchFamily="34" charset="0"/>
              <a:buChar char="•"/>
            </a:pPr>
            <a:r>
              <a:rPr lang="en-US" sz="1600" dirty="0" err="1"/>
              <a:t>jetPt</a:t>
            </a:r>
            <a:r>
              <a:rPr lang="en-US" sz="1600" dirty="0"/>
              <a:t>[0],[1] &gt; 400</a:t>
            </a:r>
          </a:p>
          <a:p>
            <a:pPr marL="1200150" lvl="2" indent="-285750">
              <a:buFont typeface="Arial" panose="020B0604020202020204" pitchFamily="34" charset="0"/>
              <a:buChar char="•"/>
            </a:pPr>
            <a:r>
              <a:rPr lang="en-US" sz="1600" dirty="0"/>
              <a:t>|</a:t>
            </a:r>
            <a:r>
              <a:rPr lang="en-US" sz="1600" dirty="0" err="1"/>
              <a:t>jetEta</a:t>
            </a:r>
            <a:r>
              <a:rPr lang="en-US" sz="1600" dirty="0"/>
              <a:t>[0],[1]| &lt; 2.4</a:t>
            </a:r>
          </a:p>
          <a:p>
            <a:pPr marL="1200150" lvl="2" indent="-285750">
              <a:buFont typeface="Arial" panose="020B0604020202020204" pitchFamily="34" charset="0"/>
              <a:buChar char="•"/>
            </a:pPr>
            <a:r>
              <a:rPr lang="en-US" sz="1600" dirty="0" err="1"/>
              <a:t>bTagging</a:t>
            </a:r>
            <a:r>
              <a:rPr lang="en-US" sz="1600" dirty="0"/>
              <a:t> (Medium WP)</a:t>
            </a:r>
          </a:p>
          <a:p>
            <a:pPr marL="1200150" lvl="2" indent="-285750">
              <a:buFont typeface="Arial" panose="020B0604020202020204" pitchFamily="34" charset="0"/>
              <a:buChar char="•"/>
            </a:pPr>
            <a:r>
              <a:rPr lang="en-US" sz="1600" dirty="0"/>
              <a:t>Tagger </a:t>
            </a:r>
            <a:r>
              <a:rPr lang="en-US" sz="1600" smtClean="0"/>
              <a:t>cut(</a:t>
            </a:r>
            <a:r>
              <a:rPr lang="en-US" sz="1600" smtClean="0"/>
              <a:t>top Tagger&gt; 0.2)</a:t>
            </a:r>
            <a:endParaRPr lang="en-US" sz="1600" dirty="0"/>
          </a:p>
          <a:p>
            <a:pPr marL="1200150" lvl="2" indent="-285750">
              <a:buFont typeface="Arial" panose="020B0604020202020204" pitchFamily="34" charset="0"/>
              <a:buChar char="•"/>
            </a:pPr>
            <a:r>
              <a:rPr lang="en-US" sz="1600" dirty="0" err="1"/>
              <a:t>JetMassSoftDrop</a:t>
            </a:r>
            <a:r>
              <a:rPr lang="en-US" sz="1600" dirty="0"/>
              <a:t> &gt; 120 and &lt; </a:t>
            </a:r>
            <a:r>
              <a:rPr lang="en-US" sz="1600" dirty="0" smtClean="0"/>
              <a:t>220</a:t>
            </a:r>
          </a:p>
          <a:p>
            <a:endParaRPr lang="en-GB" sz="1600" dirty="0"/>
          </a:p>
        </p:txBody>
      </p:sp>
    </p:spTree>
    <p:extLst>
      <p:ext uri="{BB962C8B-B14F-4D97-AF65-F5344CB8AC3E}">
        <p14:creationId xmlns:p14="http://schemas.microsoft.com/office/powerpoint/2010/main" val="847279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11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Matrix for </a:t>
            </a:r>
            <a:r>
              <a:rPr lang="el-GR" u="sng" dirty="0"/>
              <a:t>χ </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5</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3856556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11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US" u="sng" dirty="0"/>
              <a:t>Response Matrix for </a:t>
            </a:r>
            <a:r>
              <a:rPr lang="en-US" u="sng" dirty="0" smtClean="0"/>
              <a:t>|cos(</a:t>
            </a:r>
            <a:r>
              <a:rPr lang="el-GR" u="sng" dirty="0" smtClean="0"/>
              <a:t>θ)</a:t>
            </a:r>
            <a:r>
              <a:rPr lang="en-US" u="sng" dirty="0" smtClean="0"/>
              <a:t>|</a:t>
            </a:r>
            <a:r>
              <a:rPr lang="el-GR" u="sng" dirty="0" smtClean="0"/>
              <a:t> </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6</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2106526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11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a:t>Efficiency and Acceptance for chi distribution</a:t>
            </a:r>
          </a:p>
        </p:txBody>
      </p:sp>
      <p:sp>
        <p:nvSpPr>
          <p:cNvPr id="6" name="Slide Number Placeholder 5"/>
          <p:cNvSpPr>
            <a:spLocks noGrp="1"/>
          </p:cNvSpPr>
          <p:nvPr>
            <p:ph type="sldNum" sz="quarter" idx="12"/>
          </p:nvPr>
        </p:nvSpPr>
        <p:spPr/>
        <p:txBody>
          <a:bodyPr/>
          <a:lstStyle/>
          <a:p>
            <a:fld id="{AEEFAC8D-0A19-DC49-9F7A-4BFCAD95B105}" type="slidenum">
              <a:rPr lang="en-US" smtClean="0"/>
              <a:t>7</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3177299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11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a:t>Efficiency </a:t>
            </a:r>
            <a:r>
              <a:rPr lang="en-GB" u="sng" dirty="0" smtClean="0"/>
              <a:t>for </a:t>
            </a:r>
            <a:r>
              <a:rPr lang="en-GB" u="sng" dirty="0"/>
              <a:t>chi </a:t>
            </a:r>
            <a:r>
              <a:rPr lang="en-GB" u="sng" dirty="0" smtClean="0"/>
              <a:t>distribution (zoomed)</a:t>
            </a:r>
            <a:endParaRPr lang="en-GB" u="sng" dirty="0"/>
          </a:p>
        </p:txBody>
      </p:sp>
      <p:sp>
        <p:nvSpPr>
          <p:cNvPr id="6" name="Slide Number Placeholder 5"/>
          <p:cNvSpPr>
            <a:spLocks noGrp="1"/>
          </p:cNvSpPr>
          <p:nvPr>
            <p:ph type="sldNum" sz="quarter" idx="12"/>
          </p:nvPr>
        </p:nvSpPr>
        <p:spPr/>
        <p:txBody>
          <a:bodyPr/>
          <a:lstStyle/>
          <a:p>
            <a:fld id="{AEEFAC8D-0A19-DC49-9F7A-4BFCAD95B105}" type="slidenum">
              <a:rPr lang="en-US" smtClean="0"/>
              <a:t>8</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1955427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AA653-8872-4AEA-B19D-0BF0F1064A5A}" type="datetime3">
              <a:rPr lang="en-US" smtClean="0"/>
              <a:t>11 June 2019</a:t>
            </a:fld>
            <a:endParaRPr lang="en-US"/>
          </a:p>
        </p:txBody>
      </p:sp>
      <p:sp>
        <p:nvSpPr>
          <p:cNvPr id="3" name="Footer Placeholder 2"/>
          <p:cNvSpPr>
            <a:spLocks noGrp="1"/>
          </p:cNvSpPr>
          <p:nvPr>
            <p:ph type="ftr" sz="quarter" idx="11"/>
          </p:nvPr>
        </p:nvSpPr>
        <p:spPr/>
        <p:txBody>
          <a:bodyPr/>
          <a:lstStyle/>
          <a:p>
            <a:r>
              <a:rPr lang="fi-FI"/>
              <a:t>NTUA, G. Bakas</a:t>
            </a:r>
            <a:endParaRPr lang="en-US"/>
          </a:p>
        </p:txBody>
      </p:sp>
      <p:sp>
        <p:nvSpPr>
          <p:cNvPr id="5" name="TextBox 4"/>
          <p:cNvSpPr txBox="1"/>
          <p:nvPr/>
        </p:nvSpPr>
        <p:spPr>
          <a:xfrm>
            <a:off x="260131" y="157656"/>
            <a:ext cx="10846676" cy="369332"/>
          </a:xfrm>
          <a:prstGeom prst="rect">
            <a:avLst/>
          </a:prstGeom>
          <a:noFill/>
        </p:spPr>
        <p:txBody>
          <a:bodyPr wrap="square" rtlCol="0">
            <a:spAutoFit/>
          </a:bodyPr>
          <a:lstStyle/>
          <a:p>
            <a:r>
              <a:rPr lang="en-GB" u="sng" dirty="0"/>
              <a:t>Efficiency and Acceptance for </a:t>
            </a:r>
            <a:r>
              <a:rPr lang="en-US" u="sng" dirty="0"/>
              <a:t>|cos(</a:t>
            </a:r>
            <a:r>
              <a:rPr lang="el-GR" u="sng" dirty="0"/>
              <a:t>θ</a:t>
            </a:r>
            <a:r>
              <a:rPr lang="en-US" u="sng" dirty="0"/>
              <a:t>)|</a:t>
            </a:r>
            <a:r>
              <a:rPr lang="en-GB" u="sng" dirty="0" smtClean="0"/>
              <a:t> </a:t>
            </a:r>
            <a:r>
              <a:rPr lang="en-GB" u="sng" dirty="0"/>
              <a:t>distribution</a:t>
            </a:r>
          </a:p>
        </p:txBody>
      </p:sp>
      <p:sp>
        <p:nvSpPr>
          <p:cNvPr id="6" name="Slide Number Placeholder 5"/>
          <p:cNvSpPr>
            <a:spLocks noGrp="1"/>
          </p:cNvSpPr>
          <p:nvPr>
            <p:ph type="sldNum" sz="quarter" idx="12"/>
          </p:nvPr>
        </p:nvSpPr>
        <p:spPr/>
        <p:txBody>
          <a:bodyPr/>
          <a:lstStyle/>
          <a:p>
            <a:fld id="{AEEFAC8D-0A19-DC49-9F7A-4BFCAD95B105}" type="slidenum">
              <a:rPr lang="en-US" smtClean="0"/>
              <a:t>9</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275" y="700087"/>
            <a:ext cx="8553450" cy="5457825"/>
          </a:xfrm>
          <a:prstGeom prst="rect">
            <a:avLst/>
          </a:prstGeom>
        </p:spPr>
      </p:pic>
    </p:spTree>
    <p:extLst>
      <p:ext uri="{BB962C8B-B14F-4D97-AF65-F5344CB8AC3E}">
        <p14:creationId xmlns:p14="http://schemas.microsoft.com/office/powerpoint/2010/main" val="205487416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770</TotalTime>
  <Words>679</Words>
  <Application>Microsoft Office PowerPoint</Application>
  <PresentationFormat>Widescreen</PresentationFormat>
  <Paragraphs>177</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Retrospect</vt:lpstr>
      <vt:lpstr>Status Report TTbar Angular Distributions  NTUA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Report Efficiencies, Purities and MVA Scores</dc:title>
  <dc:creator>Georgios Bakas</dc:creator>
  <cp:lastModifiedBy>Georgios Bakas</cp:lastModifiedBy>
  <cp:revision>678</cp:revision>
  <dcterms:created xsi:type="dcterms:W3CDTF">2019-02-07T21:49:08Z</dcterms:created>
  <dcterms:modified xsi:type="dcterms:W3CDTF">2019-06-11T16:45:17Z</dcterms:modified>
</cp:coreProperties>
</file>